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0"/>
  </p:notesMasterIdLst>
  <p:sldIdLst>
    <p:sldId id="256" r:id="rId3"/>
    <p:sldId id="257" r:id="rId4"/>
    <p:sldId id="258" r:id="rId5"/>
    <p:sldId id="259" r:id="rId6"/>
    <p:sldId id="260" r:id="rId7"/>
    <p:sldId id="261" r:id="rId8"/>
    <p:sldId id="264"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Lato Black" panose="020F0502020204030203" pitchFamily="34" charset="0"/>
      <p:bold r:id="rId15"/>
      <p:boldItalic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2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altLang="ja-JP" sz="2900" b="1" i="0" u="none" strike="noStrike" cap="none" dirty="0">
                <a:solidFill>
                  <a:schemeClr val="lt1"/>
                </a:solidFill>
                <a:latin typeface="Trebuchet MS"/>
                <a:ea typeface="Trebuchet MS"/>
                <a:cs typeface="Trebuchet MS"/>
                <a:sym typeface="Trebuchet MS"/>
              </a:rPr>
              <a:t>TEAM : SAN</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ja-JP" altLang="en-US" sz="1700" i="0" u="none" strike="noStrike" cap="none" dirty="0">
                <a:solidFill>
                  <a:schemeClr val="lt1"/>
                </a:solidFill>
                <a:latin typeface="Trebuchet MS"/>
                <a:ea typeface="Trebuchet MS"/>
                <a:cs typeface="Trebuchet MS"/>
                <a:sym typeface="Trebuchet MS"/>
              </a:rPr>
              <a:t>　</a:t>
            </a:r>
            <a:r>
              <a:rPr lang="en-US" altLang="ja-JP" sz="1700" i="0" u="none" strike="noStrike" cap="none" dirty="0">
                <a:solidFill>
                  <a:schemeClr val="lt1"/>
                </a:solidFill>
                <a:latin typeface="Trebuchet MS"/>
                <a:ea typeface="Trebuchet MS"/>
                <a:cs typeface="Trebuchet MS"/>
                <a:sym typeface="Trebuchet MS"/>
              </a:rPr>
              <a:t>A single person team with the passion to solve problems</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29</a:t>
            </a:r>
            <a:r>
              <a:rPr lang="en" sz="1200" i="0" u="none" strike="noStrike" cap="none" baseline="30000" dirty="0">
                <a:solidFill>
                  <a:schemeClr val="lt1"/>
                </a:solidFill>
                <a:latin typeface="Trebuchet MS"/>
                <a:ea typeface="Trebuchet MS"/>
                <a:cs typeface="Trebuchet MS"/>
                <a:sym typeface="Trebuchet MS"/>
              </a:rPr>
              <a:t>th</a:t>
            </a:r>
            <a:r>
              <a:rPr lang="en" sz="1200" i="0" u="none" strike="noStrike" cap="none" dirty="0">
                <a:solidFill>
                  <a:schemeClr val="lt1"/>
                </a:solidFill>
                <a:latin typeface="Trebuchet MS"/>
                <a:ea typeface="Trebuchet MS"/>
                <a:cs typeface="Trebuchet MS"/>
                <a:sym typeface="Trebuchet MS"/>
              </a:rPr>
              <a:t> July, 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we decide to solve this Problem statement?</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	The first and foremost reason why we decide to solve this problem is  because we have first hands experience on the amount of time each person has to spend in a bank. Despite the hard working employees, there are unavoidable situations that causes these delays. But we believe with the growth in technology we can indeed avoid or atleast significantly reduce those unavoidable situations, and thus saving precious time as well as huge amount of manual labour,  accuracy etc</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	As a result we have come up with a “ CHEQUEDIGI” , a Digitizing the cheque processing system keeping in mind the security and efficiency as the most important factor. We strongly believe that this system can revolutionise the way cheques have been handles so far.</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12375" y="1151299"/>
            <a:ext cx="8238600" cy="386726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Pain Points :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	Loss of time for manual processing of </a:t>
            </a:r>
            <a:r>
              <a:rPr lang="en" dirty="0">
                <a:solidFill>
                  <a:srgbClr val="222222"/>
                </a:solidFill>
                <a:highlight>
                  <a:srgbClr val="FFFFFF"/>
                </a:highlight>
                <a:latin typeface="Lato"/>
                <a:ea typeface="Lato"/>
                <a:cs typeface="Lato"/>
                <a:sym typeface="Lato"/>
              </a:rPr>
              <a:t>cheques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	Manual </a:t>
            </a:r>
            <a:r>
              <a:rPr lang="en" dirty="0">
                <a:solidFill>
                  <a:srgbClr val="222222"/>
                </a:solidFill>
                <a:highlight>
                  <a:srgbClr val="FFFFFF"/>
                </a:highlight>
                <a:latin typeface="Lato"/>
                <a:ea typeface="Lato"/>
                <a:cs typeface="Lato"/>
                <a:sym typeface="Lato"/>
              </a:rPr>
              <a:t>processing of cheques is labour intensive as compared to digital processing</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	Efficien</a:t>
            </a:r>
            <a:r>
              <a:rPr lang="en" dirty="0">
                <a:solidFill>
                  <a:srgbClr val="222222"/>
                </a:solidFill>
                <a:highlight>
                  <a:srgbClr val="FFFFFF"/>
                </a:highlight>
                <a:latin typeface="Lato"/>
                <a:ea typeface="Lato"/>
                <a:cs typeface="Lato"/>
                <a:sym typeface="Lato"/>
              </a:rPr>
              <a:t>y of manual processing is low</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	Storing </a:t>
            </a:r>
            <a:r>
              <a:rPr lang="en" dirty="0">
                <a:solidFill>
                  <a:srgbClr val="222222"/>
                </a:solidFill>
                <a:highlight>
                  <a:srgbClr val="FFFFFF"/>
                </a:highlight>
                <a:latin typeface="Lato"/>
                <a:ea typeface="Lato"/>
                <a:cs typeface="Lato"/>
                <a:sym typeface="Lato"/>
              </a:rPr>
              <a:t>and retrieving of Cheques are highly efficient and secure when digitized</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We </a:t>
            </a:r>
            <a:r>
              <a:rPr lang="en" dirty="0">
                <a:solidFill>
                  <a:srgbClr val="222222"/>
                </a:solidFill>
                <a:highlight>
                  <a:srgbClr val="FFFFFF"/>
                </a:highlight>
                <a:latin typeface="Lato"/>
                <a:ea typeface="Lato"/>
                <a:cs typeface="Lato"/>
                <a:sym typeface="Lato"/>
              </a:rPr>
              <a:t>see</a:t>
            </a:r>
            <a:r>
              <a:rPr lang="en" sz="1400" b="0" i="0" u="none" strike="noStrike" cap="none" dirty="0">
                <a:solidFill>
                  <a:srgbClr val="222222"/>
                </a:solidFill>
                <a:highlight>
                  <a:srgbClr val="FFFFFF"/>
                </a:highlight>
                <a:latin typeface="Lato"/>
                <a:ea typeface="Lato"/>
                <a:cs typeface="Lato"/>
                <a:sym typeface="Lato"/>
              </a:rPr>
              <a:t> </a:t>
            </a:r>
            <a:r>
              <a:rPr lang="en" dirty="0">
                <a:solidFill>
                  <a:srgbClr val="222222"/>
                </a:solidFill>
                <a:highlight>
                  <a:srgbClr val="FFFFFF"/>
                </a:highlight>
                <a:latin typeface="Lato"/>
                <a:ea typeface="Lato"/>
                <a:cs typeface="Lato"/>
                <a:sym typeface="Lato"/>
              </a:rPr>
              <a:t>every bank to be the target user of this application. Especially banks like Bank of Baroda which is a early adopter of new technology trying to revolutionise the Banking sector would be highly likely to adopt such a system.</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Alternatives/Competitive products for the problem </a:t>
            </a:r>
            <a:r>
              <a:rPr lang="en" dirty="0">
                <a:solidFill>
                  <a:srgbClr val="222222"/>
                </a:solidFill>
                <a:highlight>
                  <a:srgbClr val="FFFFFF"/>
                </a:highlight>
                <a:latin typeface="Lato"/>
                <a:ea typeface="Lato"/>
                <a:cs typeface="Lato"/>
                <a:sym typeface="Lato"/>
              </a:rPr>
              <a:t>we</a:t>
            </a:r>
            <a:r>
              <a:rPr lang="en" sz="1400" b="0" i="0" u="none" strike="noStrike" cap="none" dirty="0">
                <a:solidFill>
                  <a:srgbClr val="222222"/>
                </a:solidFill>
                <a:highlight>
                  <a:srgbClr val="FFFFFF"/>
                </a:highlight>
                <a:latin typeface="Lato"/>
                <a:ea typeface="Lato"/>
                <a:cs typeface="Lato"/>
                <a:sym typeface="Lato"/>
              </a:rPr>
              <a:t>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We do not see any alternatives for the product and since Banking sector is a huge market directly influencing lives of millions of people, We strongly believe that manually processing of cheques must be digitized as soon as possible</a:t>
            </a:r>
          </a:p>
          <a:p>
            <a:pPr marL="0" marR="0" lvl="0" indent="0" algn="l" rtl="0">
              <a:lnSpc>
                <a:spcPct val="115000"/>
              </a:lnSpc>
              <a:spcBef>
                <a:spcPts val="1000"/>
              </a:spcBef>
              <a:spcAft>
                <a:spcPts val="100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1244013" y="1394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br>
              <a:rPr lang="en" sz="1400" b="0" dirty="0">
                <a:solidFill>
                  <a:srgbClr val="4A4548"/>
                </a:solidFill>
                <a:highlight>
                  <a:srgbClr val="FFFFFF"/>
                </a:highlight>
              </a:rPr>
            </a:br>
            <a:r>
              <a:rPr lang="en" sz="1400" b="0" dirty="0">
                <a:solidFill>
                  <a:srgbClr val="4A4548"/>
                </a:solidFill>
                <a:highlight>
                  <a:srgbClr val="FFFFFF"/>
                </a:highlight>
              </a:rPr>
              <a:t>1  AZURE CUSTOM VISION</a:t>
            </a:r>
            <a:br>
              <a:rPr lang="en" sz="1400" b="0" dirty="0">
                <a:solidFill>
                  <a:srgbClr val="4A4548"/>
                </a:solidFill>
                <a:highlight>
                  <a:srgbClr val="FFFFFF"/>
                </a:highlight>
              </a:rPr>
            </a:br>
            <a:r>
              <a:rPr lang="en" sz="1400" b="0" dirty="0">
                <a:solidFill>
                  <a:srgbClr val="4A4548"/>
                </a:solidFill>
                <a:highlight>
                  <a:srgbClr val="FFFFFF"/>
                </a:highlight>
              </a:rPr>
              <a:t>2  AZURE COMPUTER VISION</a:t>
            </a:r>
            <a:br>
              <a:rPr lang="en" sz="1400" b="0" dirty="0">
                <a:solidFill>
                  <a:srgbClr val="4A4548"/>
                </a:solidFill>
                <a:highlight>
                  <a:srgbClr val="FFFFFF"/>
                </a:highlight>
              </a:rPr>
            </a:br>
            <a:r>
              <a:rPr lang="en" sz="1400" b="0" dirty="0">
                <a:solidFill>
                  <a:srgbClr val="4A4548"/>
                </a:solidFill>
                <a:highlight>
                  <a:srgbClr val="FFFFFF"/>
                </a:highlight>
              </a:rPr>
              <a:t>3  AZURE </a:t>
            </a:r>
            <a:r>
              <a:rPr lang="en-US" sz="1400" b="0" dirty="0">
                <a:solidFill>
                  <a:srgbClr val="4A4548"/>
                </a:solidFill>
                <a:highlight>
                  <a:srgbClr val="FFFFFF"/>
                </a:highlight>
              </a:rPr>
              <a:t>FORM-RECOGNIZER</a:t>
            </a:r>
            <a:br>
              <a:rPr lang="en" sz="1400" b="0" dirty="0">
                <a:solidFill>
                  <a:srgbClr val="4A4548"/>
                </a:solidFill>
                <a:highlight>
                  <a:srgbClr val="FFFFFF"/>
                </a:highlight>
              </a:rPr>
            </a:b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Application Flow:</a:t>
            </a:r>
            <a:endParaRPr sz="2000" dirty="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Web application to digitize Cheque automation system</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	1 the employee clicks image of the cheque</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	2 The image is processed using Azure Form-Recognizer and the contents analyzed</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	3 The contents are matched to the customer database</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	4 the signature is matched with the signature in the database</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dirty="0">
                <a:latin typeface="Lato"/>
                <a:ea typeface="Lato"/>
                <a:cs typeface="Lato"/>
                <a:sym typeface="Lato"/>
              </a:rPr>
              <a:t>	5 the required data is stored in database</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2868824" y="19232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275916" y="3058969"/>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a:t>
            </a:r>
          </a:p>
          <a:p>
            <a:pPr marL="0" lvl="0" indent="0" algn="l" rtl="0">
              <a:lnSpc>
                <a:spcPct val="150000"/>
              </a:lnSpc>
              <a:spcBef>
                <a:spcPts val="0"/>
              </a:spcBef>
              <a:spcAft>
                <a:spcPts val="1600"/>
              </a:spcAft>
              <a:buSzPts val="1800"/>
              <a:buNone/>
            </a:pPr>
            <a:r>
              <a:rPr lang="en" sz="1500" dirty="0"/>
              <a:t>- SANGEETH SUBRAMONIAM</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416</Words>
  <Application>Microsoft Office PowerPoint</Application>
  <PresentationFormat>画面に合わせる (16:9)</PresentationFormat>
  <Paragraphs>40</Paragraphs>
  <Slides>7</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7</vt:i4>
      </vt:variant>
    </vt:vector>
  </HeadingPairs>
  <TitlesOfParts>
    <vt:vector size="13" baseType="lpstr">
      <vt:lpstr>Lato</vt:lpstr>
      <vt:lpstr>Trebuchet MS</vt:lpstr>
      <vt:lpstr>Lato Black</vt:lpstr>
      <vt:lpstr>Arial</vt:lpstr>
      <vt:lpstr>TI Template</vt:lpstr>
      <vt:lpstr>TI Template</vt:lpstr>
      <vt:lpstr>Bank of Baroda Hackathon - 2022                       </vt:lpstr>
      <vt:lpstr>Problem Statement?</vt:lpstr>
      <vt:lpstr>User Segment &amp; Pain Points</vt:lpstr>
      <vt:lpstr>Pre-Requisite</vt:lpstr>
      <vt:lpstr>Azure tools or resources</vt:lpstr>
      <vt:lpstr>Application 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サンギート</dc:creator>
  <cp:lastModifiedBy>サンギート</cp:lastModifiedBy>
  <cp:revision>3</cp:revision>
  <dcterms:modified xsi:type="dcterms:W3CDTF">2022-07-29T07:38:01Z</dcterms:modified>
</cp:coreProperties>
</file>