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54E2827-041F-4688-872D-F53CBACB3137}">
  <a:tblStyle styleId="{C54E2827-041F-4688-872D-F53CBACB31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c17c8df5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c17c8df5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c17c8df5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c17c8df5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c17c8df5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c17c8df5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c6ee21c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c6ee21c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c17c8df5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c17c8df5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c17c8df5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c17c8df5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c17c8df5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c17c8df5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c17c8df5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c17c8df5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c17c8df5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c17c8df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d3bcf2d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d3bcf2d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c17c8df5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c17c8df5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ieeexplore.ieee.org/abstract/document/8701964" TargetMode="External"/><Relationship Id="rId4" Type="http://schemas.openxmlformats.org/officeDocument/2006/relationships/hyperlink" Target="https://ieeexplore.ieee.org/abstract/document/5453649" TargetMode="External"/><Relationship Id="rId5" Type="http://schemas.openxmlformats.org/officeDocument/2006/relationships/hyperlink" Target="https://link.springer.com/chapter/10.1007/978-981-10-7512-4_3" TargetMode="External"/><Relationship Id="rId6" Type="http://schemas.openxmlformats.org/officeDocument/2006/relationships/hyperlink" Target="https://acadpubl.eu/hub/2018-120-6/8/766.pdf" TargetMode="External"/><Relationship Id="rId7" Type="http://schemas.openxmlformats.org/officeDocument/2006/relationships/hyperlink" Target="https://ieeexplore.ieee.org/abstract/document/426660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pi-proceedings.com/index.php/dtetr/article/view/13373" TargetMode="External"/><Relationship Id="rId4" Type="http://schemas.openxmlformats.org/officeDocument/2006/relationships/hyperlink" Target="https://www.scientific.net/AMM.713-715.460" TargetMode="External"/><Relationship Id="rId5" Type="http://schemas.openxmlformats.org/officeDocument/2006/relationships/hyperlink" Target="https://link.springer.com/chapter/10.1007/978-3-642-31656-2_102" TargetMode="External"/><Relationship Id="rId6" Type="http://schemas.openxmlformats.org/officeDocument/2006/relationships/hyperlink" Target="https://link.springer.com/chapter/10.1007/978-3-642-45025-9_1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439625" y="1888500"/>
            <a:ext cx="5202900" cy="9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2000"/>
              <a:t>Title: </a:t>
            </a:r>
            <a:r>
              <a:rPr lang="en-GB" sz="2000"/>
              <a:t>Prison Monitoring using IoT and Edge Computing</a:t>
            </a:r>
            <a:endParaRPr sz="2000"/>
          </a:p>
        </p:txBody>
      </p:sp>
      <p:sp>
        <p:nvSpPr>
          <p:cNvPr id="86" name="Google Shape;86;p13"/>
          <p:cNvSpPr txBox="1"/>
          <p:nvPr/>
        </p:nvSpPr>
        <p:spPr>
          <a:xfrm>
            <a:off x="73175" y="685100"/>
            <a:ext cx="6509400" cy="78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FFFFFF"/>
                </a:solidFill>
                <a:latin typeface="Lato"/>
                <a:ea typeface="Lato"/>
                <a:cs typeface="Lato"/>
                <a:sym typeface="Lato"/>
              </a:rPr>
              <a:t>B.Tech ECE (Spec. in IoT and Sensor)</a:t>
            </a:r>
            <a:endParaRPr sz="2400">
              <a:solidFill>
                <a:srgbClr val="FFFFFF"/>
              </a:solidFill>
              <a:latin typeface="Lato"/>
              <a:ea typeface="Lato"/>
              <a:cs typeface="Lato"/>
              <a:sym typeface="Lato"/>
            </a:endParaRPr>
          </a:p>
          <a:p>
            <a:pPr indent="0" lvl="0" marL="0" rtl="0" algn="ctr">
              <a:spcBef>
                <a:spcPts val="0"/>
              </a:spcBef>
              <a:spcAft>
                <a:spcPts val="0"/>
              </a:spcAft>
              <a:buNone/>
            </a:pPr>
            <a:r>
              <a:rPr lang="en-GB" sz="2400">
                <a:solidFill>
                  <a:srgbClr val="FFFFFF"/>
                </a:solidFill>
                <a:latin typeface="Lato"/>
                <a:ea typeface="Lato"/>
                <a:cs typeface="Lato"/>
                <a:sym typeface="Lato"/>
              </a:rPr>
              <a:t>FINAL YEAR PROJECT -FIRST REVIEW</a:t>
            </a:r>
            <a:endParaRPr sz="2400">
              <a:solidFill>
                <a:srgbClr val="FFFFFF"/>
              </a:solidFill>
              <a:latin typeface="Lato"/>
              <a:ea typeface="Lato"/>
              <a:cs typeface="Lato"/>
              <a:sym typeface="Lato"/>
            </a:endParaRPr>
          </a:p>
        </p:txBody>
      </p:sp>
      <p:sp>
        <p:nvSpPr>
          <p:cNvPr id="87" name="Google Shape;87;p13"/>
          <p:cNvSpPr txBox="1"/>
          <p:nvPr/>
        </p:nvSpPr>
        <p:spPr>
          <a:xfrm>
            <a:off x="308850" y="3328900"/>
            <a:ext cx="4263000" cy="11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FFFFF"/>
                </a:solidFill>
                <a:latin typeface="Lato"/>
                <a:ea typeface="Lato"/>
                <a:cs typeface="Lato"/>
                <a:sym typeface="Lato"/>
              </a:rPr>
              <a:t>Team Member Details:</a:t>
            </a:r>
            <a:endParaRPr b="1" sz="1800">
              <a:solidFill>
                <a:srgbClr val="FFFFFF"/>
              </a:solidFill>
              <a:latin typeface="Lato"/>
              <a:ea typeface="Lato"/>
              <a:cs typeface="Lato"/>
              <a:sym typeface="Lato"/>
            </a:endParaRPr>
          </a:p>
          <a:p>
            <a:pPr indent="0" lvl="0" marL="0" rtl="0" algn="l">
              <a:spcBef>
                <a:spcPts val="0"/>
              </a:spcBef>
              <a:spcAft>
                <a:spcPts val="0"/>
              </a:spcAft>
              <a:buNone/>
            </a:pPr>
            <a:r>
              <a:rPr lang="en-GB" sz="1800">
                <a:solidFill>
                  <a:srgbClr val="FFFFFF"/>
                </a:solidFill>
                <a:latin typeface="Lato"/>
                <a:ea typeface="Lato"/>
                <a:cs typeface="Lato"/>
                <a:sym typeface="Lato"/>
              </a:rPr>
              <a:t>16BIS0072 - Sangeeth Kumar V</a:t>
            </a:r>
            <a:endParaRPr sz="1800">
              <a:solidFill>
                <a:srgbClr val="FFFFFF"/>
              </a:solidFill>
              <a:latin typeface="Lato"/>
              <a:ea typeface="Lato"/>
              <a:cs typeface="Lato"/>
              <a:sym typeface="Lato"/>
            </a:endParaRPr>
          </a:p>
          <a:p>
            <a:pPr indent="0" lvl="0" marL="0" rtl="0" algn="l">
              <a:spcBef>
                <a:spcPts val="0"/>
              </a:spcBef>
              <a:spcAft>
                <a:spcPts val="0"/>
              </a:spcAft>
              <a:buNone/>
            </a:pPr>
            <a:r>
              <a:rPr lang="en-GB" sz="1800">
                <a:solidFill>
                  <a:srgbClr val="FFFFFF"/>
                </a:solidFill>
                <a:latin typeface="Lato"/>
                <a:ea typeface="Lato"/>
                <a:cs typeface="Lato"/>
                <a:sym typeface="Lato"/>
              </a:rPr>
              <a:t>16BIS0088 - </a:t>
            </a:r>
            <a:r>
              <a:rPr lang="en-GB" sz="1800">
                <a:solidFill>
                  <a:srgbClr val="FFFFFF"/>
                </a:solidFill>
                <a:latin typeface="Lato"/>
                <a:ea typeface="Lato"/>
                <a:cs typeface="Lato"/>
                <a:sym typeface="Lato"/>
              </a:rPr>
              <a:t>Abhishek</a:t>
            </a:r>
            <a:r>
              <a:rPr lang="en-GB" sz="1800">
                <a:solidFill>
                  <a:srgbClr val="FFFFFF"/>
                </a:solidFill>
                <a:latin typeface="Lato"/>
                <a:ea typeface="Lato"/>
                <a:cs typeface="Lato"/>
                <a:sym typeface="Lato"/>
              </a:rPr>
              <a:t> Kishore Yadav</a:t>
            </a:r>
            <a:endParaRPr sz="1800">
              <a:solidFill>
                <a:srgbClr val="FFFFFF"/>
              </a:solidFill>
              <a:latin typeface="Lato"/>
              <a:ea typeface="Lato"/>
              <a:cs typeface="Lato"/>
              <a:sym typeface="Lato"/>
            </a:endParaRPr>
          </a:p>
        </p:txBody>
      </p:sp>
      <p:sp>
        <p:nvSpPr>
          <p:cNvPr id="88" name="Google Shape;88;p13"/>
          <p:cNvSpPr txBox="1"/>
          <p:nvPr/>
        </p:nvSpPr>
        <p:spPr>
          <a:xfrm>
            <a:off x="4571850" y="3328900"/>
            <a:ext cx="4445700" cy="11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FFFFF"/>
                </a:solidFill>
                <a:latin typeface="Lato"/>
                <a:ea typeface="Lato"/>
                <a:cs typeface="Lato"/>
                <a:sym typeface="Lato"/>
              </a:rPr>
              <a:t>Faculty Guide:</a:t>
            </a:r>
            <a:endParaRPr b="1" sz="1800">
              <a:solidFill>
                <a:srgbClr val="FFFFFF"/>
              </a:solidFill>
              <a:latin typeface="Lato"/>
              <a:ea typeface="Lato"/>
              <a:cs typeface="Lato"/>
              <a:sym typeface="Lato"/>
            </a:endParaRPr>
          </a:p>
          <a:p>
            <a:pPr indent="0" lvl="0" marL="0" rtl="0" algn="l">
              <a:spcBef>
                <a:spcPts val="0"/>
              </a:spcBef>
              <a:spcAft>
                <a:spcPts val="0"/>
              </a:spcAft>
              <a:buNone/>
            </a:pPr>
            <a:r>
              <a:rPr lang="en-GB" sz="1800">
                <a:solidFill>
                  <a:srgbClr val="FFFFFF"/>
                </a:solidFill>
                <a:latin typeface="Lato"/>
                <a:ea typeface="Lato"/>
                <a:cs typeface="Lato"/>
                <a:sym typeface="Lato"/>
              </a:rPr>
              <a:t>Karthikeyan A, Assistant Professor (Senior), Department of Embedded Technology, SENSE, VIT Vellore.</a:t>
            </a:r>
            <a:endParaRPr sz="18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2090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References</a:t>
            </a:r>
            <a:endParaRPr/>
          </a:p>
        </p:txBody>
      </p:sp>
      <p:sp>
        <p:nvSpPr>
          <p:cNvPr id="143" name="Google Shape;143;p22"/>
          <p:cNvSpPr txBox="1"/>
          <p:nvPr>
            <p:ph idx="1" type="body"/>
          </p:nvPr>
        </p:nvSpPr>
        <p:spPr>
          <a:xfrm>
            <a:off x="0" y="816875"/>
            <a:ext cx="8968500" cy="38034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000000"/>
              </a:buClr>
              <a:buSzPts val="1300"/>
              <a:buChar char="●"/>
            </a:pPr>
            <a:r>
              <a:rPr lang="en-GB" sz="1300">
                <a:solidFill>
                  <a:srgbClr val="000000"/>
                </a:solidFill>
              </a:rPr>
              <a:t>Liu, Y.X., Yang, Y., Shi, A., Jigang, P. and Haowei, L., 2019, February. Intelligent monitoring of indoor surveillance video based on deep learning. In 2019 21st International Conference on Advanced Communication Technology (ICACT) (pp. 648-653). IEEE. </a:t>
            </a:r>
            <a:r>
              <a:rPr lang="en-GB" sz="1300" u="sng">
                <a:solidFill>
                  <a:srgbClr val="000000"/>
                </a:solidFill>
                <a:hlinkClick r:id="rId3"/>
              </a:rPr>
              <a:t>https://ieeexplore.ieee.org/abstract/document/8701964</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GB" sz="1300">
                <a:solidFill>
                  <a:srgbClr val="000000"/>
                </a:solidFill>
              </a:rPr>
              <a:t>Zhou, W., Xuehua, Z., Xin, X. and Jiande, W., 2010, April. The application research of wireless sensor network in the prison monitoring system. In 2010 Third International Symposium on Intelligent Information Technology and Security Informatics (pp. 58-62). IEEE. </a:t>
            </a:r>
            <a:r>
              <a:rPr lang="en-GB" sz="1300" u="sng">
                <a:solidFill>
                  <a:srgbClr val="000000"/>
                </a:solidFill>
                <a:hlinkClick r:id="rId4"/>
              </a:rPr>
              <a:t>https://ieeexplore.ieee.org/abstract/document/5453649</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GB" sz="1300">
                <a:solidFill>
                  <a:srgbClr val="000000"/>
                </a:solidFill>
              </a:rPr>
              <a:t>Vijayaragavan, P., Ponnusamy, R., Arramuthan, M. and Vijila, T., 2018. RSSI-Based ZIGBEE Independent Monitoring System in Prison for Prisoners. In Information Systems Design and Intelligent Applications (pp. 20-28). Springer, Singapore. </a:t>
            </a:r>
            <a:r>
              <a:rPr lang="en-GB" sz="1300" u="sng">
                <a:solidFill>
                  <a:srgbClr val="000000"/>
                </a:solidFill>
                <a:hlinkClick r:id="rId5"/>
              </a:rPr>
              <a:t>https://link.springer.com/chapter/10.1007/978-981-10-7512-4_3</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GB" sz="1300">
                <a:solidFill>
                  <a:srgbClr val="000000"/>
                </a:solidFill>
              </a:rPr>
              <a:t>Cynthia, J. and Priya, C.B., 2018. IoT based Prisoner Escape Alert and Prevention system. </a:t>
            </a:r>
            <a:r>
              <a:rPr i="1" lang="en-GB" sz="1300">
                <a:solidFill>
                  <a:srgbClr val="000000"/>
                </a:solidFill>
              </a:rPr>
              <a:t>International Journal of Pure and Applied Mathematics</a:t>
            </a:r>
            <a:r>
              <a:rPr lang="en-GB" sz="1300">
                <a:solidFill>
                  <a:srgbClr val="000000"/>
                </a:solidFill>
              </a:rPr>
              <a:t>, </a:t>
            </a:r>
            <a:r>
              <a:rPr i="1" lang="en-GB" sz="1300">
                <a:solidFill>
                  <a:srgbClr val="000000"/>
                </a:solidFill>
              </a:rPr>
              <a:t>120</a:t>
            </a:r>
            <a:r>
              <a:rPr lang="en-GB" sz="1300">
                <a:solidFill>
                  <a:srgbClr val="000000"/>
                </a:solidFill>
              </a:rPr>
              <a:t>(6), pp.11543-11554. </a:t>
            </a:r>
            <a:r>
              <a:rPr lang="en-GB" sz="1300" u="sng">
                <a:solidFill>
                  <a:srgbClr val="000000"/>
                </a:solidFill>
                <a:hlinkClick r:id="rId6"/>
              </a:rPr>
              <a:t>https://acadpubl.eu/hub/2018-120-6/8/766.pdf</a:t>
            </a:r>
            <a:endParaRPr sz="1300">
              <a:solidFill>
                <a:srgbClr val="000000"/>
              </a:solidFill>
            </a:endParaRPr>
          </a:p>
          <a:p>
            <a:pPr indent="-311150" lvl="0" marL="457200" rtl="0" algn="l">
              <a:spcBef>
                <a:spcPts val="0"/>
              </a:spcBef>
              <a:spcAft>
                <a:spcPts val="0"/>
              </a:spcAft>
              <a:buClr>
                <a:srgbClr val="000000"/>
              </a:buClr>
              <a:buSzPts val="1300"/>
              <a:buChar char="●"/>
            </a:pPr>
            <a:r>
              <a:rPr lang="en-GB" sz="1300">
                <a:solidFill>
                  <a:srgbClr val="000000"/>
                </a:solidFill>
              </a:rPr>
              <a:t>Kaur, M.J., Riaz, S. and Mushtaq, A., 2020. Cyber-Physical Cloud Computing Systems and Internet of Everything. In Principles of Internet of Things (IoT) Ecosystem: Insight Paradigm (pp. 201-227). Springer, Cham.</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GB" sz="1300">
                <a:solidFill>
                  <a:srgbClr val="000000"/>
                </a:solidFill>
              </a:rPr>
              <a:t>Selamat, M.S. and Majlis, B.Y., 2006, December. Considering RFID inmate tagging application to enhance prison management. In 2006 IEEE International Conference on Semiconductor Electronics (pp. 253-257). IEEE. </a:t>
            </a:r>
            <a:r>
              <a:rPr lang="en-GB" sz="1300" u="sng">
                <a:solidFill>
                  <a:srgbClr val="000000"/>
                </a:solidFill>
                <a:hlinkClick r:id="rId7"/>
              </a:rPr>
              <a:t>https://ieeexplore.ieee.org/abstract/document/4266609</a:t>
            </a:r>
            <a:endParaRPr sz="13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192075" y="897250"/>
            <a:ext cx="8576400" cy="3097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GB" sz="1300">
                <a:solidFill>
                  <a:srgbClr val="000000"/>
                </a:solidFill>
              </a:rPr>
              <a:t>Wei, W.E.I., Yang, L.I.U., MAI, H.H. and ZHANG, W.Q., 2017. An Effective Device Integration Middleware in Prison IoT. DEStech Transactions on Engineering and Technology Research, (amma). </a:t>
            </a:r>
            <a:r>
              <a:rPr lang="en-GB" sz="1300" u="sng">
                <a:solidFill>
                  <a:srgbClr val="000000"/>
                </a:solidFill>
                <a:hlinkClick r:id="rId3"/>
              </a:rPr>
              <a:t>http://dpi-proceedings.com/index.php/dtetr/article/view/13373</a:t>
            </a:r>
            <a:endParaRPr sz="1300">
              <a:solidFill>
                <a:srgbClr val="000000"/>
              </a:solidFill>
            </a:endParaRPr>
          </a:p>
          <a:p>
            <a:pPr indent="-311150" lvl="0" marL="457200" rtl="0" algn="l">
              <a:spcBef>
                <a:spcPts val="0"/>
              </a:spcBef>
              <a:spcAft>
                <a:spcPts val="0"/>
              </a:spcAft>
              <a:buClr>
                <a:srgbClr val="000000"/>
              </a:buClr>
              <a:buSzPts val="1300"/>
              <a:buChar char="●"/>
            </a:pPr>
            <a:r>
              <a:rPr lang="en-GB" sz="1300">
                <a:solidFill>
                  <a:srgbClr val="000000"/>
                </a:solidFill>
              </a:rPr>
              <a:t>Meng, Z.J. and Jie, C., 2015. Design on Intelligent Video Surveillance System Based on Target Identification Algorithm. In Applied Mechanics and Materials (Vol. 713, pp. 460-465). Trans Tech Publications. </a:t>
            </a:r>
            <a:r>
              <a:rPr lang="en-GB" sz="1300" u="sng">
                <a:solidFill>
                  <a:srgbClr val="000000"/>
                </a:solidFill>
                <a:hlinkClick r:id="rId4"/>
              </a:rPr>
              <a:t>https://www.scientific.net/AMM.713-715.460</a:t>
            </a:r>
            <a:endParaRPr sz="1300">
              <a:solidFill>
                <a:srgbClr val="000000"/>
              </a:solidFill>
            </a:endParaRPr>
          </a:p>
          <a:p>
            <a:pPr indent="-311150" lvl="0" marL="457200" rtl="0" algn="l">
              <a:spcBef>
                <a:spcPts val="0"/>
              </a:spcBef>
              <a:spcAft>
                <a:spcPts val="0"/>
              </a:spcAft>
              <a:buClr>
                <a:srgbClr val="000000"/>
              </a:buClr>
              <a:buSzPts val="1300"/>
              <a:buChar char="●"/>
            </a:pPr>
            <a:r>
              <a:rPr lang="en-GB" sz="1300">
                <a:solidFill>
                  <a:srgbClr val="000000"/>
                </a:solidFill>
              </a:rPr>
              <a:t>Sun, P., Wei, W. and Xia, M., 2013. A Semantic Framework for Integration of Prison Internet. In Intelligence Computation and Evolutionary Computation (pp. 767-771). Springer, Berlin, Heidelberg. </a:t>
            </a:r>
            <a:r>
              <a:rPr lang="en-GB" sz="1300" u="sng">
                <a:solidFill>
                  <a:srgbClr val="000000"/>
                </a:solidFill>
                <a:hlinkClick r:id="rId5"/>
              </a:rPr>
              <a:t>https://link.springer.com/chapter/10.1007/978-3-642-31656-2_102</a:t>
            </a:r>
            <a:endParaRPr sz="1300">
              <a:solidFill>
                <a:srgbClr val="000000"/>
              </a:solidFill>
            </a:endParaRPr>
          </a:p>
          <a:p>
            <a:pPr indent="-311150" lvl="0" marL="457200" rtl="0" algn="l">
              <a:spcBef>
                <a:spcPts val="0"/>
              </a:spcBef>
              <a:spcAft>
                <a:spcPts val="0"/>
              </a:spcAft>
              <a:buClr>
                <a:srgbClr val="000000"/>
              </a:buClr>
              <a:buSzPts val="1300"/>
              <a:buChar char="●"/>
            </a:pPr>
            <a:r>
              <a:rPr lang="en-GB" sz="1300">
                <a:solidFill>
                  <a:srgbClr val="000000"/>
                </a:solidFill>
              </a:rPr>
              <a:t>Li, X., 2013. Design of Security and Monitoring System for Prison Based on Wireless Sensor Networks. In Geo-Informatics in Resource Management and Sustainable Ecosystem (pp. 119-127). Springer, Berlin, Heidelberg. </a:t>
            </a:r>
            <a:r>
              <a:rPr lang="en-GB" sz="1300" u="sng">
                <a:solidFill>
                  <a:srgbClr val="000000"/>
                </a:solidFill>
                <a:hlinkClick r:id="rId6"/>
              </a:rPr>
              <a:t>https://link.springer.com/chapter/10.1007/978-3-642-45025-9_14</a:t>
            </a:r>
            <a:endParaRPr sz="13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2773800" y="396575"/>
            <a:ext cx="35964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Abstract</a:t>
            </a:r>
            <a:endParaRPr sz="2400"/>
          </a:p>
        </p:txBody>
      </p:sp>
      <p:sp>
        <p:nvSpPr>
          <p:cNvPr id="94" name="Google Shape;94;p14"/>
          <p:cNvSpPr txBox="1"/>
          <p:nvPr>
            <p:ph idx="1" type="body"/>
          </p:nvPr>
        </p:nvSpPr>
        <p:spPr>
          <a:xfrm>
            <a:off x="308850" y="1080400"/>
            <a:ext cx="8588400" cy="37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000000"/>
                </a:solidFill>
              </a:rPr>
              <a:t>Problem Statement</a:t>
            </a:r>
            <a:r>
              <a:rPr lang="en-GB" sz="1500">
                <a:solidFill>
                  <a:srgbClr val="000000"/>
                </a:solidFill>
              </a:rPr>
              <a:t>: In most of the prisons, inmates outnumber security personals with the ratio approximately 5:1. So its difficult to monitor each and every activity of prisoners 24/7 and there is a high probability to miss suspicious activities. </a:t>
            </a:r>
            <a:endParaRPr sz="1500">
              <a:solidFill>
                <a:srgbClr val="000000"/>
              </a:solidFill>
            </a:endParaRPr>
          </a:p>
          <a:p>
            <a:pPr indent="0" lvl="0" marL="0" rtl="0" algn="l">
              <a:spcBef>
                <a:spcPts val="1600"/>
              </a:spcBef>
              <a:spcAft>
                <a:spcPts val="0"/>
              </a:spcAft>
              <a:buNone/>
            </a:pPr>
            <a:r>
              <a:rPr b="1" lang="en-GB" sz="1600">
                <a:solidFill>
                  <a:srgbClr val="000000"/>
                </a:solidFill>
              </a:rPr>
              <a:t>Problem Solution</a:t>
            </a:r>
            <a:r>
              <a:rPr lang="en-GB" sz="1500">
                <a:solidFill>
                  <a:srgbClr val="000000"/>
                </a:solidFill>
              </a:rPr>
              <a:t>: We can  observe and note down the activities of prisoners 24/7, if an automated system is used, designed to supervise the inmates and the people they come in contact with, during their sentence, we can assist and ease up the monitoring task of the prison staffs.</a:t>
            </a:r>
            <a:endParaRPr sz="1500">
              <a:solidFill>
                <a:srgbClr val="000000"/>
              </a:solidFill>
            </a:endParaRPr>
          </a:p>
          <a:p>
            <a:pPr indent="0" lvl="0" marL="0" rtl="0" algn="l">
              <a:spcBef>
                <a:spcPts val="1600"/>
              </a:spcBef>
              <a:spcAft>
                <a:spcPts val="0"/>
              </a:spcAft>
              <a:buNone/>
            </a:pPr>
            <a:r>
              <a:rPr lang="en-GB" sz="1500">
                <a:solidFill>
                  <a:srgbClr val="000000"/>
                </a:solidFill>
              </a:rPr>
              <a:t>Our proposed system will</a:t>
            </a:r>
            <a:r>
              <a:rPr lang="en-GB" sz="1500">
                <a:solidFill>
                  <a:srgbClr val="000000"/>
                </a:solidFill>
              </a:rPr>
              <a:t> perform the following tasks :-</a:t>
            </a:r>
            <a:endParaRPr sz="1500">
              <a:solidFill>
                <a:srgbClr val="000000"/>
              </a:solidFill>
            </a:endParaRPr>
          </a:p>
          <a:p>
            <a:pPr indent="-323850" lvl="0" marL="457200" rtl="0" algn="l">
              <a:spcBef>
                <a:spcPts val="1600"/>
              </a:spcBef>
              <a:spcAft>
                <a:spcPts val="0"/>
              </a:spcAft>
              <a:buClr>
                <a:srgbClr val="000000"/>
              </a:buClr>
              <a:buSzPts val="1500"/>
              <a:buChar char="●"/>
            </a:pPr>
            <a:r>
              <a:rPr lang="en-GB" sz="1500">
                <a:solidFill>
                  <a:srgbClr val="000000"/>
                </a:solidFill>
              </a:rPr>
              <a:t>Pr</a:t>
            </a:r>
            <a:r>
              <a:rPr lang="en-GB" sz="1500">
                <a:solidFill>
                  <a:srgbClr val="000000"/>
                </a:solidFill>
              </a:rPr>
              <a:t>isoners Activity Management</a:t>
            </a:r>
            <a:endParaRPr sz="1500">
              <a:solidFill>
                <a:srgbClr val="000000"/>
              </a:solidFill>
            </a:endParaRPr>
          </a:p>
          <a:p>
            <a:pPr indent="-323850" lvl="0" marL="457200" rtl="0" algn="l">
              <a:spcBef>
                <a:spcPts val="0"/>
              </a:spcBef>
              <a:spcAft>
                <a:spcPts val="0"/>
              </a:spcAft>
              <a:buClr>
                <a:srgbClr val="000000"/>
              </a:buClr>
              <a:buSzPts val="1500"/>
              <a:buChar char="●"/>
            </a:pPr>
            <a:r>
              <a:rPr lang="en-GB" sz="1500">
                <a:solidFill>
                  <a:srgbClr val="000000"/>
                </a:solidFill>
              </a:rPr>
              <a:t>Visitor Management</a:t>
            </a:r>
            <a:endParaRPr sz="1500">
              <a:solidFill>
                <a:srgbClr val="000000"/>
              </a:solidFill>
            </a:endParaRPr>
          </a:p>
          <a:p>
            <a:pPr indent="-323850" lvl="0" marL="457200" rtl="0" algn="l">
              <a:spcBef>
                <a:spcPts val="0"/>
              </a:spcBef>
              <a:spcAft>
                <a:spcPts val="0"/>
              </a:spcAft>
              <a:buClr>
                <a:srgbClr val="000000"/>
              </a:buClr>
              <a:buSzPts val="1500"/>
              <a:buChar char="●"/>
            </a:pPr>
            <a:r>
              <a:rPr lang="en-GB" sz="1500">
                <a:solidFill>
                  <a:srgbClr val="000000"/>
                </a:solidFill>
              </a:rPr>
              <a:t>Access and Control Management</a:t>
            </a:r>
            <a:endParaRPr sz="1500">
              <a:solidFill>
                <a:srgbClr val="000000"/>
              </a:solidFill>
            </a:endParaRPr>
          </a:p>
          <a:p>
            <a:pPr indent="-323850" lvl="0" marL="457200" rtl="0" algn="l">
              <a:spcBef>
                <a:spcPts val="0"/>
              </a:spcBef>
              <a:spcAft>
                <a:spcPts val="0"/>
              </a:spcAft>
              <a:buClr>
                <a:srgbClr val="000000"/>
              </a:buClr>
              <a:buSzPts val="1500"/>
              <a:buChar char="●"/>
            </a:pPr>
            <a:r>
              <a:rPr lang="en-GB" sz="1500">
                <a:solidFill>
                  <a:srgbClr val="000000"/>
                </a:solidFill>
              </a:rPr>
              <a:t>MIS (Management Information Systems) reports</a:t>
            </a:r>
            <a:endParaRPr sz="1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2861100" y="235400"/>
            <a:ext cx="3421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a:t>
            </a:r>
            <a:endParaRPr/>
          </a:p>
        </p:txBody>
      </p:sp>
      <p:sp>
        <p:nvSpPr>
          <p:cNvPr id="100" name="Google Shape;100;p15"/>
          <p:cNvSpPr txBox="1"/>
          <p:nvPr>
            <p:ph idx="1" type="body"/>
          </p:nvPr>
        </p:nvSpPr>
        <p:spPr>
          <a:xfrm>
            <a:off x="658650" y="843200"/>
            <a:ext cx="7826700" cy="36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000000"/>
                </a:solidFill>
              </a:rPr>
              <a:t>Our project aims to develop a prison monitoring system that uses the concept of edge computing and IoT.</a:t>
            </a:r>
            <a:endParaRPr sz="1700">
              <a:solidFill>
                <a:srgbClr val="000000"/>
              </a:solidFill>
            </a:endParaRPr>
          </a:p>
          <a:p>
            <a:pPr indent="-336550" lvl="0" marL="457200" rtl="0" algn="l">
              <a:spcBef>
                <a:spcPts val="1600"/>
              </a:spcBef>
              <a:spcAft>
                <a:spcPts val="0"/>
              </a:spcAft>
              <a:buClr>
                <a:srgbClr val="000000"/>
              </a:buClr>
              <a:buSzPts val="1700"/>
              <a:buChar char="●"/>
            </a:pPr>
            <a:r>
              <a:rPr lang="en-GB" sz="1700">
                <a:solidFill>
                  <a:srgbClr val="000000"/>
                </a:solidFill>
              </a:rPr>
              <a:t>The edge devices  can be deployed across the prison facility using edge devices like raspberry pi connected to the central command center. These edge devices reduce the computation load and make the system flexible in terms of deployment. </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Computer vision will be used to monitor prisoners using facial recognition and object detection.</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Cloud computing will be used to store and analyze the data captured through these distributed edge devices.</a:t>
            </a:r>
            <a:endParaRPr sz="17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158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0000FF"/>
                </a:solidFill>
              </a:rPr>
              <a:t>Current Status and Motivation</a:t>
            </a:r>
            <a:endParaRPr>
              <a:solidFill>
                <a:srgbClr val="0000FF"/>
              </a:solidFill>
            </a:endParaRPr>
          </a:p>
        </p:txBody>
      </p:sp>
      <p:graphicFrame>
        <p:nvGraphicFramePr>
          <p:cNvPr id="106" name="Google Shape;106;p16"/>
          <p:cNvGraphicFramePr/>
          <p:nvPr/>
        </p:nvGraphicFramePr>
        <p:xfrm>
          <a:off x="110975" y="623675"/>
          <a:ext cx="3000000" cy="3000000"/>
        </p:xfrm>
        <a:graphic>
          <a:graphicData uri="http://schemas.openxmlformats.org/drawingml/2006/table">
            <a:tbl>
              <a:tblPr>
                <a:noFill/>
                <a:tableStyleId>{C54E2827-041F-4688-872D-F53CBACB3137}</a:tableStyleId>
              </a:tblPr>
              <a:tblGrid>
                <a:gridCol w="1999450"/>
                <a:gridCol w="3266400"/>
                <a:gridCol w="3656175"/>
              </a:tblGrid>
              <a:tr h="381000">
                <a:tc>
                  <a:txBody>
                    <a:bodyPr/>
                    <a:lstStyle/>
                    <a:p>
                      <a:pPr indent="0" lvl="0" marL="0" rtl="0" algn="l">
                        <a:spcBef>
                          <a:spcPts val="0"/>
                        </a:spcBef>
                        <a:spcAft>
                          <a:spcPts val="0"/>
                        </a:spcAft>
                        <a:buNone/>
                      </a:pPr>
                      <a:r>
                        <a:rPr b="1" lang="en-GB"/>
                        <a:t>Existing Techniques</a:t>
                      </a:r>
                      <a:endParaRPr b="1"/>
                    </a:p>
                  </a:txBody>
                  <a:tcPr marT="91425" marB="91425" marR="91425" marL="91425"/>
                </a:tc>
                <a:tc>
                  <a:txBody>
                    <a:bodyPr/>
                    <a:lstStyle/>
                    <a:p>
                      <a:pPr indent="0" lvl="0" marL="0" rtl="0" algn="l">
                        <a:spcBef>
                          <a:spcPts val="0"/>
                        </a:spcBef>
                        <a:spcAft>
                          <a:spcPts val="0"/>
                        </a:spcAft>
                        <a:buNone/>
                      </a:pPr>
                      <a:r>
                        <a:rPr b="1" lang="en-GB"/>
                        <a:t>Pros</a:t>
                      </a:r>
                      <a:endParaRPr b="1"/>
                    </a:p>
                  </a:txBody>
                  <a:tcPr marT="91425" marB="91425" marR="91425" marL="91425"/>
                </a:tc>
                <a:tc>
                  <a:txBody>
                    <a:bodyPr/>
                    <a:lstStyle/>
                    <a:p>
                      <a:pPr indent="0" lvl="0" marL="0" rtl="0" algn="l">
                        <a:spcBef>
                          <a:spcPts val="0"/>
                        </a:spcBef>
                        <a:spcAft>
                          <a:spcPts val="0"/>
                        </a:spcAft>
                        <a:buNone/>
                      </a:pPr>
                      <a:r>
                        <a:rPr b="1" lang="en-GB"/>
                        <a:t>Cons</a:t>
                      </a:r>
                      <a:endParaRPr b="1"/>
                    </a:p>
                  </a:txBody>
                  <a:tcPr marT="91425" marB="91425" marR="91425" marL="91425"/>
                </a:tc>
              </a:tr>
              <a:tr h="381000">
                <a:tc>
                  <a:txBody>
                    <a:bodyPr/>
                    <a:lstStyle/>
                    <a:p>
                      <a:pPr indent="0" lvl="0" marL="0" rtl="0" algn="l">
                        <a:spcBef>
                          <a:spcPts val="0"/>
                        </a:spcBef>
                        <a:spcAft>
                          <a:spcPts val="0"/>
                        </a:spcAft>
                        <a:buNone/>
                      </a:pPr>
                      <a:r>
                        <a:rPr lang="en-GB"/>
                        <a:t>Check posts</a:t>
                      </a:r>
                      <a:endParaRPr/>
                    </a:p>
                  </a:txBody>
                  <a:tcPr marT="91425" marB="91425" marR="91425" marL="91425"/>
                </a:tc>
                <a:tc>
                  <a:txBody>
                    <a:bodyPr/>
                    <a:lstStyle/>
                    <a:p>
                      <a:pPr indent="-317500" lvl="0" marL="457200" rtl="0" algn="l">
                        <a:spcBef>
                          <a:spcPts val="0"/>
                        </a:spcBef>
                        <a:spcAft>
                          <a:spcPts val="0"/>
                        </a:spcAft>
                        <a:buSzPts val="1400"/>
                        <a:buChar char="●"/>
                      </a:pPr>
                      <a:r>
                        <a:rPr lang="en-GB"/>
                        <a:t>Effective in monitoring people entering and exiting certain prison facilities.</a:t>
                      </a:r>
                      <a:endParaRPr/>
                    </a:p>
                  </a:txBody>
                  <a:tcPr marT="91425" marB="91425" marR="91425" marL="91425"/>
                </a:tc>
                <a:tc>
                  <a:txBody>
                    <a:bodyPr/>
                    <a:lstStyle/>
                    <a:p>
                      <a:pPr indent="-317500" lvl="0" marL="457200" rtl="0" algn="l">
                        <a:spcBef>
                          <a:spcPts val="0"/>
                        </a:spcBef>
                        <a:spcAft>
                          <a:spcPts val="0"/>
                        </a:spcAft>
                        <a:buSzPts val="1400"/>
                        <a:buChar char="●"/>
                      </a:pPr>
                      <a:r>
                        <a:rPr lang="en-GB"/>
                        <a:t>Hard to monitor activities happening inside the facility.</a:t>
                      </a:r>
                      <a:endParaRPr/>
                    </a:p>
                    <a:p>
                      <a:pPr indent="-317500" lvl="0" marL="457200" rtl="0" algn="l">
                        <a:spcBef>
                          <a:spcPts val="0"/>
                        </a:spcBef>
                        <a:spcAft>
                          <a:spcPts val="0"/>
                        </a:spcAft>
                        <a:buSzPts val="1400"/>
                        <a:buChar char="●"/>
                      </a:pPr>
                      <a:r>
                        <a:rPr lang="en-GB"/>
                        <a:t>Prone to Human errors</a:t>
                      </a:r>
                      <a:endParaRPr/>
                    </a:p>
                    <a:p>
                      <a:pPr indent="-317500" lvl="0" marL="457200" rtl="0" algn="l">
                        <a:spcBef>
                          <a:spcPts val="0"/>
                        </a:spcBef>
                        <a:spcAft>
                          <a:spcPts val="0"/>
                        </a:spcAft>
                        <a:buSzPts val="1400"/>
                        <a:buChar char="●"/>
                      </a:pPr>
                      <a:r>
                        <a:rPr lang="en-GB"/>
                        <a:t>Cannot detect individual person’s location and activity.</a:t>
                      </a:r>
                      <a:endParaRPr/>
                    </a:p>
                  </a:txBody>
                  <a:tcPr marT="91425" marB="91425" marR="91425" marL="91425"/>
                </a:tc>
              </a:tr>
              <a:tr h="396200">
                <a:tc>
                  <a:txBody>
                    <a:bodyPr/>
                    <a:lstStyle/>
                    <a:p>
                      <a:pPr indent="0" lvl="0" marL="0" rtl="0" algn="l">
                        <a:spcBef>
                          <a:spcPts val="0"/>
                        </a:spcBef>
                        <a:spcAft>
                          <a:spcPts val="0"/>
                        </a:spcAft>
                        <a:buNone/>
                      </a:pPr>
                      <a:r>
                        <a:rPr lang="en-GB"/>
                        <a:t>Biometrics</a:t>
                      </a:r>
                      <a:endParaRPr/>
                    </a:p>
                  </a:txBody>
                  <a:tcPr marT="91425" marB="91425" marR="91425" marL="91425"/>
                </a:tc>
                <a:tc>
                  <a:txBody>
                    <a:bodyPr/>
                    <a:lstStyle/>
                    <a:p>
                      <a:pPr indent="-317500" lvl="0" marL="457200" rtl="0" algn="l">
                        <a:spcBef>
                          <a:spcPts val="0"/>
                        </a:spcBef>
                        <a:spcAft>
                          <a:spcPts val="0"/>
                        </a:spcAft>
                        <a:buSzPts val="1400"/>
                        <a:buChar char="●"/>
                      </a:pPr>
                      <a:r>
                        <a:rPr lang="en-GB"/>
                        <a:t>Easier to implement access control across facilities.</a:t>
                      </a:r>
                      <a:endParaRPr/>
                    </a:p>
                    <a:p>
                      <a:pPr indent="-317500" lvl="0" marL="457200" rtl="0" algn="l">
                        <a:spcBef>
                          <a:spcPts val="0"/>
                        </a:spcBef>
                        <a:spcAft>
                          <a:spcPts val="0"/>
                        </a:spcAft>
                        <a:buSzPts val="1400"/>
                        <a:buChar char="●"/>
                      </a:pPr>
                      <a:r>
                        <a:rPr lang="en-GB"/>
                        <a:t>Difficult to bypass.</a:t>
                      </a:r>
                      <a:endParaRPr/>
                    </a:p>
                  </a:txBody>
                  <a:tcPr marT="91425" marB="91425" marR="91425" marL="91425"/>
                </a:tc>
                <a:tc>
                  <a:txBody>
                    <a:bodyPr/>
                    <a:lstStyle/>
                    <a:p>
                      <a:pPr indent="-317500" lvl="0" marL="457200" rtl="0" algn="l">
                        <a:spcBef>
                          <a:spcPts val="0"/>
                        </a:spcBef>
                        <a:spcAft>
                          <a:spcPts val="0"/>
                        </a:spcAft>
                        <a:buSzPts val="1400"/>
                        <a:buChar char="●"/>
                      </a:pPr>
                      <a:r>
                        <a:rPr lang="en-GB"/>
                        <a:t>Costly and hard to implement across the entire facility.</a:t>
                      </a:r>
                      <a:endParaRPr/>
                    </a:p>
                    <a:p>
                      <a:pPr indent="-317500" lvl="0" marL="457200" rtl="0" algn="l">
                        <a:spcBef>
                          <a:spcPts val="0"/>
                        </a:spcBef>
                        <a:spcAft>
                          <a:spcPts val="0"/>
                        </a:spcAft>
                        <a:buSzPts val="1400"/>
                        <a:buChar char="●"/>
                      </a:pPr>
                      <a:r>
                        <a:rPr lang="en-GB"/>
                        <a:t>Limited functionality and deployment.</a:t>
                      </a:r>
                      <a:endParaRPr/>
                    </a:p>
                  </a:txBody>
                  <a:tcPr marT="91425" marB="91425" marR="91425" marL="91425"/>
                </a:tc>
              </a:tr>
              <a:tr h="396200">
                <a:tc>
                  <a:txBody>
                    <a:bodyPr/>
                    <a:lstStyle/>
                    <a:p>
                      <a:pPr indent="0" lvl="0" marL="0" rtl="0" algn="l">
                        <a:spcBef>
                          <a:spcPts val="0"/>
                        </a:spcBef>
                        <a:spcAft>
                          <a:spcPts val="0"/>
                        </a:spcAft>
                        <a:buNone/>
                      </a:pPr>
                      <a:r>
                        <a:rPr lang="en-GB"/>
                        <a:t>RFID Tags</a:t>
                      </a:r>
                      <a:endParaRPr/>
                    </a:p>
                  </a:txBody>
                  <a:tcPr marT="91425" marB="91425" marR="91425" marL="91425"/>
                </a:tc>
                <a:tc>
                  <a:txBody>
                    <a:bodyPr/>
                    <a:lstStyle/>
                    <a:p>
                      <a:pPr indent="-317500" lvl="0" marL="457200" rtl="0" algn="l">
                        <a:spcBef>
                          <a:spcPts val="0"/>
                        </a:spcBef>
                        <a:spcAft>
                          <a:spcPts val="0"/>
                        </a:spcAft>
                        <a:buSzPts val="1400"/>
                        <a:buChar char="●"/>
                      </a:pPr>
                      <a:r>
                        <a:rPr lang="en-GB"/>
                        <a:t>Easy to track specific individual movements.</a:t>
                      </a:r>
                      <a:endParaRPr/>
                    </a:p>
                    <a:p>
                      <a:pPr indent="-317500" lvl="0" marL="457200" rtl="0" algn="l">
                        <a:spcBef>
                          <a:spcPts val="0"/>
                        </a:spcBef>
                        <a:spcAft>
                          <a:spcPts val="0"/>
                        </a:spcAft>
                        <a:buSzPts val="1400"/>
                        <a:buChar char="●"/>
                      </a:pPr>
                      <a:r>
                        <a:rPr lang="en-GB"/>
                        <a:t>Increases monitoring range</a:t>
                      </a:r>
                      <a:endParaRPr/>
                    </a:p>
                  </a:txBody>
                  <a:tcPr marT="91425" marB="91425" marR="91425" marL="91425"/>
                </a:tc>
                <a:tc>
                  <a:txBody>
                    <a:bodyPr/>
                    <a:lstStyle/>
                    <a:p>
                      <a:pPr indent="-317500" lvl="0" marL="457200" rtl="0" algn="l">
                        <a:spcBef>
                          <a:spcPts val="0"/>
                        </a:spcBef>
                        <a:spcAft>
                          <a:spcPts val="0"/>
                        </a:spcAft>
                        <a:buSzPts val="1400"/>
                        <a:buChar char="●"/>
                      </a:pPr>
                      <a:r>
                        <a:rPr lang="en-GB"/>
                        <a:t>Tags can be tampered with even if its implanted and can be easily used to deceive the system.</a:t>
                      </a:r>
                      <a:endParaRPr/>
                    </a:p>
                  </a:txBody>
                  <a:tcPr marT="91425" marB="91425" marR="91425" marL="91425"/>
                </a:tc>
              </a:tr>
            </a:tbl>
          </a:graphicData>
        </a:graphic>
      </p:graphicFrame>
      <p:sp>
        <p:nvSpPr>
          <p:cNvPr id="107" name="Google Shape;107;p16"/>
          <p:cNvSpPr txBox="1"/>
          <p:nvPr/>
        </p:nvSpPr>
        <p:spPr>
          <a:xfrm>
            <a:off x="154425" y="4086300"/>
            <a:ext cx="5975100" cy="8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latin typeface="Roboto"/>
                <a:ea typeface="Roboto"/>
                <a:cs typeface="Roboto"/>
                <a:sym typeface="Roboto"/>
              </a:rPr>
              <a:t>Motivation</a:t>
            </a:r>
            <a:r>
              <a:rPr b="1" lang="en-GB">
                <a:latin typeface="Roboto"/>
                <a:ea typeface="Roboto"/>
                <a:cs typeface="Roboto"/>
                <a:sym typeface="Roboto"/>
              </a:rPr>
              <a:t>: </a:t>
            </a:r>
            <a:r>
              <a:rPr lang="en-GB">
                <a:latin typeface="Roboto"/>
                <a:ea typeface="Roboto"/>
                <a:cs typeface="Roboto"/>
                <a:sym typeface="Roboto"/>
              </a:rPr>
              <a:t>Computer vision combined with edge computing nodes helps us overcome the cons experience with the use of existing methods and offer an efficient monitoring system.</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Hardware and Software details</a:t>
            </a:r>
            <a:endParaRPr/>
          </a:p>
        </p:txBody>
      </p:sp>
      <p:sp>
        <p:nvSpPr>
          <p:cNvPr id="113" name="Google Shape;113;p17"/>
          <p:cNvSpPr txBox="1"/>
          <p:nvPr>
            <p:ph idx="1" type="body"/>
          </p:nvPr>
        </p:nvSpPr>
        <p:spPr>
          <a:xfrm>
            <a:off x="612300" y="1298975"/>
            <a:ext cx="7038900" cy="31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rPr>
              <a:t>Hardware used:</a:t>
            </a:r>
            <a:endParaRPr b="1">
              <a:solidFill>
                <a:srgbClr val="000000"/>
              </a:solidFill>
            </a:endParaRPr>
          </a:p>
          <a:p>
            <a:pPr indent="-330200" lvl="0" marL="457200" rtl="0" algn="l">
              <a:spcBef>
                <a:spcPts val="1600"/>
              </a:spcBef>
              <a:spcAft>
                <a:spcPts val="0"/>
              </a:spcAft>
              <a:buClr>
                <a:srgbClr val="000000"/>
              </a:buClr>
              <a:buSzPts val="1600"/>
              <a:buChar char="●"/>
            </a:pPr>
            <a:r>
              <a:rPr lang="en-GB" sz="1600">
                <a:solidFill>
                  <a:srgbClr val="000000"/>
                </a:solidFill>
              </a:rPr>
              <a:t>Raspberry pi (Edge device)</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Camera</a:t>
            </a:r>
            <a:endParaRPr sz="1600">
              <a:solidFill>
                <a:srgbClr val="000000"/>
              </a:solidFill>
            </a:endParaRPr>
          </a:p>
          <a:p>
            <a:pPr indent="0" lvl="0" marL="0" rtl="0" algn="l">
              <a:spcBef>
                <a:spcPts val="1600"/>
              </a:spcBef>
              <a:spcAft>
                <a:spcPts val="0"/>
              </a:spcAft>
              <a:buNone/>
            </a:pPr>
            <a:r>
              <a:rPr b="1" lang="en-GB">
                <a:solidFill>
                  <a:srgbClr val="000000"/>
                </a:solidFill>
              </a:rPr>
              <a:t>Software tools:</a:t>
            </a:r>
            <a:endParaRPr b="1">
              <a:solidFill>
                <a:srgbClr val="000000"/>
              </a:solidFill>
            </a:endParaRPr>
          </a:p>
          <a:p>
            <a:pPr indent="-330200" lvl="0" marL="457200" rtl="0" algn="l">
              <a:spcBef>
                <a:spcPts val="1600"/>
              </a:spcBef>
              <a:spcAft>
                <a:spcPts val="0"/>
              </a:spcAft>
              <a:buClr>
                <a:srgbClr val="000000"/>
              </a:buClr>
              <a:buSzPts val="1600"/>
              <a:buChar char="●"/>
            </a:pPr>
            <a:r>
              <a:rPr lang="en-GB" sz="1600">
                <a:solidFill>
                  <a:srgbClr val="000000"/>
                </a:solidFill>
              </a:rPr>
              <a:t>Python</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OpenCV (Library)</a:t>
            </a:r>
            <a:endParaRPr sz="1600">
              <a:solidFill>
                <a:srgbClr val="000000"/>
              </a:solidFill>
            </a:endParaRPr>
          </a:p>
          <a:p>
            <a:pPr indent="-342900" lvl="0" marL="457200" rtl="0" algn="l">
              <a:spcBef>
                <a:spcPts val="0"/>
              </a:spcBef>
              <a:spcAft>
                <a:spcPts val="0"/>
              </a:spcAft>
              <a:buClr>
                <a:srgbClr val="000000"/>
              </a:buClr>
              <a:buSzPts val="1800"/>
              <a:buChar char="●"/>
            </a:pPr>
            <a:r>
              <a:rPr lang="en-GB" sz="1600">
                <a:solidFill>
                  <a:srgbClr val="000000"/>
                </a:solidFill>
              </a:rPr>
              <a:t>Other tools for developing GUI - JS, ReactJS framework, Android Studio, etc..</a:t>
            </a:r>
            <a:br>
              <a:rPr lang="en-GB" sz="1900">
                <a:solidFill>
                  <a:srgbClr val="000000"/>
                </a:solidFill>
              </a:rPr>
            </a:br>
            <a:endParaRPr sz="19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145100" y="393750"/>
            <a:ext cx="7038900" cy="7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Expected Outcome</a:t>
            </a:r>
            <a:endParaRPr/>
          </a:p>
        </p:txBody>
      </p:sp>
      <p:sp>
        <p:nvSpPr>
          <p:cNvPr id="119" name="Google Shape;119;p18"/>
          <p:cNvSpPr txBox="1"/>
          <p:nvPr>
            <p:ph idx="1" type="body"/>
          </p:nvPr>
        </p:nvSpPr>
        <p:spPr>
          <a:xfrm>
            <a:off x="750675" y="1155450"/>
            <a:ext cx="7695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rPr>
              <a:t>The system is expected to monitor prisoner’s day to day activities efficiently so that it can warn the necessary personal about the suspicious activities and able to predict and inform prison breaks and fights between inmates.</a:t>
            </a:r>
            <a:endParaRPr sz="1600">
              <a:solidFill>
                <a:srgbClr val="000000"/>
              </a:solidFill>
            </a:endParaRPr>
          </a:p>
          <a:p>
            <a:pPr indent="0" lvl="0" marL="0" rtl="0" algn="l">
              <a:spcBef>
                <a:spcPts val="1600"/>
              </a:spcBef>
              <a:spcAft>
                <a:spcPts val="0"/>
              </a:spcAft>
              <a:buNone/>
            </a:pPr>
            <a:r>
              <a:rPr lang="en-GB" sz="1600">
                <a:solidFill>
                  <a:srgbClr val="000000"/>
                </a:solidFill>
              </a:rPr>
              <a:t>The system effectively reduces the network load incurred by localizing the computation load across the edge devices attached and reduce network congestion which will inturn improve the latency incurred carrying the data to the cloud. </a:t>
            </a:r>
            <a:endParaRPr sz="1600">
              <a:solidFill>
                <a:srgbClr val="000000"/>
              </a:solidFill>
            </a:endParaRPr>
          </a:p>
          <a:p>
            <a:pPr indent="0" lvl="0" marL="0" rtl="0" algn="l">
              <a:spcBef>
                <a:spcPts val="1600"/>
              </a:spcBef>
              <a:spcAft>
                <a:spcPts val="1600"/>
              </a:spcAft>
              <a:buNone/>
            </a:pPr>
            <a:r>
              <a:rPr lang="en-GB" sz="1600">
                <a:solidFill>
                  <a:srgbClr val="000000"/>
                </a:solidFill>
              </a:rPr>
              <a:t>The GUI utility tools also enable for an easier interface to access and observe the analyzed data for </a:t>
            </a:r>
            <a:r>
              <a:rPr lang="en-GB" sz="1600">
                <a:solidFill>
                  <a:srgbClr val="000000"/>
                </a:solidFill>
              </a:rPr>
              <a:t>routine</a:t>
            </a:r>
            <a:r>
              <a:rPr lang="en-GB" sz="1600">
                <a:solidFill>
                  <a:srgbClr val="000000"/>
                </a:solidFill>
              </a:rPr>
              <a:t> checkups.</a:t>
            </a:r>
            <a:endParaRPr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Methodology</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AutoNum type="arabicPeriod"/>
            </a:pPr>
            <a:r>
              <a:rPr lang="en-GB" sz="1600">
                <a:solidFill>
                  <a:srgbClr val="000000"/>
                </a:solidFill>
              </a:rPr>
              <a:t>Camera captures the raw pixel frames across the facility and feed it to the connected or nearest edge device. (Raspberry Pi)</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n-GB" sz="1600">
                <a:solidFill>
                  <a:srgbClr val="000000"/>
                </a:solidFill>
              </a:rPr>
              <a:t>Edge devices (Raspi) collects and preprocess the raw pixel data, performs basic recognition and send the </a:t>
            </a:r>
            <a:r>
              <a:rPr lang="en-GB" sz="1600">
                <a:solidFill>
                  <a:srgbClr val="000000"/>
                </a:solidFill>
              </a:rPr>
              <a:t>formatted</a:t>
            </a:r>
            <a:r>
              <a:rPr lang="en-GB" sz="1600">
                <a:solidFill>
                  <a:srgbClr val="000000"/>
                </a:solidFill>
              </a:rPr>
              <a:t> data to the cloud.</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n-GB" sz="1600">
                <a:solidFill>
                  <a:srgbClr val="000000"/>
                </a:solidFill>
              </a:rPr>
              <a:t>Cloud takes in the data received from the edge devices, indexes and performs further analytics.</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n-GB" sz="1600">
                <a:solidFill>
                  <a:srgbClr val="000000"/>
                </a:solidFill>
              </a:rPr>
              <a:t>GUI tools receives the analyzed data from the cloud and delivers a human interface for monitoring the </a:t>
            </a:r>
            <a:r>
              <a:rPr lang="en-GB" sz="1600">
                <a:solidFill>
                  <a:srgbClr val="000000"/>
                </a:solidFill>
              </a:rPr>
              <a:t>activities</a:t>
            </a:r>
            <a:r>
              <a:rPr lang="en-GB" sz="1600">
                <a:solidFill>
                  <a:srgbClr val="000000"/>
                </a:solidFill>
              </a:rPr>
              <a:t> of prisoners in real time and visualize the past activity sequences.</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0"/>
          <p:cNvPicPr preferRelativeResize="0"/>
          <p:nvPr/>
        </p:nvPicPr>
        <p:blipFill>
          <a:blip r:embed="rId3">
            <a:alphaModFix/>
          </a:blip>
          <a:stretch>
            <a:fillRect/>
          </a:stretch>
        </p:blipFill>
        <p:spPr>
          <a:xfrm>
            <a:off x="201150" y="0"/>
            <a:ext cx="8369144" cy="4873300"/>
          </a:xfrm>
          <a:prstGeom prst="rect">
            <a:avLst/>
          </a:prstGeom>
          <a:noFill/>
          <a:ln>
            <a:noFill/>
          </a:ln>
        </p:spPr>
      </p:pic>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Block Diagram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Timeline</a:t>
            </a:r>
            <a:endParaRPr/>
          </a:p>
        </p:txBody>
      </p:sp>
      <p:graphicFrame>
        <p:nvGraphicFramePr>
          <p:cNvPr id="137" name="Google Shape;137;p21"/>
          <p:cNvGraphicFramePr/>
          <p:nvPr/>
        </p:nvGraphicFramePr>
        <p:xfrm>
          <a:off x="952500" y="1270725"/>
          <a:ext cx="3000000" cy="3000000"/>
        </p:xfrm>
        <a:graphic>
          <a:graphicData uri="http://schemas.openxmlformats.org/drawingml/2006/table">
            <a:tbl>
              <a:tblPr>
                <a:noFill/>
                <a:tableStyleId>{C54E2827-041F-4688-872D-F53CBACB3137}</a:tableStyleId>
              </a:tblPr>
              <a:tblGrid>
                <a:gridCol w="3619500"/>
                <a:gridCol w="3619500"/>
              </a:tblGrid>
              <a:tr h="381000">
                <a:tc>
                  <a:txBody>
                    <a:bodyPr/>
                    <a:lstStyle/>
                    <a:p>
                      <a:pPr indent="0" lvl="0" marL="0" rtl="0" algn="l">
                        <a:spcBef>
                          <a:spcPts val="0"/>
                        </a:spcBef>
                        <a:spcAft>
                          <a:spcPts val="0"/>
                        </a:spcAft>
                        <a:buNone/>
                      </a:pPr>
                      <a:r>
                        <a:rPr b="1" lang="en-GB" sz="1600"/>
                        <a:t>Month</a:t>
                      </a:r>
                      <a:endParaRPr b="1" sz="1600"/>
                    </a:p>
                  </a:txBody>
                  <a:tcPr marT="91425" marB="91425" marR="91425" marL="91425"/>
                </a:tc>
                <a:tc>
                  <a:txBody>
                    <a:bodyPr/>
                    <a:lstStyle/>
                    <a:p>
                      <a:pPr indent="0" lvl="0" marL="0" rtl="0" algn="l">
                        <a:spcBef>
                          <a:spcPts val="0"/>
                        </a:spcBef>
                        <a:spcAft>
                          <a:spcPts val="0"/>
                        </a:spcAft>
                        <a:buNone/>
                      </a:pPr>
                      <a:r>
                        <a:rPr b="1" lang="en-GB" sz="1600"/>
                        <a:t>Target</a:t>
                      </a:r>
                      <a:endParaRPr b="1" sz="1600"/>
                    </a:p>
                  </a:txBody>
                  <a:tcPr marT="91425" marB="91425" marR="91425" marL="91425"/>
                </a:tc>
              </a:tr>
              <a:tr h="381000">
                <a:tc>
                  <a:txBody>
                    <a:bodyPr/>
                    <a:lstStyle/>
                    <a:p>
                      <a:pPr indent="0" lvl="0" marL="0" rtl="0" algn="l">
                        <a:spcBef>
                          <a:spcPts val="0"/>
                        </a:spcBef>
                        <a:spcAft>
                          <a:spcPts val="0"/>
                        </a:spcAft>
                        <a:buNone/>
                      </a:pPr>
                      <a:r>
                        <a:rPr lang="en-GB"/>
                        <a:t>2nd </a:t>
                      </a:r>
                      <a:r>
                        <a:rPr lang="en-GB"/>
                        <a:t>December 2020- 19th December 2020</a:t>
                      </a:r>
                      <a:endParaRPr/>
                    </a:p>
                  </a:txBody>
                  <a:tcPr marT="91425" marB="91425" marR="91425" marL="91425"/>
                </a:tc>
                <a:tc>
                  <a:txBody>
                    <a:bodyPr/>
                    <a:lstStyle/>
                    <a:p>
                      <a:pPr indent="0" lvl="0" marL="0" rtl="0" algn="l">
                        <a:spcBef>
                          <a:spcPts val="0"/>
                        </a:spcBef>
                        <a:spcAft>
                          <a:spcPts val="0"/>
                        </a:spcAft>
                        <a:buNone/>
                      </a:pPr>
                      <a:r>
                        <a:rPr lang="en-GB"/>
                        <a:t>Propose and provide basic design concept</a:t>
                      </a:r>
                      <a:endParaRPr/>
                    </a:p>
                  </a:txBody>
                  <a:tcPr marT="91425" marB="91425" marR="91425" marL="91425"/>
                </a:tc>
              </a:tr>
              <a:tr h="381000">
                <a:tc>
                  <a:txBody>
                    <a:bodyPr/>
                    <a:lstStyle/>
                    <a:p>
                      <a:pPr indent="0" lvl="0" marL="0" rtl="0" algn="l">
                        <a:spcBef>
                          <a:spcPts val="0"/>
                        </a:spcBef>
                        <a:spcAft>
                          <a:spcPts val="0"/>
                        </a:spcAft>
                        <a:buNone/>
                      </a:pPr>
                      <a:r>
                        <a:rPr lang="en-GB"/>
                        <a:t>4th </a:t>
                      </a:r>
                      <a:r>
                        <a:rPr lang="en-GB"/>
                        <a:t>January 2020-31st January 2020</a:t>
                      </a:r>
                      <a:endParaRPr/>
                    </a:p>
                  </a:txBody>
                  <a:tcPr marT="91425" marB="91425" marR="91425" marL="91425"/>
                </a:tc>
                <a:tc>
                  <a:txBody>
                    <a:bodyPr/>
                    <a:lstStyle/>
                    <a:p>
                      <a:pPr indent="0" lvl="0" marL="0" rtl="0" algn="l">
                        <a:spcBef>
                          <a:spcPts val="0"/>
                        </a:spcBef>
                        <a:spcAft>
                          <a:spcPts val="0"/>
                        </a:spcAft>
                        <a:buNone/>
                      </a:pPr>
                      <a:r>
                        <a:rPr lang="en-GB"/>
                        <a:t>Implement all mentioned software functionalities.</a:t>
                      </a:r>
                      <a:endParaRPr/>
                    </a:p>
                  </a:txBody>
                  <a:tcPr marT="91425" marB="91425" marR="91425" marL="91425"/>
                </a:tc>
              </a:tr>
              <a:tr h="381000">
                <a:tc>
                  <a:txBody>
                    <a:bodyPr/>
                    <a:lstStyle/>
                    <a:p>
                      <a:pPr indent="0" lvl="0" marL="0" rtl="0" algn="l">
                        <a:spcBef>
                          <a:spcPts val="0"/>
                        </a:spcBef>
                        <a:spcAft>
                          <a:spcPts val="0"/>
                        </a:spcAft>
                        <a:buNone/>
                      </a:pPr>
                      <a:r>
                        <a:rPr lang="en-GB"/>
                        <a:t>1st </a:t>
                      </a:r>
                      <a:r>
                        <a:rPr lang="en-GB"/>
                        <a:t>February 2020- 29th Febuary 2020</a:t>
                      </a:r>
                      <a:endParaRPr/>
                    </a:p>
                  </a:txBody>
                  <a:tcPr marT="91425" marB="91425" marR="91425" marL="91425"/>
                </a:tc>
                <a:tc>
                  <a:txBody>
                    <a:bodyPr/>
                    <a:lstStyle/>
                    <a:p>
                      <a:pPr indent="0" lvl="0" marL="0" rtl="0" algn="l">
                        <a:spcBef>
                          <a:spcPts val="0"/>
                        </a:spcBef>
                        <a:spcAft>
                          <a:spcPts val="0"/>
                        </a:spcAft>
                        <a:buNone/>
                      </a:pPr>
                      <a:r>
                        <a:rPr lang="en-GB"/>
                        <a:t>Deliver an integrated hardware prototype</a:t>
                      </a:r>
                      <a:endParaRPr/>
                    </a:p>
                  </a:txBody>
                  <a:tcPr marT="91425" marB="91425" marR="91425" marL="91425"/>
                </a:tc>
              </a:tr>
              <a:tr h="381000">
                <a:tc>
                  <a:txBody>
                    <a:bodyPr/>
                    <a:lstStyle/>
                    <a:p>
                      <a:pPr indent="0" lvl="0" marL="0" rtl="0" algn="l">
                        <a:spcBef>
                          <a:spcPts val="0"/>
                        </a:spcBef>
                        <a:spcAft>
                          <a:spcPts val="0"/>
                        </a:spcAft>
                        <a:buNone/>
                      </a:pPr>
                      <a:r>
                        <a:rPr lang="en-GB"/>
                        <a:t>1st </a:t>
                      </a:r>
                      <a:r>
                        <a:rPr lang="en-GB"/>
                        <a:t>March 2020- 20th March 2020</a:t>
                      </a:r>
                      <a:endParaRPr/>
                    </a:p>
                  </a:txBody>
                  <a:tcPr marT="91425" marB="91425" marR="91425" marL="91425"/>
                </a:tc>
                <a:tc>
                  <a:txBody>
                    <a:bodyPr/>
                    <a:lstStyle/>
                    <a:p>
                      <a:pPr indent="0" lvl="0" marL="0" rtl="0" algn="l">
                        <a:spcBef>
                          <a:spcPts val="0"/>
                        </a:spcBef>
                        <a:spcAft>
                          <a:spcPts val="0"/>
                        </a:spcAft>
                        <a:buNone/>
                      </a:pPr>
                      <a:r>
                        <a:rPr lang="en-GB"/>
                        <a:t>Debug errors and improve if required.</a:t>
                      </a:r>
                      <a:endParaRPr/>
                    </a:p>
                  </a:txBody>
                  <a:tcPr marT="91425" marB="91425" marR="91425" marL="91425"/>
                </a:tc>
              </a:tr>
              <a:tr h="381000">
                <a:tc>
                  <a:txBody>
                    <a:bodyPr/>
                    <a:lstStyle/>
                    <a:p>
                      <a:pPr indent="0" lvl="0" marL="0" rtl="0" algn="l">
                        <a:spcBef>
                          <a:spcPts val="0"/>
                        </a:spcBef>
                        <a:spcAft>
                          <a:spcPts val="0"/>
                        </a:spcAft>
                        <a:buNone/>
                      </a:pPr>
                      <a:r>
                        <a:rPr lang="en-GB"/>
                        <a:t>First week of April</a:t>
                      </a:r>
                      <a:endParaRPr/>
                    </a:p>
                  </a:txBody>
                  <a:tcPr marT="91425" marB="91425" marR="91425" marL="91425"/>
                </a:tc>
                <a:tc>
                  <a:txBody>
                    <a:bodyPr/>
                    <a:lstStyle/>
                    <a:p>
                      <a:pPr indent="0" lvl="0" marL="0" rtl="0" algn="l">
                        <a:spcBef>
                          <a:spcPts val="0"/>
                        </a:spcBef>
                        <a:spcAft>
                          <a:spcPts val="0"/>
                        </a:spcAft>
                        <a:buNone/>
                      </a:pPr>
                      <a:r>
                        <a:rPr lang="en-GB"/>
                        <a:t>Deliver full project</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