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5544C3-8B0D-44E2-84C7-6A0D407A04A2}" v="7" dt="2022-05-16T17:34:59.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9ADE3C-D776-4D62-9B24-1F4687BEC0B9}" type="datetimeFigureOut">
              <a:rPr lang="en-GB" smtClean="0"/>
              <a:t>16/05/2022</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F9D0EDB1-964F-4868-B48D-F0E378FF60D7}"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774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ADE3C-D776-4D62-9B24-1F4687BEC0B9}" type="datetimeFigureOut">
              <a:rPr lang="en-GB" smtClean="0"/>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0EDB1-964F-4868-B48D-F0E378FF60D7}"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54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ADE3C-D776-4D62-9B24-1F4687BEC0B9}" type="datetimeFigureOut">
              <a:rPr lang="en-GB" smtClean="0"/>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0EDB1-964F-4868-B48D-F0E378FF60D7}"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91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ADE3C-D776-4D62-9B24-1F4687BEC0B9}" type="datetimeFigureOut">
              <a:rPr lang="en-GB" smtClean="0"/>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0EDB1-964F-4868-B48D-F0E378FF60D7}"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29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ADE3C-D776-4D62-9B24-1F4687BEC0B9}" type="datetimeFigureOut">
              <a:rPr lang="en-GB" smtClean="0"/>
              <a:t>16/05/2022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D0EDB1-964F-4868-B48D-F0E378FF60D7}"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88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9ADE3C-D776-4D62-9B24-1F4687BEC0B9}" type="datetimeFigureOut">
              <a:rPr lang="en-GB" smtClean="0"/>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0EDB1-964F-4868-B48D-F0E378FF60D7}"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23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9ADE3C-D776-4D62-9B24-1F4687BEC0B9}" type="datetimeFigureOut">
              <a:rPr lang="en-GB" smtClean="0"/>
              <a:t>16/05/2022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D0EDB1-964F-4868-B48D-F0E378FF60D7}"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309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9ADE3C-D776-4D62-9B24-1F4687BEC0B9}" type="datetimeFigureOut">
              <a:rPr lang="en-GB" smtClean="0"/>
              <a:t>16/05/2022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D0EDB1-964F-4868-B48D-F0E378FF60D7}"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221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ADE3C-D776-4D62-9B24-1F4687BEC0B9}" type="datetimeFigureOut">
              <a:rPr lang="en-GB" smtClean="0"/>
              <a:t>16/05/2022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D0EDB1-964F-4868-B48D-F0E378FF60D7}" type="slidenum">
              <a:rPr lang="en-GB" smtClean="0"/>
              <a:t>‹#›</a:t>
            </a:fld>
            <a:endParaRPr lang="en-GB"/>
          </a:p>
        </p:txBody>
      </p:sp>
    </p:spTree>
    <p:extLst>
      <p:ext uri="{BB962C8B-B14F-4D97-AF65-F5344CB8AC3E}">
        <p14:creationId xmlns:p14="http://schemas.microsoft.com/office/powerpoint/2010/main" val="177699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9ADE3C-D776-4D62-9B24-1F4687BEC0B9}" type="datetimeFigureOut">
              <a:rPr lang="en-GB" smtClean="0"/>
              <a:t>16/05/2022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D0EDB1-964F-4868-B48D-F0E378FF60D7}"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4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E9ADE3C-D776-4D62-9B24-1F4687BEC0B9}" type="datetimeFigureOut">
              <a:rPr lang="en-GB" smtClean="0"/>
              <a:t>16/05/2022</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F9D0EDB1-964F-4868-B48D-F0E378FF60D7}"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453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E9ADE3C-D776-4D62-9B24-1F4687BEC0B9}" type="datetimeFigureOut">
              <a:rPr lang="en-GB" smtClean="0"/>
              <a:t>16/05/2022</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9D0EDB1-964F-4868-B48D-F0E378FF60D7}"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198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3" name="Rectangle 12">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8D98341-E299-4223-BB7F-F5B65B4DE2B7}"/>
              </a:ext>
            </a:extLst>
          </p:cNvPr>
          <p:cNvSpPr>
            <a:spLocks noGrp="1"/>
          </p:cNvSpPr>
          <p:nvPr>
            <p:ph type="ctrTitle"/>
          </p:nvPr>
        </p:nvSpPr>
        <p:spPr>
          <a:xfrm>
            <a:off x="2391104" y="1416139"/>
            <a:ext cx="7405874" cy="1013159"/>
          </a:xfrm>
          <a:solidFill>
            <a:schemeClr val="bg2"/>
          </a:solidFill>
        </p:spPr>
        <p:txBody>
          <a:bodyPr anchor="ctr">
            <a:normAutofit/>
          </a:bodyPr>
          <a:lstStyle/>
          <a:p>
            <a:pPr algn="ctr"/>
            <a:r>
              <a:rPr lang="en-US" sz="4000" dirty="0">
                <a:solidFill>
                  <a:schemeClr val="tx2"/>
                </a:solidFill>
              </a:rPr>
              <a:t>STATISTICS AND ITS TYPES</a:t>
            </a:r>
            <a:endParaRPr lang="en-GB" sz="4000" dirty="0">
              <a:solidFill>
                <a:schemeClr val="tx2"/>
              </a:solidFill>
            </a:endParaRPr>
          </a:p>
        </p:txBody>
      </p:sp>
      <p:sp>
        <p:nvSpPr>
          <p:cNvPr id="3" name="Subtitle 2">
            <a:extLst>
              <a:ext uri="{FF2B5EF4-FFF2-40B4-BE49-F238E27FC236}">
                <a16:creationId xmlns:a16="http://schemas.microsoft.com/office/drawing/2014/main" id="{7F317E1D-401A-4F04-A5F7-F0E89BEF9E2E}"/>
              </a:ext>
            </a:extLst>
          </p:cNvPr>
          <p:cNvSpPr>
            <a:spLocks noGrp="1"/>
          </p:cNvSpPr>
          <p:nvPr>
            <p:ph type="subTitle" idx="1"/>
          </p:nvPr>
        </p:nvSpPr>
        <p:spPr>
          <a:xfrm>
            <a:off x="8310880" y="4344339"/>
            <a:ext cx="1879600" cy="619759"/>
          </a:xfrm>
        </p:spPr>
        <p:txBody>
          <a:bodyPr>
            <a:noAutofit/>
          </a:bodyPr>
          <a:lstStyle/>
          <a:p>
            <a:pPr algn="ctr">
              <a:lnSpc>
                <a:spcPct val="110000"/>
              </a:lnSpc>
            </a:pPr>
            <a:r>
              <a:rPr lang="en-US" sz="1400" dirty="0">
                <a:solidFill>
                  <a:srgbClr val="000000"/>
                </a:solidFill>
              </a:rPr>
              <a:t>By SANGEETHA P</a:t>
            </a:r>
          </a:p>
          <a:p>
            <a:pPr algn="ctr">
              <a:lnSpc>
                <a:spcPct val="110000"/>
              </a:lnSpc>
            </a:pPr>
            <a:r>
              <a:rPr lang="en-US" sz="1400" dirty="0">
                <a:solidFill>
                  <a:srgbClr val="000000"/>
                </a:solidFill>
              </a:rPr>
              <a:t>7250 BATCH</a:t>
            </a:r>
            <a:endParaRPr lang="en-GB" sz="1400" dirty="0">
              <a:solidFill>
                <a:srgbClr val="000000"/>
              </a:solidFill>
            </a:endParaRPr>
          </a:p>
        </p:txBody>
      </p:sp>
      <p:cxnSp>
        <p:nvCxnSpPr>
          <p:cNvPr id="16" name="Straight Connector 1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5" name="Picture 4" descr="A picture containing text, accessory&#10;&#10;Description automatically generated">
            <a:extLst>
              <a:ext uri="{FF2B5EF4-FFF2-40B4-BE49-F238E27FC236}">
                <a16:creationId xmlns:a16="http://schemas.microsoft.com/office/drawing/2014/main" id="{3AB98879-547D-4850-943C-CA7AD4F45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838" y="2467681"/>
            <a:ext cx="4621042" cy="1817659"/>
          </a:xfrm>
          <a:prstGeom prst="rect">
            <a:avLst/>
          </a:prstGeom>
        </p:spPr>
      </p:pic>
    </p:spTree>
    <p:extLst>
      <p:ext uri="{BB962C8B-B14F-4D97-AF65-F5344CB8AC3E}">
        <p14:creationId xmlns:p14="http://schemas.microsoft.com/office/powerpoint/2010/main" val="415327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B169-D185-47A2-A5FA-73FCB62A6ABD}"/>
              </a:ext>
            </a:extLst>
          </p:cNvPr>
          <p:cNvSpPr>
            <a:spLocks noGrp="1"/>
          </p:cNvSpPr>
          <p:nvPr>
            <p:ph type="title"/>
          </p:nvPr>
        </p:nvSpPr>
        <p:spPr/>
        <p:txBody>
          <a:bodyPr/>
          <a:lstStyle/>
          <a:p>
            <a:r>
              <a:rPr lang="en-GB" b="1" u="sng" dirty="0"/>
              <a:t>Mechanistic Analysis</a:t>
            </a:r>
            <a:br>
              <a:rPr lang="en-GB" b="1" dirty="0"/>
            </a:br>
            <a:endParaRPr lang="en-GB" dirty="0"/>
          </a:p>
        </p:txBody>
      </p:sp>
      <p:sp>
        <p:nvSpPr>
          <p:cNvPr id="3" name="Content Placeholder 2">
            <a:extLst>
              <a:ext uri="{FF2B5EF4-FFF2-40B4-BE49-F238E27FC236}">
                <a16:creationId xmlns:a16="http://schemas.microsoft.com/office/drawing/2014/main" id="{2002C98C-D36B-4437-8212-073975676A28}"/>
              </a:ext>
            </a:extLst>
          </p:cNvPr>
          <p:cNvSpPr>
            <a:spLocks noGrp="1"/>
          </p:cNvSpPr>
          <p:nvPr>
            <p:ph idx="1"/>
          </p:nvPr>
        </p:nvSpPr>
        <p:spPr/>
        <p:txBody>
          <a:bodyPr/>
          <a:lstStyle/>
          <a:p>
            <a:r>
              <a:rPr lang="en-US" dirty="0"/>
              <a:t>Among the above statistical analysis, mechanistic is the least common type, however, it is worthy in the process of big data analytics and biological science. It is deployed to understand and explain how things happen rather than how specific things will take place ulteriorly.</a:t>
            </a:r>
            <a:endParaRPr lang="en-GB" dirty="0"/>
          </a:p>
        </p:txBody>
      </p:sp>
      <p:pic>
        <p:nvPicPr>
          <p:cNvPr id="5" name="Picture 4">
            <a:extLst>
              <a:ext uri="{FF2B5EF4-FFF2-40B4-BE49-F238E27FC236}">
                <a16:creationId xmlns:a16="http://schemas.microsoft.com/office/drawing/2014/main" id="{E1DFCC0A-A492-49BF-9B9D-541565C7A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0549" y="3281680"/>
            <a:ext cx="4336003" cy="2865119"/>
          </a:xfrm>
          <a:prstGeom prst="rect">
            <a:avLst/>
          </a:prstGeom>
        </p:spPr>
      </p:pic>
    </p:spTree>
    <p:extLst>
      <p:ext uri="{BB962C8B-B14F-4D97-AF65-F5344CB8AC3E}">
        <p14:creationId xmlns:p14="http://schemas.microsoft.com/office/powerpoint/2010/main" val="166037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76CD-CC17-4C70-8C25-72B78B077F6C}"/>
              </a:ext>
            </a:extLst>
          </p:cNvPr>
          <p:cNvSpPr>
            <a:spLocks noGrp="1"/>
          </p:cNvSpPr>
          <p:nvPr>
            <p:ph type="title"/>
          </p:nvPr>
        </p:nvSpPr>
        <p:spPr>
          <a:xfrm>
            <a:off x="1563339" y="2277719"/>
            <a:ext cx="9603275" cy="1049235"/>
          </a:xfrm>
        </p:spPr>
        <p:txBody>
          <a:bodyPr>
            <a:normAutofit fontScale="90000"/>
          </a:bodyPr>
          <a:lstStyle/>
          <a:p>
            <a:r>
              <a:rPr lang="en-US" sz="8000" dirty="0"/>
              <a:t>        THANK YOU</a:t>
            </a:r>
            <a:br>
              <a:rPr lang="en-GB" dirty="0"/>
            </a:br>
            <a:endParaRPr lang="en-GB" dirty="0"/>
          </a:p>
        </p:txBody>
      </p:sp>
    </p:spTree>
    <p:extLst>
      <p:ext uri="{BB962C8B-B14F-4D97-AF65-F5344CB8AC3E}">
        <p14:creationId xmlns:p14="http://schemas.microsoft.com/office/powerpoint/2010/main" val="222278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185E-C019-4C5B-88C1-B5DF8E950CC8}"/>
              </a:ext>
            </a:extLst>
          </p:cNvPr>
          <p:cNvSpPr>
            <a:spLocks noGrp="1"/>
          </p:cNvSpPr>
          <p:nvPr>
            <p:ph type="title"/>
          </p:nvPr>
        </p:nvSpPr>
        <p:spPr>
          <a:xfrm>
            <a:off x="1451579" y="1290320"/>
            <a:ext cx="9603275" cy="563434"/>
          </a:xfrm>
        </p:spPr>
        <p:txBody>
          <a:bodyPr>
            <a:normAutofit fontScale="90000"/>
          </a:bodyPr>
          <a:lstStyle/>
          <a:p>
            <a:r>
              <a:rPr lang="en-US" sz="4000" dirty="0"/>
              <a:t>                            STATISTICS</a:t>
            </a:r>
            <a:endParaRPr lang="en-GB" sz="4000" dirty="0"/>
          </a:p>
        </p:txBody>
      </p:sp>
      <p:sp>
        <p:nvSpPr>
          <p:cNvPr id="3" name="Content Placeholder 2">
            <a:extLst>
              <a:ext uri="{FF2B5EF4-FFF2-40B4-BE49-F238E27FC236}">
                <a16:creationId xmlns:a16="http://schemas.microsoft.com/office/drawing/2014/main" id="{9E84F5AE-3459-4534-A796-161077E531FB}"/>
              </a:ext>
            </a:extLst>
          </p:cNvPr>
          <p:cNvSpPr>
            <a:spLocks noGrp="1"/>
          </p:cNvSpPr>
          <p:nvPr>
            <p:ph idx="1"/>
          </p:nvPr>
        </p:nvSpPr>
        <p:spPr/>
        <p:txBody>
          <a:bodyPr/>
          <a:lstStyle/>
          <a:p>
            <a:pPr marL="0" indent="0">
              <a:buNone/>
            </a:pPr>
            <a:r>
              <a:rPr lang="en-US" dirty="0"/>
              <a:t>Statistical data analysis is </a:t>
            </a:r>
            <a:r>
              <a:rPr lang="en-US" b="1" dirty="0"/>
              <a:t>a procedure of performing various statistical operations</a:t>
            </a:r>
            <a:r>
              <a:rPr lang="en-US" dirty="0"/>
              <a:t>. It is a kind of quantitative research, which seeks to quantify the data, and typically, applies some form of statistical analysis. </a:t>
            </a:r>
            <a:endParaRPr lang="en-GB" dirty="0"/>
          </a:p>
        </p:txBody>
      </p:sp>
      <p:pic>
        <p:nvPicPr>
          <p:cNvPr id="5" name="Picture 4" descr="Graphical user interface&#10;&#10;Description automatically generated with medium confidence">
            <a:extLst>
              <a:ext uri="{FF2B5EF4-FFF2-40B4-BE49-F238E27FC236}">
                <a16:creationId xmlns:a16="http://schemas.microsoft.com/office/drawing/2014/main" id="{8B55BD78-52A0-47AC-B1B5-8D1C57926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037840"/>
            <a:ext cx="5557520" cy="2987040"/>
          </a:xfrm>
          <a:prstGeom prst="rect">
            <a:avLst/>
          </a:prstGeom>
        </p:spPr>
      </p:pic>
    </p:spTree>
    <p:extLst>
      <p:ext uri="{BB962C8B-B14F-4D97-AF65-F5344CB8AC3E}">
        <p14:creationId xmlns:p14="http://schemas.microsoft.com/office/powerpoint/2010/main" val="56173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10;&#10;Description automatically generated">
            <a:extLst>
              <a:ext uri="{FF2B5EF4-FFF2-40B4-BE49-F238E27FC236}">
                <a16:creationId xmlns:a16="http://schemas.microsoft.com/office/drawing/2014/main" id="{123F6B07-12C0-4CBB-9619-406FD501E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8880" y="365760"/>
            <a:ext cx="9946640" cy="5781040"/>
          </a:xfrm>
        </p:spPr>
      </p:pic>
    </p:spTree>
    <p:extLst>
      <p:ext uri="{BB962C8B-B14F-4D97-AF65-F5344CB8AC3E}">
        <p14:creationId xmlns:p14="http://schemas.microsoft.com/office/powerpoint/2010/main" val="110735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8140-81CB-4B43-9E95-32B5B0D2C182}"/>
              </a:ext>
            </a:extLst>
          </p:cNvPr>
          <p:cNvSpPr>
            <a:spLocks noGrp="1"/>
          </p:cNvSpPr>
          <p:nvPr>
            <p:ph type="title"/>
          </p:nvPr>
        </p:nvSpPr>
        <p:spPr/>
        <p:txBody>
          <a:bodyPr>
            <a:normAutofit fontScale="90000"/>
          </a:bodyPr>
          <a:lstStyle/>
          <a:p>
            <a:r>
              <a:rPr lang="en-GB" b="1" u="sng" dirty="0"/>
              <a:t>Descriptive Statistical Analysis</a:t>
            </a:r>
            <a:br>
              <a:rPr lang="en-GB" b="1" dirty="0"/>
            </a:br>
            <a:br>
              <a:rPr lang="en-GB" b="1" dirty="0"/>
            </a:br>
            <a:endParaRPr lang="en-GB" dirty="0"/>
          </a:p>
        </p:txBody>
      </p:sp>
      <p:sp>
        <p:nvSpPr>
          <p:cNvPr id="3" name="Content Placeholder 2">
            <a:extLst>
              <a:ext uri="{FF2B5EF4-FFF2-40B4-BE49-F238E27FC236}">
                <a16:creationId xmlns:a16="http://schemas.microsoft.com/office/drawing/2014/main" id="{BCC62223-7D3D-4C75-AA9D-322090887B69}"/>
              </a:ext>
            </a:extLst>
          </p:cNvPr>
          <p:cNvSpPr>
            <a:spLocks noGrp="1"/>
          </p:cNvSpPr>
          <p:nvPr>
            <p:ph idx="1"/>
          </p:nvPr>
        </p:nvSpPr>
        <p:spPr/>
        <p:txBody>
          <a:bodyPr/>
          <a:lstStyle/>
          <a:p>
            <a:pPr marL="0" indent="0">
              <a:buNone/>
            </a:pPr>
            <a:r>
              <a:rPr lang="en-US" dirty="0"/>
              <a:t>It deals with organizing and summarizing data using numbers and graphs. It makes easy the massive quantities of data for intelligible interpretation even without forming conclusions beyond the analysis or responding to any hypotheses. </a:t>
            </a:r>
            <a:endParaRPr lang="en-GB" dirty="0"/>
          </a:p>
        </p:txBody>
      </p:sp>
      <p:pic>
        <p:nvPicPr>
          <p:cNvPr id="5" name="Picture 4" descr="Graphical user interface&#10;&#10;Description automatically generated">
            <a:extLst>
              <a:ext uri="{FF2B5EF4-FFF2-40B4-BE49-F238E27FC236}">
                <a16:creationId xmlns:a16="http://schemas.microsoft.com/office/drawing/2014/main" id="{DE49AE7A-B33A-4A47-93A1-97C1C357C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804" y="3492608"/>
            <a:ext cx="5353050" cy="2560873"/>
          </a:xfrm>
          <a:prstGeom prst="rect">
            <a:avLst/>
          </a:prstGeom>
        </p:spPr>
      </p:pic>
    </p:spTree>
    <p:extLst>
      <p:ext uri="{BB962C8B-B14F-4D97-AF65-F5344CB8AC3E}">
        <p14:creationId xmlns:p14="http://schemas.microsoft.com/office/powerpoint/2010/main" val="181150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125B-16A9-4377-8B2E-206B7987BA94}"/>
              </a:ext>
            </a:extLst>
          </p:cNvPr>
          <p:cNvSpPr>
            <a:spLocks noGrp="1"/>
          </p:cNvSpPr>
          <p:nvPr>
            <p:ph type="title"/>
          </p:nvPr>
        </p:nvSpPr>
        <p:spPr/>
        <p:txBody>
          <a:bodyPr/>
          <a:lstStyle/>
          <a:p>
            <a:r>
              <a:rPr lang="en-GB" b="1" u="sng" dirty="0"/>
              <a:t>Inferential Statistical Analysis</a:t>
            </a:r>
            <a:br>
              <a:rPr lang="en-GB" b="1" dirty="0"/>
            </a:br>
            <a:endParaRPr lang="en-GB" dirty="0"/>
          </a:p>
        </p:txBody>
      </p:sp>
      <p:sp>
        <p:nvSpPr>
          <p:cNvPr id="3" name="Content Placeholder 2">
            <a:extLst>
              <a:ext uri="{FF2B5EF4-FFF2-40B4-BE49-F238E27FC236}">
                <a16:creationId xmlns:a16="http://schemas.microsoft.com/office/drawing/2014/main" id="{3AFB2D84-1471-4880-884F-C07C664E6F7E}"/>
              </a:ext>
            </a:extLst>
          </p:cNvPr>
          <p:cNvSpPr>
            <a:spLocks noGrp="1"/>
          </p:cNvSpPr>
          <p:nvPr>
            <p:ph idx="1"/>
          </p:nvPr>
        </p:nvSpPr>
        <p:spPr/>
        <p:txBody>
          <a:bodyPr/>
          <a:lstStyle/>
          <a:p>
            <a:r>
              <a:rPr lang="en-US" dirty="0"/>
              <a:t>The inferential statistical analysis basically is used when the inspection of each unit from the population is not achievable, hence, it extrapolates, the information obtained, to the complete population. </a:t>
            </a:r>
            <a:endParaRPr lang="en-GB" dirty="0"/>
          </a:p>
        </p:txBody>
      </p:sp>
      <p:pic>
        <p:nvPicPr>
          <p:cNvPr id="5" name="Picture 4" descr="Shape, arrow&#10;&#10;Description automatically generated">
            <a:extLst>
              <a:ext uri="{FF2B5EF4-FFF2-40B4-BE49-F238E27FC236}">
                <a16:creationId xmlns:a16="http://schemas.microsoft.com/office/drawing/2014/main" id="{090B98BE-B89A-44C5-83C3-8C814ACD1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402" y="3159760"/>
            <a:ext cx="5232957" cy="2893721"/>
          </a:xfrm>
          <a:prstGeom prst="rect">
            <a:avLst/>
          </a:prstGeom>
        </p:spPr>
      </p:pic>
    </p:spTree>
    <p:extLst>
      <p:ext uri="{BB962C8B-B14F-4D97-AF65-F5344CB8AC3E}">
        <p14:creationId xmlns:p14="http://schemas.microsoft.com/office/powerpoint/2010/main" val="18591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7761-7E79-4B79-99F4-E52078B740F1}"/>
              </a:ext>
            </a:extLst>
          </p:cNvPr>
          <p:cNvSpPr>
            <a:spLocks noGrp="1"/>
          </p:cNvSpPr>
          <p:nvPr>
            <p:ph type="title"/>
          </p:nvPr>
        </p:nvSpPr>
        <p:spPr/>
        <p:txBody>
          <a:bodyPr/>
          <a:lstStyle/>
          <a:p>
            <a:r>
              <a:rPr lang="en-GB" b="1" u="sng" dirty="0"/>
              <a:t>Predictive Analysis</a:t>
            </a:r>
            <a:br>
              <a:rPr lang="en-GB" b="1" dirty="0"/>
            </a:br>
            <a:endParaRPr lang="en-GB" dirty="0"/>
          </a:p>
        </p:txBody>
      </p:sp>
      <p:sp>
        <p:nvSpPr>
          <p:cNvPr id="3" name="Content Placeholder 2">
            <a:extLst>
              <a:ext uri="{FF2B5EF4-FFF2-40B4-BE49-F238E27FC236}">
                <a16:creationId xmlns:a16="http://schemas.microsoft.com/office/drawing/2014/main" id="{3F70B918-1630-47E4-B15E-AEE2D259963D}"/>
              </a:ext>
            </a:extLst>
          </p:cNvPr>
          <p:cNvSpPr>
            <a:spLocks noGrp="1"/>
          </p:cNvSpPr>
          <p:nvPr>
            <p:ph idx="1"/>
          </p:nvPr>
        </p:nvSpPr>
        <p:spPr/>
        <p:txBody>
          <a:bodyPr/>
          <a:lstStyle/>
          <a:p>
            <a:r>
              <a:rPr lang="en-US" dirty="0"/>
              <a:t>Predictive analytics uses statistical techniques and machine learning </a:t>
            </a:r>
            <a:r>
              <a:rPr lang="en-US"/>
              <a:t>algorithms to </a:t>
            </a:r>
            <a:r>
              <a:rPr lang="en-US" dirty="0"/>
              <a:t>describe the possibility of future outcomes, behaviour, and trends depending on recent and previous data. Widely used techniques under predictive analysis include data mining, data modelling, artificial intelligence, machine learning and etc. to make imperative predictions. </a:t>
            </a:r>
            <a:endParaRPr lang="en-GB" dirty="0"/>
          </a:p>
        </p:txBody>
      </p:sp>
      <p:pic>
        <p:nvPicPr>
          <p:cNvPr id="5" name="Picture 4" descr="Diagram&#10;&#10;Description automatically generated with medium confidence">
            <a:extLst>
              <a:ext uri="{FF2B5EF4-FFF2-40B4-BE49-F238E27FC236}">
                <a16:creationId xmlns:a16="http://schemas.microsoft.com/office/drawing/2014/main" id="{439BFC42-4214-438F-AD33-B2916AD49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830" y="3822318"/>
            <a:ext cx="4933591" cy="2323465"/>
          </a:xfrm>
          <a:prstGeom prst="rect">
            <a:avLst/>
          </a:prstGeom>
        </p:spPr>
      </p:pic>
    </p:spTree>
    <p:extLst>
      <p:ext uri="{BB962C8B-B14F-4D97-AF65-F5344CB8AC3E}">
        <p14:creationId xmlns:p14="http://schemas.microsoft.com/office/powerpoint/2010/main" val="299717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D4CB-52A3-4C2C-9941-015CE809C90B}"/>
              </a:ext>
            </a:extLst>
          </p:cNvPr>
          <p:cNvSpPr>
            <a:spLocks noGrp="1"/>
          </p:cNvSpPr>
          <p:nvPr>
            <p:ph type="title"/>
          </p:nvPr>
        </p:nvSpPr>
        <p:spPr/>
        <p:txBody>
          <a:bodyPr/>
          <a:lstStyle/>
          <a:p>
            <a:r>
              <a:rPr lang="en-GB" b="1" u="sng" dirty="0"/>
              <a:t>Prescriptive Analysis</a:t>
            </a:r>
            <a:br>
              <a:rPr lang="en-GB" b="1" dirty="0"/>
            </a:br>
            <a:endParaRPr lang="en-GB" dirty="0"/>
          </a:p>
        </p:txBody>
      </p:sp>
      <p:sp>
        <p:nvSpPr>
          <p:cNvPr id="3" name="Content Placeholder 2">
            <a:extLst>
              <a:ext uri="{FF2B5EF4-FFF2-40B4-BE49-F238E27FC236}">
                <a16:creationId xmlns:a16="http://schemas.microsoft.com/office/drawing/2014/main" id="{49B7148F-6CE1-4A6B-AF12-16DF7B7BD76F}"/>
              </a:ext>
            </a:extLst>
          </p:cNvPr>
          <p:cNvSpPr>
            <a:spLocks noGrp="1"/>
          </p:cNvSpPr>
          <p:nvPr>
            <p:ph idx="1"/>
          </p:nvPr>
        </p:nvSpPr>
        <p:spPr/>
        <p:txBody>
          <a:bodyPr/>
          <a:lstStyle/>
          <a:p>
            <a:r>
              <a:rPr lang="en-US" dirty="0"/>
              <a:t>The prescriptive analysis examines the data In order to find out what should be done, it is widely used in business analysis for identifying the best possible action for a situation. </a:t>
            </a:r>
            <a:endParaRPr lang="en-GB" dirty="0"/>
          </a:p>
        </p:txBody>
      </p:sp>
      <p:pic>
        <p:nvPicPr>
          <p:cNvPr id="7" name="Picture 6" descr="A picture containing text&#10;&#10;Description automatically generated">
            <a:extLst>
              <a:ext uri="{FF2B5EF4-FFF2-40B4-BE49-F238E27FC236}">
                <a16:creationId xmlns:a16="http://schemas.microsoft.com/office/drawing/2014/main" id="{DD50DCA2-FC62-4522-9C30-EE987A80C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341" y="3060317"/>
            <a:ext cx="4704080" cy="3086483"/>
          </a:xfrm>
          <a:prstGeom prst="rect">
            <a:avLst/>
          </a:prstGeom>
        </p:spPr>
      </p:pic>
    </p:spTree>
    <p:extLst>
      <p:ext uri="{BB962C8B-B14F-4D97-AF65-F5344CB8AC3E}">
        <p14:creationId xmlns:p14="http://schemas.microsoft.com/office/powerpoint/2010/main" val="392891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4826-15D4-499C-84DF-9252E392B62B}"/>
              </a:ext>
            </a:extLst>
          </p:cNvPr>
          <p:cNvSpPr>
            <a:spLocks noGrp="1"/>
          </p:cNvSpPr>
          <p:nvPr>
            <p:ph type="title"/>
          </p:nvPr>
        </p:nvSpPr>
        <p:spPr/>
        <p:txBody>
          <a:bodyPr/>
          <a:lstStyle/>
          <a:p>
            <a:r>
              <a:rPr lang="en-GB" b="1" u="sng" dirty="0"/>
              <a:t>Exploratory Data Analysis (EDA)</a:t>
            </a:r>
            <a:br>
              <a:rPr lang="en-GB" b="1" dirty="0"/>
            </a:br>
            <a:endParaRPr lang="en-GB" dirty="0"/>
          </a:p>
        </p:txBody>
      </p:sp>
      <p:sp>
        <p:nvSpPr>
          <p:cNvPr id="3" name="Content Placeholder 2">
            <a:extLst>
              <a:ext uri="{FF2B5EF4-FFF2-40B4-BE49-F238E27FC236}">
                <a16:creationId xmlns:a16="http://schemas.microsoft.com/office/drawing/2014/main" id="{300A2CF6-5B2C-404C-8E20-79B4121A058D}"/>
              </a:ext>
            </a:extLst>
          </p:cNvPr>
          <p:cNvSpPr>
            <a:spLocks noGrp="1"/>
          </p:cNvSpPr>
          <p:nvPr>
            <p:ph idx="1"/>
          </p:nvPr>
        </p:nvSpPr>
        <p:spPr/>
        <p:txBody>
          <a:bodyPr/>
          <a:lstStyle/>
          <a:p>
            <a:r>
              <a:rPr lang="en-US" dirty="0"/>
              <a:t>Exploratory data analysis or EDA as it is known, is a counterpart of inferential statistics, and greatly implemented by data experts. It is generally the first step of the data analysis process that is conducted prior to any other statistical analysis techniques.</a:t>
            </a:r>
            <a:endParaRPr lang="en-GB" dirty="0"/>
          </a:p>
        </p:txBody>
      </p:sp>
      <p:pic>
        <p:nvPicPr>
          <p:cNvPr id="5" name="Picture 4" descr="Graphical user interface, website&#10;&#10;Description automatically generated">
            <a:extLst>
              <a:ext uri="{FF2B5EF4-FFF2-40B4-BE49-F238E27FC236}">
                <a16:creationId xmlns:a16="http://schemas.microsoft.com/office/drawing/2014/main" id="{7A2A2883-B198-4B0D-8C23-3F53EC750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389" y="3324542"/>
            <a:ext cx="5083438" cy="2820379"/>
          </a:xfrm>
          <a:prstGeom prst="rect">
            <a:avLst/>
          </a:prstGeom>
        </p:spPr>
      </p:pic>
    </p:spTree>
    <p:extLst>
      <p:ext uri="{BB962C8B-B14F-4D97-AF65-F5344CB8AC3E}">
        <p14:creationId xmlns:p14="http://schemas.microsoft.com/office/powerpoint/2010/main" val="119535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15CC-0F04-40F7-AAD6-EE123DA5BE25}"/>
              </a:ext>
            </a:extLst>
          </p:cNvPr>
          <p:cNvSpPr>
            <a:spLocks noGrp="1"/>
          </p:cNvSpPr>
          <p:nvPr>
            <p:ph type="title"/>
          </p:nvPr>
        </p:nvSpPr>
        <p:spPr/>
        <p:txBody>
          <a:bodyPr/>
          <a:lstStyle/>
          <a:p>
            <a:r>
              <a:rPr lang="en-GB" b="1" u="sng" dirty="0"/>
              <a:t>Causal Analysis</a:t>
            </a:r>
            <a:br>
              <a:rPr lang="en-GB" b="1" dirty="0"/>
            </a:br>
            <a:endParaRPr lang="en-GB" dirty="0"/>
          </a:p>
        </p:txBody>
      </p:sp>
      <p:sp>
        <p:nvSpPr>
          <p:cNvPr id="3" name="Content Placeholder 2">
            <a:extLst>
              <a:ext uri="{FF2B5EF4-FFF2-40B4-BE49-F238E27FC236}">
                <a16:creationId xmlns:a16="http://schemas.microsoft.com/office/drawing/2014/main" id="{74CCC668-A880-40C2-8680-FF0BC5B2656A}"/>
              </a:ext>
            </a:extLst>
          </p:cNvPr>
          <p:cNvSpPr>
            <a:spLocks noGrp="1"/>
          </p:cNvSpPr>
          <p:nvPr>
            <p:ph idx="1"/>
          </p:nvPr>
        </p:nvSpPr>
        <p:spPr/>
        <p:txBody>
          <a:bodyPr/>
          <a:lstStyle/>
          <a:p>
            <a:r>
              <a:rPr lang="en-US" dirty="0"/>
              <a:t>Causal analysis assists in understanding and determining the reasons behind “why” things occur, or why things are as such, as they appear. </a:t>
            </a:r>
          </a:p>
          <a:p>
            <a:pPr marL="0" indent="0">
              <a:buNone/>
            </a:pPr>
            <a:endParaRPr lang="en-GB" dirty="0"/>
          </a:p>
        </p:txBody>
      </p:sp>
      <p:pic>
        <p:nvPicPr>
          <p:cNvPr id="5" name="Picture 4" descr="Diagram&#10;&#10;Description automatically generated with low confidence">
            <a:extLst>
              <a:ext uri="{FF2B5EF4-FFF2-40B4-BE49-F238E27FC236}">
                <a16:creationId xmlns:a16="http://schemas.microsoft.com/office/drawing/2014/main" id="{0ABFA035-9053-4ED6-B4AC-0EA8FF6B5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537" y="2883401"/>
            <a:ext cx="4609783" cy="3170080"/>
          </a:xfrm>
          <a:prstGeom prst="rect">
            <a:avLst/>
          </a:prstGeom>
        </p:spPr>
      </p:pic>
    </p:spTree>
    <p:extLst>
      <p:ext uri="{BB962C8B-B14F-4D97-AF65-F5344CB8AC3E}">
        <p14:creationId xmlns:p14="http://schemas.microsoft.com/office/powerpoint/2010/main" val="19305982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32A31A1C4C0440ABA4797A3D23E89E" ma:contentTypeVersion="13" ma:contentTypeDescription="Create a new document." ma:contentTypeScope="" ma:versionID="df77604335f2a55b338804ae2b680c52">
  <xsd:schema xmlns:xsd="http://www.w3.org/2001/XMLSchema" xmlns:xs="http://www.w3.org/2001/XMLSchema" xmlns:p="http://schemas.microsoft.com/office/2006/metadata/properties" xmlns:ns3="07f5c7fa-b044-41d7-a965-a47e270f23f6" xmlns:ns4="cc60d453-9abf-4cc0-a0b0-c6f38dacbdf9" targetNamespace="http://schemas.microsoft.com/office/2006/metadata/properties" ma:root="true" ma:fieldsID="45425f3b144d6efbc851122322fd3bd5" ns3:_="" ns4:_="">
    <xsd:import namespace="07f5c7fa-b044-41d7-a965-a47e270f23f6"/>
    <xsd:import namespace="cc60d453-9abf-4cc0-a0b0-c6f38dacbdf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f5c7fa-b044-41d7-a965-a47e270f23f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60d453-9abf-4cc0-a0b0-c6f38dacbdf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B40DC4-F409-493D-82E8-2C4BA37127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f5c7fa-b044-41d7-a965-a47e270f23f6"/>
    <ds:schemaRef ds:uri="cc60d453-9abf-4cc0-a0b0-c6f38dacbd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9B8D54-4E93-40DF-8C4F-B7E71E247277}">
  <ds:schemaRefs>
    <ds:schemaRef ds:uri="http://schemas.microsoft.com/sharepoint/v3/contenttype/forms"/>
  </ds:schemaRefs>
</ds:datastoreItem>
</file>

<file path=customXml/itemProps3.xml><?xml version="1.0" encoding="utf-8"?>
<ds:datastoreItem xmlns:ds="http://schemas.openxmlformats.org/officeDocument/2006/customXml" ds:itemID="{14E640E7-F145-4627-BE01-E8F538F6BEA9}">
  <ds:schemaRefs>
    <ds:schemaRef ds:uri="07f5c7fa-b044-41d7-a965-a47e270f23f6"/>
    <ds:schemaRef ds:uri="http://purl.org/dc/elements/1.1/"/>
    <ds:schemaRef ds:uri="http://www.w3.org/XML/1998/namespace"/>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cc60d453-9abf-4cc0-a0b0-c6f38dacbdf9"/>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45</TotalTime>
  <Words>359</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STATISTICS AND ITS TYPES</vt:lpstr>
      <vt:lpstr>                            STATISTICS</vt:lpstr>
      <vt:lpstr>PowerPoint Presentation</vt:lpstr>
      <vt:lpstr>Descriptive Statistical Analysis  </vt:lpstr>
      <vt:lpstr>Inferential Statistical Analysis </vt:lpstr>
      <vt:lpstr>Predictive Analysis </vt:lpstr>
      <vt:lpstr>Prescriptive Analysis </vt:lpstr>
      <vt:lpstr>Exploratory Data Analysis (EDA) </vt:lpstr>
      <vt:lpstr>Causal Analysis </vt:lpstr>
      <vt:lpstr>Mechanistic Analysis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ITS TYPES</dc:title>
  <dc:creator>Sangeetha Puttaswamy</dc:creator>
  <cp:lastModifiedBy>Sangeetha Puttaswamy</cp:lastModifiedBy>
  <cp:revision>2</cp:revision>
  <dcterms:created xsi:type="dcterms:W3CDTF">2022-05-16T16:55:01Z</dcterms:created>
  <dcterms:modified xsi:type="dcterms:W3CDTF">2022-05-16T17:40:30Z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0x010100F432A31A1C4C0440ABA4797A3D23E89E</vt:lpwstr>
  </property>
</Properties>
</file>