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Amatic SC"/>
      <p:regular r:id="rId21"/>
      <p:bold r:id="rId22"/>
    </p:embeddedFont>
    <p:embeddedFont>
      <p:font typeface="Gloria Hallelujah"/>
      <p:regular r:id="rId23"/>
    </p:embeddedFont>
    <p:embeddedFont>
      <p:font typeface="Source Code Pr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637E1F-A582-42C2-A556-A9F3049D2C33}">
  <a:tblStyle styleId="{5A637E1F-A582-42C2-A556-A9F3049D2C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maticSC-bold.fntdata"/><Relationship Id="rId21" Type="http://schemas.openxmlformats.org/officeDocument/2006/relationships/font" Target="fonts/AmaticSC-regular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GloriaHallelujah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4269d42f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4269d42f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4269d42f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4269d42f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4269d42fb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4269d42fb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4269d42fb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4269d42fb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d4269d42f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d4269d42f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d4269d42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d4269d42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4269d42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4269d42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42619c3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42619c3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d6b3de6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d6b3de6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d42619c3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d42619c3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42619c3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42619c3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4269d42f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4269d42f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4269d42f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4269d42f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arxiv.org/pdf/1710.10723.pdf" TargetMode="External"/><Relationship Id="rId4" Type="http://schemas.openxmlformats.org/officeDocument/2006/relationships/hyperlink" Target="https://arxiv.org/pdf/1809.09600.pdf" TargetMode="External"/><Relationship Id="rId5" Type="http://schemas.openxmlformats.org/officeDocument/2006/relationships/hyperlink" Target="https://web.stanford.edu/class/archive/cs/cs224n/cs224n.1194/reports/custom/15773294.pdf" TargetMode="External"/><Relationship Id="rId6" Type="http://schemas.openxmlformats.org/officeDocument/2006/relationships/hyperlink" Target="https://github.com/srinidhig/QA_chatbo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Question Answering WITH HOTPOTQA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Srinidhi Gopalakrishnan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Sai Divya Sangeetha Bhagavatula</a:t>
            </a:r>
            <a:endParaRPr/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311700" y="326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CS6120 Spring 2021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</a:t>
            </a:r>
            <a:endParaRPr/>
          </a:p>
        </p:txBody>
      </p:sp>
      <p:sp>
        <p:nvSpPr>
          <p:cNvPr id="180" name="Google Shape;180;p22"/>
          <p:cNvSpPr txBox="1"/>
          <p:nvPr>
            <p:ph idx="1" type="body"/>
          </p:nvPr>
        </p:nvSpPr>
        <p:spPr>
          <a:xfrm>
            <a:off x="311700" y="1228675"/>
            <a:ext cx="8307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Sampling of train data due to large size and training of model on CPU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Modification of number of hidden layers and nodes in RNNs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Different batch sizes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Evaluation on test set with and without distractor paragraphs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b="1" lang="en"/>
              <a:t>Evaluation metrics:</a:t>
            </a:r>
            <a:r>
              <a:rPr lang="en"/>
              <a:t> Exact Match (EM), Precision, Recall, F1 Score</a:t>
            </a:r>
            <a:endParaRPr/>
          </a:p>
        </p:txBody>
      </p:sp>
      <p:sp>
        <p:nvSpPr>
          <p:cNvPr id="181" name="Google Shape;181;p22"/>
          <p:cNvSpPr txBox="1"/>
          <p:nvPr/>
        </p:nvSpPr>
        <p:spPr>
          <a:xfrm>
            <a:off x="863950" y="2873125"/>
            <a:ext cx="2933400" cy="12621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Exact Match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# Instances Actual Answer = Predicted Answer after normalizing text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527300" y="4306275"/>
            <a:ext cx="809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Normalizing Text: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Remove articles and punctuation, make lowercase, fix white spaces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3887775" y="2644525"/>
            <a:ext cx="4944600" cy="16932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Precision, Recall, F1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Precision: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Number of words predicted correctly among predicted tokens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Recall: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Number of words predicted correctly among ground truth tokens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F1 Score: </a:t>
            </a: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2PR/P+R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Results</a:t>
            </a:r>
            <a:endParaRPr/>
          </a:p>
        </p:txBody>
      </p:sp>
      <p:pic>
        <p:nvPicPr>
          <p:cNvPr id="189" name="Google Shape;18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700" y="987525"/>
            <a:ext cx="55626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3"/>
          <p:cNvSpPr txBox="1"/>
          <p:nvPr/>
        </p:nvSpPr>
        <p:spPr>
          <a:xfrm>
            <a:off x="874950" y="4372425"/>
            <a:ext cx="7996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Model performs better on data without distractors but has very poor performance overall.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 and Future Work</a:t>
            </a:r>
            <a:endParaRPr/>
          </a:p>
        </p:txBody>
      </p:sp>
      <p:sp>
        <p:nvSpPr>
          <p:cNvPr id="196" name="Google Shape;196;p24"/>
          <p:cNvSpPr txBox="1"/>
          <p:nvPr>
            <p:ph idx="1" type="body"/>
          </p:nvPr>
        </p:nvSpPr>
        <p:spPr>
          <a:xfrm>
            <a:off x="311700" y="1228675"/>
            <a:ext cx="8307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Since we worked with close to 1% sample of train data, we could not achieve a robust model so we will need to train using GPUs / Google Colab on a larger sample size.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Plug in of a model like BERT after prediction of supporting facts from the baseline to enhance performance of answer prediction.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Tuning of model parameters, experimentation with different architectures and embeddings.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Create an online chatbot with model in the backend, thus having the ability to answer any question, given it is provided the right supporting facts.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 txBox="1"/>
          <p:nvPr>
            <p:ph idx="1" type="body"/>
          </p:nvPr>
        </p:nvSpPr>
        <p:spPr>
          <a:xfrm>
            <a:off x="311700" y="1228675"/>
            <a:ext cx="8247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Title:</a:t>
            </a:r>
            <a:r>
              <a:rPr lang="en" sz="1650"/>
              <a:t> </a:t>
            </a:r>
            <a:r>
              <a:rPr lang="en" sz="1600">
                <a:solidFill>
                  <a:schemeClr val="accent1"/>
                </a:solidFill>
              </a:rPr>
              <a:t>Simple and Effective Multi-Paragraph Reading Comprehension, </a:t>
            </a:r>
            <a:r>
              <a:rPr lang="en"/>
              <a:t>Authors</a:t>
            </a:r>
            <a:r>
              <a:rPr lang="en">
                <a:solidFill>
                  <a:schemeClr val="accent1"/>
                </a:solidFill>
              </a:rPr>
              <a:t>:</a:t>
            </a:r>
            <a:r>
              <a:rPr lang="en" sz="1600">
                <a:solidFill>
                  <a:schemeClr val="accent1"/>
                </a:solidFill>
              </a:rPr>
              <a:t> Christopher Clark, Matt Gardner</a:t>
            </a:r>
            <a:r>
              <a:rPr lang="en"/>
              <a:t> [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paper</a:t>
            </a:r>
            <a:r>
              <a:rPr lang="en"/>
              <a:t>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Title: 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A Dataset for Diverse, Explainable Multi-hop Question Answering, </a:t>
            </a:r>
            <a:r>
              <a:rPr lang="en">
                <a:highlight>
                  <a:srgbClr val="FFFFFF"/>
                </a:highlight>
              </a:rPr>
              <a:t>Authors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 Zhilin Yang, Peng Qi 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[</a:t>
            </a:r>
            <a:r>
              <a:rPr lang="en" u="sng">
                <a:solidFill>
                  <a:srgbClr val="1155CC"/>
                </a:solidFill>
                <a:highlight>
                  <a:srgbClr val="FFFFFF"/>
                </a:highlight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paper</a:t>
            </a: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]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Title: </a:t>
            </a:r>
            <a:r>
              <a:rPr lang="en" sz="1600">
                <a:solidFill>
                  <a:schemeClr val="accent1"/>
                </a:solidFill>
              </a:rPr>
              <a:t>Multi-hop Question Answering on HotpotQA</a:t>
            </a:r>
            <a:r>
              <a:rPr lang="en" sz="1600"/>
              <a:t>,</a:t>
            </a:r>
            <a:r>
              <a:rPr lang="en"/>
              <a:t> Authors: </a:t>
            </a:r>
            <a:r>
              <a:rPr lang="en" sz="1600">
                <a:solidFill>
                  <a:schemeClr val="accent1"/>
                </a:solidFill>
              </a:rPr>
              <a:t>Chris Wang, Yilun Xu, Qingyang Wang</a:t>
            </a:r>
            <a:r>
              <a:rPr lang="en"/>
              <a:t> [</a:t>
            </a: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 to paper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Gloria Hallelujah"/>
                <a:ea typeface="Gloria Hallelujah"/>
                <a:cs typeface="Gloria Hallelujah"/>
                <a:sym typeface="Gloria Hallelujah"/>
              </a:rPr>
              <a:t>Link to our code</a:t>
            </a:r>
            <a:r>
              <a:rPr lang="en"/>
              <a:t> : </a:t>
            </a: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https://github.com/srinidhig/QA_chatbot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238500" y="526350"/>
            <a:ext cx="2667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Definition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The question answering task provides a quantifiable method to test the intelligence of NLP systems.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The difficulty of the task increases when we introduce multi-hop questions for which the system requires a large amount of context to answer the question.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Model develops the intuition to learn supporting facts that lead to the answer.</a:t>
            </a:r>
            <a:endParaRPr sz="1600"/>
          </a:p>
        </p:txBody>
      </p:sp>
      <p:sp>
        <p:nvSpPr>
          <p:cNvPr id="65" name="Google Shape;65;p14"/>
          <p:cNvSpPr/>
          <p:nvPr/>
        </p:nvSpPr>
        <p:spPr>
          <a:xfrm>
            <a:off x="1775675" y="3326900"/>
            <a:ext cx="2290500" cy="47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</a:t>
            </a:r>
            <a:endParaRPr b="1"/>
          </a:p>
        </p:txBody>
      </p:sp>
      <p:sp>
        <p:nvSpPr>
          <p:cNvPr id="66" name="Google Shape;66;p14"/>
          <p:cNvSpPr/>
          <p:nvPr/>
        </p:nvSpPr>
        <p:spPr>
          <a:xfrm>
            <a:off x="1775675" y="3936500"/>
            <a:ext cx="2290500" cy="111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 around question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Para 1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Para 2</a:t>
            </a:r>
            <a:endParaRPr b="1"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Para 3 ….</a:t>
            </a:r>
            <a:endParaRPr b="1"/>
          </a:p>
        </p:txBody>
      </p:sp>
      <p:cxnSp>
        <p:nvCxnSpPr>
          <p:cNvPr id="67" name="Google Shape;67;p14"/>
          <p:cNvCxnSpPr>
            <a:stCxn id="65" idx="3"/>
            <a:endCxn id="68" idx="1"/>
          </p:cNvCxnSpPr>
          <p:nvPr/>
        </p:nvCxnSpPr>
        <p:spPr>
          <a:xfrm>
            <a:off x="4066175" y="3563000"/>
            <a:ext cx="1062300" cy="6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>
            <a:stCxn id="66" idx="3"/>
            <a:endCxn id="68" idx="1"/>
          </p:cNvCxnSpPr>
          <p:nvPr/>
        </p:nvCxnSpPr>
        <p:spPr>
          <a:xfrm flipH="1" rot="10800000">
            <a:off x="4066175" y="4178000"/>
            <a:ext cx="106230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/>
          <p:nvPr/>
        </p:nvSpPr>
        <p:spPr>
          <a:xfrm>
            <a:off x="5128475" y="3860300"/>
            <a:ext cx="2290500" cy="635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Answer Prediction from Context (Yes, No, Answer Span)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Multi-Hop Reasoning</a:t>
            </a: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495400" y="1885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{5A637E1F-A582-42C2-A556-A9F3049D2C33}</a:tableStyleId>
              </a:tblPr>
              <a:tblGrid>
                <a:gridCol w="1226975"/>
                <a:gridCol w="2941475"/>
                <a:gridCol w="1813000"/>
                <a:gridCol w="2355450"/>
              </a:tblGrid>
              <a:tr h="642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 Type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Question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Method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Context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A4C2F4"/>
                    </a:solidFil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Single-hop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is 2018’s highest grossing movie?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Locate the Movie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Straightforward, one paragraph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Multi-hop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When was the highest grossing movie of 2018 released?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Locate the Movie -&gt; Find the date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Long, noisy, multi-paragraph contexts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5113350" y="602750"/>
            <a:ext cx="3867600" cy="423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HOTPOTQA DATASET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228675"/>
            <a:ext cx="4771500" cy="3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2103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73"/>
              <a:buChar char="➔"/>
            </a:pPr>
            <a:r>
              <a:rPr lang="en" sz="1472">
                <a:solidFill>
                  <a:srgbClr val="000000"/>
                </a:solidFill>
              </a:rPr>
              <a:t>Wikipedia based Question Answering dataset containing 113k question-answer pairs</a:t>
            </a:r>
            <a:endParaRPr sz="1472">
              <a:solidFill>
                <a:srgbClr val="000000"/>
              </a:solidFill>
            </a:endParaRPr>
          </a:p>
          <a:p>
            <a:pPr indent="-322103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73"/>
              <a:buChar char="➔"/>
            </a:pPr>
            <a:r>
              <a:rPr lang="en" sz="1472">
                <a:solidFill>
                  <a:schemeClr val="accent1"/>
                </a:solidFill>
              </a:rPr>
              <a:t>Features of the data</a:t>
            </a:r>
            <a:endParaRPr sz="1472">
              <a:solidFill>
                <a:schemeClr val="accent1"/>
              </a:solidFill>
            </a:endParaRPr>
          </a:p>
          <a:p>
            <a:pPr indent="-310356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8"/>
              <a:buChar char="◆"/>
            </a:pPr>
            <a:r>
              <a:rPr lang="en" sz="1287">
                <a:solidFill>
                  <a:schemeClr val="accent1"/>
                </a:solidFill>
              </a:rPr>
              <a:t>No requirement for pre-existing knowledge</a:t>
            </a:r>
            <a:endParaRPr sz="1287">
              <a:solidFill>
                <a:schemeClr val="accent1"/>
              </a:solidFill>
            </a:endParaRPr>
          </a:p>
          <a:p>
            <a:pPr indent="-310356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8"/>
              <a:buChar char="◆"/>
            </a:pPr>
            <a:r>
              <a:rPr lang="en" sz="1287">
                <a:solidFill>
                  <a:schemeClr val="accent1"/>
                </a:solidFill>
              </a:rPr>
              <a:t>Questions require finding answer from multiple documents / contexts</a:t>
            </a:r>
            <a:endParaRPr sz="1287">
              <a:solidFill>
                <a:schemeClr val="accent1"/>
              </a:solidFill>
            </a:endParaRPr>
          </a:p>
          <a:p>
            <a:pPr indent="-310356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8"/>
              <a:buChar char="◆"/>
            </a:pPr>
            <a:r>
              <a:rPr lang="en" sz="1287">
                <a:solidFill>
                  <a:schemeClr val="accent1"/>
                </a:solidFill>
              </a:rPr>
              <a:t>Contains supporting facts required for reasoning</a:t>
            </a:r>
            <a:endParaRPr sz="1287">
              <a:solidFill>
                <a:schemeClr val="accent1"/>
              </a:solidFill>
            </a:endParaRPr>
          </a:p>
          <a:p>
            <a:pPr indent="-310356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8"/>
              <a:buChar char="◆"/>
            </a:pPr>
            <a:r>
              <a:rPr lang="en" sz="1287">
                <a:solidFill>
                  <a:schemeClr val="accent1"/>
                </a:solidFill>
              </a:rPr>
              <a:t>The training set has distractor facts that help the model </a:t>
            </a:r>
            <a:r>
              <a:rPr lang="en" sz="1287">
                <a:solidFill>
                  <a:schemeClr val="accent1"/>
                </a:solidFill>
              </a:rPr>
              <a:t>identify</a:t>
            </a:r>
            <a:r>
              <a:rPr lang="en" sz="1287">
                <a:solidFill>
                  <a:schemeClr val="accent1"/>
                </a:solidFill>
              </a:rPr>
              <a:t> the true supporting facts from false ones</a:t>
            </a:r>
            <a:endParaRPr sz="1287">
              <a:solidFill>
                <a:schemeClr val="accent1"/>
              </a:solidFill>
            </a:endParaRPr>
          </a:p>
          <a:p>
            <a:pPr indent="-310356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8"/>
              <a:buChar char="◆"/>
            </a:pPr>
            <a:r>
              <a:rPr lang="en" sz="1287">
                <a:solidFill>
                  <a:schemeClr val="accent1"/>
                </a:solidFill>
              </a:rPr>
              <a:t>Challenging enough for QA system</a:t>
            </a:r>
            <a:endParaRPr sz="1287">
              <a:solidFill>
                <a:schemeClr val="accent1"/>
              </a:solidFill>
            </a:endParaRPr>
          </a:p>
          <a:p>
            <a:pPr indent="-310356" lvl="1" marL="9144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8"/>
              <a:buChar char="◆"/>
            </a:pPr>
            <a:r>
              <a:rPr lang="en" sz="1287">
                <a:solidFill>
                  <a:schemeClr val="accent1"/>
                </a:solidFill>
              </a:rPr>
              <a:t>20% yes/no questions, 80% rest</a:t>
            </a:r>
            <a:endParaRPr sz="1287">
              <a:solidFill>
                <a:schemeClr val="accent1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107475" y="578500"/>
            <a:ext cx="172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Sample: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9550" y="902500"/>
            <a:ext cx="3744100" cy="275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100" y="3674950"/>
            <a:ext cx="3744100" cy="1090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Answers in Dataset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1236225"/>
            <a:ext cx="5486400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 the Text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9238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Performed sentence and word tokenization on questions, answers and supporting paragraphs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Find the best answer in paragraphs and extract start and end tokens of all words and answer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Fill questions with no answer as ‘random’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Collected ‘GloVe’ word embeddings and randomly allocated character embeddings (will be trained later)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All the preprocessing performed on train and test set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➔"/>
            </a:pPr>
            <a:r>
              <a:rPr lang="en" sz="1700"/>
              <a:t>Embeddings and start-end tokens extracted are fed to  model as an input</a:t>
            </a:r>
            <a:endParaRPr sz="1700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9400" y="4015888"/>
            <a:ext cx="3505200" cy="82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/>
          <p:nvPr/>
        </p:nvSpPr>
        <p:spPr>
          <a:xfrm>
            <a:off x="5133450" y="1778125"/>
            <a:ext cx="683400" cy="67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5133450" y="939925"/>
            <a:ext cx="683400" cy="679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228675"/>
            <a:ext cx="4440000" cy="3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Derived character embeddings of the text by running a 1D convolution layer with max-pooling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Used Bi-GRU to map question and passage embeddings to context-aware embeddings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In Bi-Directional Attention Flow model, attention between question word and context word is computed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Output is concatenated and passed through Linear ReLU layer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Self attention is performed on the passage itself without using query-context attention 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012900" y="4811975"/>
            <a:ext cx="39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Paragraphs              Questions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4731625" y="4510600"/>
            <a:ext cx="924300" cy="24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Char Conv</a:t>
            </a:r>
            <a:endParaRPr b="1" sz="1100"/>
          </a:p>
        </p:txBody>
      </p:sp>
      <p:sp>
        <p:nvSpPr>
          <p:cNvPr id="109" name="Google Shape;109;p19"/>
          <p:cNvSpPr/>
          <p:nvPr/>
        </p:nvSpPr>
        <p:spPr>
          <a:xfrm>
            <a:off x="5722225" y="4510600"/>
            <a:ext cx="924300" cy="24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Word Emb</a:t>
            </a:r>
            <a:endParaRPr b="1" sz="1100"/>
          </a:p>
        </p:txBody>
      </p:sp>
      <p:sp>
        <p:nvSpPr>
          <p:cNvPr id="110" name="Google Shape;110;p19"/>
          <p:cNvSpPr/>
          <p:nvPr/>
        </p:nvSpPr>
        <p:spPr>
          <a:xfrm>
            <a:off x="5265025" y="4129600"/>
            <a:ext cx="924300" cy="24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RNN</a:t>
            </a:r>
            <a:endParaRPr b="1" sz="1100"/>
          </a:p>
        </p:txBody>
      </p:sp>
      <p:sp>
        <p:nvSpPr>
          <p:cNvPr id="111" name="Google Shape;111;p19"/>
          <p:cNvSpPr/>
          <p:nvPr/>
        </p:nvSpPr>
        <p:spPr>
          <a:xfrm>
            <a:off x="7017625" y="4510600"/>
            <a:ext cx="924300" cy="24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Char Conv</a:t>
            </a:r>
            <a:endParaRPr b="1" sz="1100"/>
          </a:p>
        </p:txBody>
      </p:sp>
      <p:sp>
        <p:nvSpPr>
          <p:cNvPr id="112" name="Google Shape;112;p19"/>
          <p:cNvSpPr/>
          <p:nvPr/>
        </p:nvSpPr>
        <p:spPr>
          <a:xfrm>
            <a:off x="8008225" y="4510600"/>
            <a:ext cx="924300" cy="241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Word Emb</a:t>
            </a:r>
            <a:endParaRPr b="1" sz="1100"/>
          </a:p>
        </p:txBody>
      </p:sp>
      <p:sp>
        <p:nvSpPr>
          <p:cNvPr id="113" name="Google Shape;113;p19"/>
          <p:cNvSpPr/>
          <p:nvPr/>
        </p:nvSpPr>
        <p:spPr>
          <a:xfrm>
            <a:off x="7551025" y="4129600"/>
            <a:ext cx="924300" cy="24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RNN</a:t>
            </a:r>
            <a:endParaRPr b="1" sz="1100"/>
          </a:p>
        </p:txBody>
      </p:sp>
      <p:sp>
        <p:nvSpPr>
          <p:cNvPr id="114" name="Google Shape;114;p19"/>
          <p:cNvSpPr/>
          <p:nvPr/>
        </p:nvSpPr>
        <p:spPr>
          <a:xfrm>
            <a:off x="5265025" y="3672400"/>
            <a:ext cx="1083900" cy="241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Bi-Attention</a:t>
            </a:r>
            <a:endParaRPr b="1" sz="1100"/>
          </a:p>
        </p:txBody>
      </p:sp>
      <p:sp>
        <p:nvSpPr>
          <p:cNvPr id="115" name="Google Shape;115;p19"/>
          <p:cNvSpPr/>
          <p:nvPr/>
        </p:nvSpPr>
        <p:spPr>
          <a:xfrm>
            <a:off x="5265025" y="3291400"/>
            <a:ext cx="1083900" cy="24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RNN</a:t>
            </a:r>
            <a:endParaRPr b="1" sz="1100"/>
          </a:p>
        </p:txBody>
      </p:sp>
      <p:sp>
        <p:nvSpPr>
          <p:cNvPr id="116" name="Google Shape;116;p19"/>
          <p:cNvSpPr/>
          <p:nvPr/>
        </p:nvSpPr>
        <p:spPr>
          <a:xfrm>
            <a:off x="5209675" y="2872300"/>
            <a:ext cx="1194600" cy="241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Self-Attention</a:t>
            </a:r>
            <a:endParaRPr b="1" sz="1100"/>
          </a:p>
        </p:txBody>
      </p:sp>
      <p:sp>
        <p:nvSpPr>
          <p:cNvPr id="117" name="Google Shape;117;p19"/>
          <p:cNvSpPr/>
          <p:nvPr/>
        </p:nvSpPr>
        <p:spPr>
          <a:xfrm>
            <a:off x="6331825" y="2453200"/>
            <a:ext cx="1083900" cy="24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RNN</a:t>
            </a:r>
            <a:endParaRPr b="1" sz="1100"/>
          </a:p>
        </p:txBody>
      </p:sp>
      <p:sp>
        <p:nvSpPr>
          <p:cNvPr id="118" name="Google Shape;118;p19"/>
          <p:cNvSpPr/>
          <p:nvPr/>
        </p:nvSpPr>
        <p:spPr>
          <a:xfrm>
            <a:off x="5265025" y="1996000"/>
            <a:ext cx="1083900" cy="24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RNN</a:t>
            </a:r>
            <a:endParaRPr b="1" sz="1100"/>
          </a:p>
        </p:txBody>
      </p:sp>
      <p:sp>
        <p:nvSpPr>
          <p:cNvPr id="119" name="Google Shape;119;p19"/>
          <p:cNvSpPr/>
          <p:nvPr/>
        </p:nvSpPr>
        <p:spPr>
          <a:xfrm>
            <a:off x="5265025" y="1234000"/>
            <a:ext cx="1083900" cy="24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RNN</a:t>
            </a:r>
            <a:endParaRPr b="1" sz="1100"/>
          </a:p>
        </p:txBody>
      </p:sp>
      <p:sp>
        <p:nvSpPr>
          <p:cNvPr id="120" name="Google Shape;120;p19"/>
          <p:cNvSpPr/>
          <p:nvPr/>
        </p:nvSpPr>
        <p:spPr>
          <a:xfrm>
            <a:off x="5265025" y="472000"/>
            <a:ext cx="1083900" cy="241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RNN</a:t>
            </a:r>
            <a:endParaRPr b="1" sz="1100"/>
          </a:p>
        </p:txBody>
      </p:sp>
      <p:sp>
        <p:nvSpPr>
          <p:cNvPr id="121" name="Google Shape;121;p19"/>
          <p:cNvSpPr/>
          <p:nvPr/>
        </p:nvSpPr>
        <p:spPr>
          <a:xfrm>
            <a:off x="6408025" y="1615000"/>
            <a:ext cx="1083900" cy="241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Linear</a:t>
            </a:r>
            <a:endParaRPr b="1" sz="1100"/>
          </a:p>
        </p:txBody>
      </p:sp>
      <p:sp>
        <p:nvSpPr>
          <p:cNvPr id="122" name="Google Shape;122;p19"/>
          <p:cNvSpPr/>
          <p:nvPr/>
        </p:nvSpPr>
        <p:spPr>
          <a:xfrm>
            <a:off x="6408025" y="853000"/>
            <a:ext cx="1083900" cy="241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Linear</a:t>
            </a:r>
            <a:endParaRPr b="1" sz="1100"/>
          </a:p>
        </p:txBody>
      </p:sp>
      <p:sp>
        <p:nvSpPr>
          <p:cNvPr id="123" name="Google Shape;123;p19"/>
          <p:cNvSpPr/>
          <p:nvPr/>
        </p:nvSpPr>
        <p:spPr>
          <a:xfrm>
            <a:off x="6408025" y="167200"/>
            <a:ext cx="1083900" cy="241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Linear</a:t>
            </a:r>
            <a:endParaRPr b="1" sz="1100"/>
          </a:p>
        </p:txBody>
      </p:sp>
      <p:cxnSp>
        <p:nvCxnSpPr>
          <p:cNvPr id="124" name="Google Shape;124;p19"/>
          <p:cNvCxnSpPr>
            <a:endCxn id="108" idx="2"/>
          </p:cNvCxnSpPr>
          <p:nvPr/>
        </p:nvCxnSpPr>
        <p:spPr>
          <a:xfrm rot="10800000">
            <a:off x="5193775" y="4751800"/>
            <a:ext cx="452100" cy="18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9"/>
          <p:cNvCxnSpPr/>
          <p:nvPr/>
        </p:nvCxnSpPr>
        <p:spPr>
          <a:xfrm rot="10800000">
            <a:off x="7632175" y="4751800"/>
            <a:ext cx="452100" cy="180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9"/>
          <p:cNvCxnSpPr>
            <a:endCxn id="109" idx="2"/>
          </p:cNvCxnSpPr>
          <p:nvPr/>
        </p:nvCxnSpPr>
        <p:spPr>
          <a:xfrm flipH="1" rot="10800000">
            <a:off x="5686075" y="4751800"/>
            <a:ext cx="498300" cy="20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 flipH="1" rot="10800000">
            <a:off x="8048275" y="4751800"/>
            <a:ext cx="498300" cy="200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>
            <a:endCxn id="110" idx="2"/>
          </p:cNvCxnSpPr>
          <p:nvPr/>
        </p:nvCxnSpPr>
        <p:spPr>
          <a:xfrm flipH="1" rot="10800000">
            <a:off x="5193775" y="4370800"/>
            <a:ext cx="5334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9"/>
          <p:cNvCxnSpPr>
            <a:stCxn id="109" idx="0"/>
            <a:endCxn id="110" idx="2"/>
          </p:cNvCxnSpPr>
          <p:nvPr/>
        </p:nvCxnSpPr>
        <p:spPr>
          <a:xfrm rot="10800000">
            <a:off x="5727175" y="4370800"/>
            <a:ext cx="4572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" name="Google Shape;130;p19"/>
          <p:cNvCxnSpPr>
            <a:endCxn id="113" idx="2"/>
          </p:cNvCxnSpPr>
          <p:nvPr/>
        </p:nvCxnSpPr>
        <p:spPr>
          <a:xfrm flipH="1" rot="10800000">
            <a:off x="7479775" y="4370800"/>
            <a:ext cx="5334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19"/>
          <p:cNvCxnSpPr>
            <a:stCxn id="112" idx="0"/>
            <a:endCxn id="113" idx="2"/>
          </p:cNvCxnSpPr>
          <p:nvPr/>
        </p:nvCxnSpPr>
        <p:spPr>
          <a:xfrm rot="10800000">
            <a:off x="8013175" y="4370800"/>
            <a:ext cx="45720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9"/>
          <p:cNvCxnSpPr>
            <a:stCxn id="113" idx="0"/>
            <a:endCxn id="114" idx="3"/>
          </p:cNvCxnSpPr>
          <p:nvPr/>
        </p:nvCxnSpPr>
        <p:spPr>
          <a:xfrm rot="10800000">
            <a:off x="6348775" y="3793000"/>
            <a:ext cx="1664400" cy="33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9"/>
          <p:cNvCxnSpPr>
            <a:stCxn id="110" idx="0"/>
            <a:endCxn id="114" idx="2"/>
          </p:cNvCxnSpPr>
          <p:nvPr/>
        </p:nvCxnSpPr>
        <p:spPr>
          <a:xfrm flipH="1" rot="10800000">
            <a:off x="5727175" y="3913600"/>
            <a:ext cx="798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19"/>
          <p:cNvCxnSpPr>
            <a:stCxn id="114" idx="0"/>
            <a:endCxn id="115" idx="2"/>
          </p:cNvCxnSpPr>
          <p:nvPr/>
        </p:nvCxnSpPr>
        <p:spPr>
          <a:xfrm rot="10800000">
            <a:off x="5806975" y="3532600"/>
            <a:ext cx="0" cy="1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19"/>
          <p:cNvCxnSpPr>
            <a:stCxn id="115" idx="0"/>
            <a:endCxn id="116" idx="2"/>
          </p:cNvCxnSpPr>
          <p:nvPr/>
        </p:nvCxnSpPr>
        <p:spPr>
          <a:xfrm rot="10800000">
            <a:off x="5806975" y="3113500"/>
            <a:ext cx="0" cy="17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19"/>
          <p:cNvCxnSpPr>
            <a:endCxn id="116" idx="3"/>
          </p:cNvCxnSpPr>
          <p:nvPr/>
        </p:nvCxnSpPr>
        <p:spPr>
          <a:xfrm rot="-5400000">
            <a:off x="5765875" y="3034000"/>
            <a:ext cx="679500" cy="597300"/>
          </a:xfrm>
          <a:prstGeom prst="bentConnector4">
            <a:avLst>
              <a:gd fmla="val 9702" name="adj1"/>
              <a:gd fmla="val 139867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9"/>
          <p:cNvCxnSpPr>
            <a:stCxn id="116" idx="0"/>
            <a:endCxn id="118" idx="2"/>
          </p:cNvCxnSpPr>
          <p:nvPr/>
        </p:nvCxnSpPr>
        <p:spPr>
          <a:xfrm rot="10800000">
            <a:off x="5806975" y="2237200"/>
            <a:ext cx="0" cy="6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endCxn id="117" idx="1"/>
          </p:cNvCxnSpPr>
          <p:nvPr/>
        </p:nvCxnSpPr>
        <p:spPr>
          <a:xfrm flipH="1" rot="10800000">
            <a:off x="5806525" y="2573800"/>
            <a:ext cx="5253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9"/>
          <p:cNvCxnSpPr>
            <a:stCxn id="117" idx="3"/>
          </p:cNvCxnSpPr>
          <p:nvPr/>
        </p:nvCxnSpPr>
        <p:spPr>
          <a:xfrm>
            <a:off x="7415725" y="2573800"/>
            <a:ext cx="11736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9"/>
          <p:cNvCxnSpPr/>
          <p:nvPr/>
        </p:nvCxnSpPr>
        <p:spPr>
          <a:xfrm rot="10800000">
            <a:off x="5816725" y="2344650"/>
            <a:ext cx="1828200" cy="2472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9"/>
          <p:cNvCxnSpPr>
            <a:stCxn id="118" idx="0"/>
            <a:endCxn id="119" idx="2"/>
          </p:cNvCxnSpPr>
          <p:nvPr/>
        </p:nvCxnSpPr>
        <p:spPr>
          <a:xfrm rot="10800000">
            <a:off x="5806975" y="1475200"/>
            <a:ext cx="0" cy="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19"/>
          <p:cNvCxnSpPr>
            <a:stCxn id="119" idx="0"/>
            <a:endCxn id="120" idx="2"/>
          </p:cNvCxnSpPr>
          <p:nvPr/>
        </p:nvCxnSpPr>
        <p:spPr>
          <a:xfrm rot="10800000">
            <a:off x="5806975" y="713200"/>
            <a:ext cx="0" cy="52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" name="Google Shape;143;p19"/>
          <p:cNvCxnSpPr>
            <a:stCxn id="120" idx="0"/>
            <a:endCxn id="123" idx="1"/>
          </p:cNvCxnSpPr>
          <p:nvPr/>
        </p:nvCxnSpPr>
        <p:spPr>
          <a:xfrm flipH="1" rot="10800000">
            <a:off x="5806975" y="287800"/>
            <a:ext cx="601200" cy="18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9"/>
          <p:cNvCxnSpPr>
            <a:stCxn id="119" idx="0"/>
            <a:endCxn id="122" idx="1"/>
          </p:cNvCxnSpPr>
          <p:nvPr/>
        </p:nvCxnSpPr>
        <p:spPr>
          <a:xfrm flipH="1" rot="10800000">
            <a:off x="5806975" y="973600"/>
            <a:ext cx="6012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9"/>
          <p:cNvCxnSpPr>
            <a:stCxn id="118" idx="0"/>
            <a:endCxn id="121" idx="1"/>
          </p:cNvCxnSpPr>
          <p:nvPr/>
        </p:nvCxnSpPr>
        <p:spPr>
          <a:xfrm flipH="1" rot="10800000">
            <a:off x="5806975" y="1735600"/>
            <a:ext cx="601200" cy="2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" name="Google Shape;146;p19"/>
          <p:cNvSpPr txBox="1"/>
          <p:nvPr/>
        </p:nvSpPr>
        <p:spPr>
          <a:xfrm>
            <a:off x="7827475" y="2501475"/>
            <a:ext cx="12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Source Code Pro"/>
                <a:ea typeface="Source Code Pro"/>
                <a:cs typeface="Source Code Pro"/>
                <a:sym typeface="Source Code Pro"/>
              </a:rPr>
              <a:t>0/1 - Is supporting fact?</a:t>
            </a:r>
            <a:endParaRPr b="1"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147" name="Google Shape;147;p19"/>
          <p:cNvCxnSpPr>
            <a:stCxn id="121" idx="3"/>
          </p:cNvCxnSpPr>
          <p:nvPr/>
        </p:nvCxnSpPr>
        <p:spPr>
          <a:xfrm>
            <a:off x="7491925" y="1735600"/>
            <a:ext cx="8763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22" idx="3"/>
          </p:cNvCxnSpPr>
          <p:nvPr/>
        </p:nvCxnSpPr>
        <p:spPr>
          <a:xfrm>
            <a:off x="7491925" y="973600"/>
            <a:ext cx="826200" cy="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stCxn id="123" idx="3"/>
          </p:cNvCxnSpPr>
          <p:nvPr/>
        </p:nvCxnSpPr>
        <p:spPr>
          <a:xfrm>
            <a:off x="7491925" y="287800"/>
            <a:ext cx="7959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" name="Google Shape;150;p19"/>
          <p:cNvSpPr txBox="1"/>
          <p:nvPr/>
        </p:nvSpPr>
        <p:spPr>
          <a:xfrm>
            <a:off x="7827475" y="1663275"/>
            <a:ext cx="12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Source Code Pro"/>
                <a:ea typeface="Source Code Pro"/>
                <a:cs typeface="Source Code Pro"/>
                <a:sym typeface="Source Code Pro"/>
              </a:rPr>
              <a:t>Answer Start Token</a:t>
            </a:r>
            <a:endParaRPr b="1"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7827475" y="901275"/>
            <a:ext cx="128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Source Code Pro"/>
                <a:ea typeface="Source Code Pro"/>
                <a:cs typeface="Source Code Pro"/>
                <a:sym typeface="Source Code Pro"/>
              </a:rPr>
              <a:t>Answer End Token</a:t>
            </a:r>
            <a:endParaRPr b="1"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7827475" y="215475"/>
            <a:ext cx="12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Source Code Pro"/>
                <a:ea typeface="Source Code Pro"/>
                <a:cs typeface="Source Code Pro"/>
                <a:sym typeface="Source Code Pro"/>
              </a:rPr>
              <a:t>Yes / No / Answer Span</a:t>
            </a:r>
            <a:endParaRPr b="1" sz="9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3809150" y="1305975"/>
            <a:ext cx="4579200" cy="2109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703225" y="974450"/>
            <a:ext cx="2973600" cy="29235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Gated Recurrent Units as Encoders</a:t>
            </a:r>
            <a:endParaRPr/>
          </a:p>
        </p:txBody>
      </p:sp>
      <p:pic>
        <p:nvPicPr>
          <p:cNvPr id="160" name="Google Shape;1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725" y="1033575"/>
            <a:ext cx="2822625" cy="2753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20"/>
          <p:cNvGrpSpPr/>
          <p:nvPr/>
        </p:nvGrpSpPr>
        <p:grpSpPr>
          <a:xfrm>
            <a:off x="3939903" y="1354450"/>
            <a:ext cx="4372975" cy="1997107"/>
            <a:chOff x="4311603" y="1655825"/>
            <a:chExt cx="4372975" cy="1997107"/>
          </a:xfrm>
        </p:grpSpPr>
        <p:pic>
          <p:nvPicPr>
            <p:cNvPr id="162" name="Google Shape;162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11603" y="1655825"/>
              <a:ext cx="4372975" cy="19971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0"/>
            <p:cNvSpPr txBox="1"/>
            <p:nvPr/>
          </p:nvSpPr>
          <p:spPr>
            <a:xfrm>
              <a:off x="5273150" y="2043475"/>
              <a:ext cx="441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Source Code Pro"/>
                  <a:ea typeface="Source Code Pro"/>
                  <a:cs typeface="Source Code Pro"/>
                  <a:sym typeface="Source Code Pro"/>
                </a:rPr>
                <a:t>GRU</a:t>
              </a:r>
              <a:endParaRPr b="1" sz="9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5836675" y="2043475"/>
              <a:ext cx="441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Source Code Pro"/>
                  <a:ea typeface="Source Code Pro"/>
                  <a:cs typeface="Source Code Pro"/>
                  <a:sym typeface="Source Code Pro"/>
                </a:rPr>
                <a:t>GRU</a:t>
              </a:r>
              <a:endParaRPr b="1" sz="9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65" name="Google Shape;165;p20"/>
            <p:cNvSpPr txBox="1"/>
            <p:nvPr/>
          </p:nvSpPr>
          <p:spPr>
            <a:xfrm>
              <a:off x="6400200" y="2043475"/>
              <a:ext cx="441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Source Code Pro"/>
                  <a:ea typeface="Source Code Pro"/>
                  <a:cs typeface="Source Code Pro"/>
                  <a:sym typeface="Source Code Pro"/>
                </a:rPr>
                <a:t>GRU</a:t>
              </a:r>
              <a:endParaRPr b="1" sz="9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6963725" y="2043475"/>
              <a:ext cx="441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Source Code Pro"/>
                  <a:ea typeface="Source Code Pro"/>
                  <a:cs typeface="Source Code Pro"/>
                  <a:sym typeface="Source Code Pro"/>
                </a:rPr>
                <a:t>GRU</a:t>
              </a:r>
              <a:endParaRPr b="1" sz="9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7527250" y="2043475"/>
              <a:ext cx="441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Source Code Pro"/>
                  <a:ea typeface="Source Code Pro"/>
                  <a:cs typeface="Source Code Pro"/>
                  <a:sym typeface="Source Code Pro"/>
                </a:rPr>
                <a:t>GRU</a:t>
              </a:r>
              <a:endParaRPr b="1" sz="900"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68" name="Google Shape;168;p20"/>
          <p:cNvSpPr txBox="1"/>
          <p:nvPr/>
        </p:nvSpPr>
        <p:spPr>
          <a:xfrm>
            <a:off x="622850" y="3978175"/>
            <a:ext cx="81471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GRUs preferred over LSTMs because they aren’t as computationally expensive and are preferred over vanilla RNNs because they avoid vanishing / exploding gradients.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In first half of architecture, used to encode questions and passages to context-aware outputs and in second half, used to decode output of attention nodes to answer outputs.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LAYER</a:t>
            </a:r>
            <a:endParaRPr/>
          </a:p>
        </p:txBody>
      </p:sp>
      <p:sp>
        <p:nvSpPr>
          <p:cNvPr id="174" name="Google Shape;174;p21"/>
          <p:cNvSpPr txBox="1"/>
          <p:nvPr>
            <p:ph idx="1" type="body"/>
          </p:nvPr>
        </p:nvSpPr>
        <p:spPr>
          <a:xfrm>
            <a:off x="311700" y="1228675"/>
            <a:ext cx="7614600" cy="33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Used to identify </a:t>
            </a:r>
            <a:r>
              <a:rPr lang="en"/>
              <a:t>specific information in context relevant to the question, that is, query-aware context representation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Input : words in the context and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Output: Summary of context, focussed on question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◆"/>
            </a:pPr>
            <a:r>
              <a:rPr lang="en"/>
              <a:t>Returns weighted mean of words in context, that are chosen according to relevance of </a:t>
            </a:r>
            <a:r>
              <a:rPr lang="en"/>
              <a:t>each</a:t>
            </a:r>
            <a:r>
              <a:rPr lang="en"/>
              <a:t> word in the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Computed at each time step, along with </a:t>
            </a:r>
            <a:r>
              <a:rPr lang="en"/>
              <a:t>representations</a:t>
            </a:r>
            <a:r>
              <a:rPr lang="en"/>
              <a:t> from previous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/>
              <a:t>Both Attention and GRU layers are bidirectional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