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4A0BF-610F-43DC-A2B4-3BFA48040DFA}" v="84" dt="2024-08-26T12:02:15.3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[sj works.csv]Sheet3!PivotTable3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19</c:v>
                </c:pt>
                <c:pt idx="1">
                  <c:v>21</c:v>
                </c:pt>
                <c:pt idx="2">
                  <c:v>19</c:v>
                </c:pt>
                <c:pt idx="3">
                  <c:v>21</c:v>
                </c:pt>
                <c:pt idx="4">
                  <c:v>23</c:v>
                </c:pt>
                <c:pt idx="5">
                  <c:v>21</c:v>
                </c:pt>
                <c:pt idx="6">
                  <c:v>21</c:v>
                </c:pt>
                <c:pt idx="7">
                  <c:v>16</c:v>
                </c:pt>
                <c:pt idx="8">
                  <c:v>25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9-4EC9-A8AD-2960221EC4D2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41</c:v>
                </c:pt>
                <c:pt idx="2">
                  <c:v>42</c:v>
                </c:pt>
                <c:pt idx="3">
                  <c:v>29</c:v>
                </c:pt>
                <c:pt idx="4">
                  <c:v>38</c:v>
                </c:pt>
                <c:pt idx="5">
                  <c:v>40</c:v>
                </c:pt>
                <c:pt idx="6">
                  <c:v>48</c:v>
                </c:pt>
                <c:pt idx="7">
                  <c:v>47</c:v>
                </c:pt>
                <c:pt idx="8">
                  <c:v>46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E9-4EC9-A8AD-2960221EC4D2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86</c:v>
                </c:pt>
                <c:pt idx="1">
                  <c:v>68</c:v>
                </c:pt>
                <c:pt idx="2">
                  <c:v>77</c:v>
                </c:pt>
                <c:pt idx="3">
                  <c:v>91</c:v>
                </c:pt>
                <c:pt idx="4">
                  <c:v>78</c:v>
                </c:pt>
                <c:pt idx="5">
                  <c:v>72</c:v>
                </c:pt>
                <c:pt idx="6">
                  <c:v>71</c:v>
                </c:pt>
                <c:pt idx="7">
                  <c:v>85</c:v>
                </c:pt>
                <c:pt idx="8">
                  <c:v>68</c:v>
                </c:pt>
                <c:pt idx="9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E9-4EC9-A8AD-2960221EC4D2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11</c:v>
                </c:pt>
                <c:pt idx="1">
                  <c:v>15</c:v>
                </c:pt>
                <c:pt idx="2">
                  <c:v>16</c:v>
                </c:pt>
                <c:pt idx="3">
                  <c:v>16</c:v>
                </c:pt>
                <c:pt idx="4">
                  <c:v>15</c:v>
                </c:pt>
                <c:pt idx="5">
                  <c:v>10</c:v>
                </c:pt>
                <c:pt idx="6">
                  <c:v>17</c:v>
                </c:pt>
                <c:pt idx="7">
                  <c:v>19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E9-4EC9-A8AD-2960221EC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9601952"/>
        <c:axId val="1409594272"/>
      </c:barChart>
      <c:catAx>
        <c:axId val="140960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594272"/>
        <c:crosses val="autoZero"/>
        <c:auto val="1"/>
        <c:lblAlgn val="ctr"/>
        <c:lblOffset val="100"/>
        <c:noMultiLvlLbl val="0"/>
      </c:catAx>
      <c:valAx>
        <c:axId val="140959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60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70833333333333"/>
          <c:y val="0.32812372411781859"/>
          <c:w val="0.27291666666666664"/>
          <c:h val="0.544335854351069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8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52600" y="2998738"/>
            <a:ext cx="9412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Sangeetha J</a:t>
            </a:r>
          </a:p>
          <a:p>
            <a:r>
              <a:rPr lang="en-US" sz="2400" dirty="0"/>
              <a:t>REGISTER NO:       2213331042138</a:t>
            </a:r>
          </a:p>
          <a:p>
            <a:r>
              <a:rPr lang="en-US" sz="2400" dirty="0"/>
              <a:t>NM ID :                   FE15CE1C9032955B16848269FA6EA878</a:t>
            </a:r>
          </a:p>
          <a:p>
            <a:r>
              <a:rPr lang="en-US" sz="2400" dirty="0"/>
              <a:t>DEPARTMENT:       COMMERCE</a:t>
            </a:r>
          </a:p>
          <a:p>
            <a:r>
              <a:rPr lang="en-US" sz="2400" dirty="0"/>
              <a:t>COLLEGE:                Bharathi Women’s College 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44200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363200" y="1143000"/>
            <a:ext cx="278683" cy="30861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25000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075" y="63912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</p:spPr>
        <p:txBody>
          <a:bodyPr vert="horz" wrap="square" lIns="0" tIns="13335" rIns="0" bIns="0" rtlCol="0">
            <a:sp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53418" y="63971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54C366-64E0-E8F6-D0A0-F24647D45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70909"/>
              </p:ext>
            </p:extLst>
          </p:nvPr>
        </p:nvGraphicFramePr>
        <p:xfrm>
          <a:off x="2286001" y="1828800"/>
          <a:ext cx="4800600" cy="3200403"/>
        </p:xfrm>
        <a:graphic>
          <a:graphicData uri="http://schemas.openxmlformats.org/drawingml/2006/table">
            <a:tbl>
              <a:tblPr/>
              <a:tblGrid>
                <a:gridCol w="1415934">
                  <a:extLst>
                    <a:ext uri="{9D8B030D-6E8A-4147-A177-3AD203B41FA5}">
                      <a16:colId xmlns:a16="http://schemas.microsoft.com/office/drawing/2014/main" val="2661431002"/>
                    </a:ext>
                  </a:extLst>
                </a:gridCol>
                <a:gridCol w="1137248">
                  <a:extLst>
                    <a:ext uri="{9D8B030D-6E8A-4147-A177-3AD203B41FA5}">
                      <a16:colId xmlns:a16="http://schemas.microsoft.com/office/drawing/2014/main" val="4198478449"/>
                    </a:ext>
                  </a:extLst>
                </a:gridCol>
                <a:gridCol w="365544">
                  <a:extLst>
                    <a:ext uri="{9D8B030D-6E8A-4147-A177-3AD203B41FA5}">
                      <a16:colId xmlns:a16="http://schemas.microsoft.com/office/drawing/2014/main" val="2811143989"/>
                    </a:ext>
                  </a:extLst>
                </a:gridCol>
                <a:gridCol w="365544">
                  <a:extLst>
                    <a:ext uri="{9D8B030D-6E8A-4147-A177-3AD203B41FA5}">
                      <a16:colId xmlns:a16="http://schemas.microsoft.com/office/drawing/2014/main" val="3153793434"/>
                    </a:ext>
                  </a:extLst>
                </a:gridCol>
                <a:gridCol w="731088">
                  <a:extLst>
                    <a:ext uri="{9D8B030D-6E8A-4147-A177-3AD203B41FA5}">
                      <a16:colId xmlns:a16="http://schemas.microsoft.com/office/drawing/2014/main" val="3038646249"/>
                    </a:ext>
                  </a:extLst>
                </a:gridCol>
                <a:gridCol w="785242">
                  <a:extLst>
                    <a:ext uri="{9D8B030D-6E8A-4147-A177-3AD203B41FA5}">
                      <a16:colId xmlns:a16="http://schemas.microsoft.com/office/drawing/2014/main" val="3588451006"/>
                    </a:ext>
                  </a:extLst>
                </a:gridCol>
              </a:tblGrid>
              <a:tr h="208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GenderCode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(All)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36354"/>
                  </a:ext>
                </a:extLst>
              </a:tr>
              <a:tr h="2972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858120"/>
                  </a:ext>
                </a:extLst>
              </a:tr>
              <a:tr h="208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Count of FirstName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510408"/>
                  </a:ext>
                </a:extLst>
              </a:tr>
              <a:tr h="208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MED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VERY 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68210"/>
                  </a:ext>
                </a:extLst>
              </a:tr>
              <a:tr h="18673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040788"/>
                  </a:ext>
                </a:extLst>
              </a:tr>
              <a:tr h="208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CCDR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216362"/>
                  </a:ext>
                </a:extLst>
              </a:tr>
              <a:tr h="208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435741"/>
                  </a:ext>
                </a:extLst>
              </a:tr>
              <a:tr h="208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342690"/>
                  </a:ext>
                </a:extLst>
              </a:tr>
              <a:tr h="208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516762"/>
                  </a:ext>
                </a:extLst>
              </a:tr>
              <a:tr h="208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755358"/>
                  </a:ext>
                </a:extLst>
              </a:tr>
              <a:tr h="208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870274"/>
                  </a:ext>
                </a:extLst>
              </a:tr>
              <a:tr h="208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947082"/>
                  </a:ext>
                </a:extLst>
              </a:tr>
              <a:tr h="208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928477"/>
                  </a:ext>
                </a:extLst>
              </a:tr>
              <a:tr h="208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119706"/>
                  </a:ext>
                </a:extLst>
              </a:tr>
              <a:tr h="2089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1533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84117"/>
                  </a:ext>
                </a:extLst>
              </a:tr>
            </a:tbl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0975AD5F-3D56-CD68-B193-E56552082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1400" y="2438400"/>
            <a:ext cx="18669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B2BA-9280-80C7-9FD2-309034CF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9D4160-8BD0-8073-BF4A-1271445FE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138790"/>
              </p:ext>
            </p:extLst>
          </p:nvPr>
        </p:nvGraphicFramePr>
        <p:xfrm>
          <a:off x="2590800" y="1752600"/>
          <a:ext cx="5715000" cy="317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422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878B-F2C9-9D75-CB2C-0E45BE45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30997"/>
          </a:xfrm>
        </p:spPr>
        <p:txBody>
          <a:bodyPr/>
          <a:lstStyle/>
          <a:p>
            <a:r>
              <a:rPr lang="en-US" dirty="0"/>
              <a:t>Hence the performance of the every employee is Identified by analyzing and interpreting the data into</a:t>
            </a:r>
          </a:p>
          <a:p>
            <a:r>
              <a:rPr lang="en-US" dirty="0"/>
              <a:t>Relevant table form and the trend will help us for the betterment of the company, staffs and </a:t>
            </a:r>
          </a:p>
          <a:p>
            <a:r>
              <a:rPr lang="en-US" dirty="0"/>
              <a:t>other parties involved to improve the employees performance level in future.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1F9560-8700-F5C3-59E5-B32C6F4EF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2095499"/>
            <a:ext cx="10972800" cy="1583033"/>
          </a:xfrm>
        </p:spPr>
        <p:txBody>
          <a:bodyPr/>
          <a:lstStyle/>
          <a:p>
            <a:r>
              <a:rPr lang="en-US" dirty="0"/>
              <a:t>          The Employee performance analysis is done to know their performance and their </a:t>
            </a:r>
          </a:p>
          <a:p>
            <a:r>
              <a:rPr lang="en-US" dirty="0"/>
              <a:t>Working status in the company through we can help them to improve their performance which</a:t>
            </a:r>
          </a:p>
          <a:p>
            <a:r>
              <a:rPr lang="en-US" dirty="0"/>
              <a:t>Will lead the whole organization achieve the goal.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574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86874" y="17701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6510" rIns="0" bIns="0" rtlCol="0">
            <a:spAutoFit/>
          </a:bodyPr>
          <a:lstStyle/>
          <a:p>
            <a:r>
              <a:rPr lang="en-IN" dirty="0"/>
              <a:t>PROJECT	OVERVIEW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3F70BF0-7BA8-6AAD-126A-BBE53142F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2093982"/>
            <a:ext cx="10972800" cy="4312673"/>
          </a:xfrm>
        </p:spPr>
        <p:txBody>
          <a:bodyPr/>
          <a:lstStyle/>
          <a:p>
            <a:r>
              <a:rPr lang="en-US" dirty="0"/>
              <a:t>                      Analyzing the Employees’ performance by considering various factors such as the</a:t>
            </a:r>
          </a:p>
          <a:p>
            <a:r>
              <a:rPr lang="en-US" dirty="0"/>
              <a:t>the employee’s gender, first name, performance scores and levels and by sorting these in a</a:t>
            </a:r>
          </a:p>
          <a:p>
            <a:r>
              <a:rPr lang="en-US" dirty="0"/>
              <a:t>required form to make a clear opinion about their performance to improve their status and to </a:t>
            </a:r>
          </a:p>
          <a:p>
            <a:r>
              <a:rPr lang="en-US" dirty="0"/>
              <a:t>develop the company’s functions to achieve the goal.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5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 flipH="1">
            <a:off x="11887200" y="4419600"/>
            <a:ext cx="76200" cy="83099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448A58-A137-8FF1-68BF-F125D8055185}"/>
              </a:ext>
            </a:extLst>
          </p:cNvPr>
          <p:cNvSpPr/>
          <p:nvPr/>
        </p:nvSpPr>
        <p:spPr>
          <a:xfrm>
            <a:off x="11438178" y="3048000"/>
            <a:ext cx="296621" cy="381000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82200" y="1905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AA74F9-909D-66BE-4DDE-767FB0FB4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93148"/>
            <a:ext cx="8924925" cy="221599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        </a:t>
            </a:r>
            <a:r>
              <a:rPr lang="en-US" b="1" dirty="0"/>
              <a:t>Here is the list of the parties who are all </a:t>
            </a:r>
            <a:r>
              <a:rPr lang="en-US" b="1" dirty="0" err="1"/>
              <a:t>benifited</a:t>
            </a:r>
            <a:r>
              <a:rPr lang="en-US" dirty="0"/>
              <a:t>;</a:t>
            </a:r>
          </a:p>
          <a:p>
            <a:r>
              <a:rPr lang="en-IN" dirty="0"/>
              <a:t>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Employees’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Organization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Other parties </a:t>
            </a:r>
            <a:r>
              <a:rPr lang="en-US" dirty="0"/>
              <a:t>involved</a:t>
            </a:r>
            <a:r>
              <a:rPr lang="en-IN" dirty="0"/>
              <a:t>      </a:t>
            </a:r>
          </a:p>
          <a:p>
            <a:r>
              <a:rPr lang="en-IN" dirty="0"/>
              <a:t>          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2390774" cy="27432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3587" y="2209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804143" y="590962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6F2FEA-E64C-5B12-9B59-27FFA91B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0" y="1741846"/>
            <a:ext cx="8305801" cy="692497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Conditional formatting</a:t>
            </a:r>
          </a:p>
          <a:p>
            <a:r>
              <a:rPr lang="en-US" dirty="0"/>
              <a:t>          Conditional formatting is used to fill the blank cells with </a:t>
            </a:r>
            <a:r>
              <a:rPr lang="en-US" dirty="0" err="1"/>
              <a:t>colour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Filter</a:t>
            </a:r>
          </a:p>
          <a:p>
            <a:r>
              <a:rPr lang="en-US" dirty="0"/>
              <a:t>          Filers are used to remove the blank cells in the columns or rows.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Pivot table</a:t>
            </a:r>
          </a:p>
          <a:p>
            <a:r>
              <a:rPr lang="en-US" i="1" dirty="0"/>
              <a:t>          Pivot tables are used to determine the selected features the data set to arrange in</a:t>
            </a:r>
          </a:p>
          <a:p>
            <a:r>
              <a:rPr lang="en-US" dirty="0"/>
              <a:t>      an understandable way to analyze.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Slicer</a:t>
            </a:r>
          </a:p>
          <a:p>
            <a:r>
              <a:rPr lang="en-US" dirty="0"/>
              <a:t>          Slicers are used to analyze the different types of employees performance.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Graph</a:t>
            </a:r>
          </a:p>
          <a:p>
            <a:r>
              <a:rPr lang="en-US" dirty="0"/>
              <a:t>         Graphs are used to visualize the performance of an employee in an easy way</a:t>
            </a:r>
          </a:p>
          <a:p>
            <a:r>
              <a:rPr lang="en-US" dirty="0"/>
              <a:t>That is pictorial representation.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A8E8-87A9-DEBD-CD26-28193483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877985"/>
          </a:xfrm>
        </p:spPr>
        <p:txBody>
          <a:bodyPr/>
          <a:lstStyle/>
          <a:p>
            <a:r>
              <a:rPr lang="en-US" dirty="0"/>
              <a:t>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Employees dataset = Kaggle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Total features : 26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Features considered: 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 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Employees first and last names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Department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Performance rating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D7DA10-87D1-1543-E8E7-2E07299DF83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219200"/>
            <a:ext cx="10134600" cy="5262979"/>
          </a:xfrm>
        </p:spPr>
        <p:txBody>
          <a:bodyPr/>
          <a:lstStyle/>
          <a:p>
            <a:r>
              <a:rPr lang="en-US" dirty="0"/>
              <a:t>   Step 1 </a:t>
            </a:r>
          </a:p>
          <a:p>
            <a:r>
              <a:rPr lang="en-US" dirty="0"/>
              <a:t>     Download the dataset from the Kaggle website.</a:t>
            </a:r>
          </a:p>
          <a:p>
            <a:r>
              <a:rPr lang="en-US" dirty="0"/>
              <a:t>   step 2</a:t>
            </a:r>
          </a:p>
          <a:p>
            <a:r>
              <a:rPr lang="en-US" dirty="0"/>
              <a:t>      clearing the employees data by removing and filtering the blanks and error cells by using conditional </a:t>
            </a:r>
          </a:p>
          <a:p>
            <a:r>
              <a:rPr lang="en-US" dirty="0"/>
              <a:t>Formatting and filter option.</a:t>
            </a:r>
          </a:p>
          <a:p>
            <a:r>
              <a:rPr lang="en-US" dirty="0"/>
              <a:t>   step 3</a:t>
            </a:r>
          </a:p>
          <a:p>
            <a:r>
              <a:rPr lang="en-US" dirty="0"/>
              <a:t>       Converting the ratings into a (text form) of performance levels by using the formula</a:t>
            </a:r>
          </a:p>
          <a:p>
            <a:r>
              <a:rPr lang="en-US" dirty="0"/>
              <a:t>=IFS(Z8&gt;=5,”VERY HIGH”,Z8&gt;=4,”HIGH”,Z8&gt;=3,”MED”, Z8&lt;=2, “LOW”).</a:t>
            </a:r>
          </a:p>
          <a:p>
            <a:r>
              <a:rPr lang="en-US" dirty="0"/>
              <a:t>    Step 4</a:t>
            </a:r>
          </a:p>
          <a:p>
            <a:r>
              <a:rPr lang="en-US" dirty="0"/>
              <a:t>        Selecting the relevant features should be taken to analyze the employee performance.</a:t>
            </a:r>
          </a:p>
          <a:p>
            <a:r>
              <a:rPr lang="en-US" dirty="0"/>
              <a:t>     Step 5</a:t>
            </a:r>
          </a:p>
          <a:p>
            <a:r>
              <a:rPr lang="en-US" dirty="0"/>
              <a:t>         Transferring the selected features into the pivot table to analyze it with the view to make a </a:t>
            </a:r>
          </a:p>
          <a:p>
            <a:r>
              <a:rPr lang="en-US" dirty="0"/>
              <a:t>Rational decision of it.</a:t>
            </a:r>
          </a:p>
          <a:p>
            <a:r>
              <a:rPr lang="en-US" dirty="0"/>
              <a:t>      Step 6</a:t>
            </a:r>
          </a:p>
          <a:p>
            <a:r>
              <a:rPr lang="en-US" dirty="0"/>
              <a:t>         Using slicer convert the pivot table with an extra feature to view it in different perspective.</a:t>
            </a:r>
          </a:p>
          <a:p>
            <a:r>
              <a:rPr lang="en-US" dirty="0"/>
              <a:t>      Step 7</a:t>
            </a:r>
          </a:p>
          <a:p>
            <a:r>
              <a:rPr lang="en-US" dirty="0"/>
              <a:t>          Finally machining a chart using the recommended chart in the excel to by adding the trendline to</a:t>
            </a:r>
          </a:p>
          <a:p>
            <a:r>
              <a:rPr lang="en-US" dirty="0"/>
              <a:t>To analyze the MED and LOW rating count.</a:t>
            </a:r>
          </a:p>
          <a:p>
            <a:r>
              <a:rPr lang="en-US" dirty="0"/>
              <a:t>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636</Words>
  <Application>Microsoft Office PowerPoint</Application>
  <PresentationFormat>Widescreen</PresentationFormat>
  <Paragraphs>188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LOGESH KUMAR J</cp:lastModifiedBy>
  <cp:revision>14</cp:revision>
  <dcterms:created xsi:type="dcterms:W3CDTF">2024-03-29T15:07:22Z</dcterms:created>
  <dcterms:modified xsi:type="dcterms:W3CDTF">2024-08-27T14:53:01Z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