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480" y="21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7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29-08-2025</a:t>
            </a:fld>
            <a:endParaRPr lang="en-IN"/>
          </a:p>
        </p:txBody>
      </p:sp>
      <p:sp>
        <p:nvSpPr>
          <p:cNvPr id="1048708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9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0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1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8/29/2025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3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4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5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8/29/2025</a:t>
            </a:fld>
            <a:endParaRPr lang="en-US"/>
          </a:p>
        </p:txBody>
      </p:sp>
      <p:sp>
        <p:nvSpPr>
          <p:cNvPr id="1048696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8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9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0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1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8/29/2025</a:t>
            </a:fld>
            <a:endParaRPr lang="en-US"/>
          </a:p>
        </p:txBody>
      </p:sp>
      <p:sp>
        <p:nvSpPr>
          <p:cNvPr id="1048702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8/29/2025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4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8/29/2025</a:t>
            </a:fld>
            <a:endParaRPr lang="en-US"/>
          </a:p>
        </p:txBody>
      </p:sp>
      <p:sp>
        <p:nvSpPr>
          <p:cNvPr id="1048705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8/29/2025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image" Target="../media/image11.jpeg"/><Relationship Id="rId3" Type="http://schemas.openxmlformats.org/officeDocument/2006/relationships/image" Target="../media/image12.jpeg"/><Relationship Id="rId4" Type="http://schemas.openxmlformats.org/officeDocument/2006/relationships/image" Target="../media/image13.jpeg"/><Relationship Id="rId5" Type="http://schemas.openxmlformats.org/officeDocument/2006/relationships/slideLayout" Target="../slideLayouts/slideLayout4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1869440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p>
            <a:r>
              <a:rPr dirty="0" sz="2400" lang="en-US"/>
              <a:t>STUDENT NAME: </a:t>
            </a:r>
          </a:p>
          <a:p>
            <a:r>
              <a:rPr dirty="0" sz="2400" lang="en-US"/>
              <a:t>REGISTER NO AND NMID: </a:t>
            </a:r>
            <a:endParaRPr dirty="0" sz="2400" lang="en-US">
              <a:cs typeface="Calibri"/>
            </a:endParaRPr>
          </a:p>
          <a:p>
            <a:r>
              <a:rPr dirty="0" sz="2400" lang="en-US"/>
              <a:t>DEPARTMENT: </a:t>
            </a:r>
          </a:p>
          <a:p>
            <a:r>
              <a:rPr dirty="0" sz="2400" lang="en-US"/>
              <a:t>COLLEGE: COLLEGE/ UNIVERSITY</a:t>
            </a:r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4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8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lang="en-IN" spc="15"/>
              <a:t>RESULTS AND SCREENSHOTS</a:t>
            </a:r>
            <a:endParaRPr dirty="0" sz="4250"/>
          </a:p>
        </p:txBody>
      </p:sp>
      <p:sp>
        <p:nvSpPr>
          <p:cNvPr id="1048679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0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69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0">
            <a:off x="2506678" y="1695450"/>
            <a:ext cx="1795286" cy="3898195"/>
          </a:xfrm>
          <a:prstGeom prst="rect"/>
        </p:spPr>
      </p:pic>
      <p:pic>
        <p:nvPicPr>
          <p:cNvPr id="2097170" name=""/>
          <p:cNvPicPr>
            <a:picLocks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 rot="0">
            <a:off x="5198634" y="1895141"/>
            <a:ext cx="1971674" cy="3874613"/>
          </a:xfrm>
          <a:prstGeom prst="rect"/>
        </p:spPr>
      </p:pic>
      <p:pic>
        <p:nvPicPr>
          <p:cNvPr id="2097171" name=""/>
          <p:cNvPicPr>
            <a:picLocks/>
          </p:cNvPicPr>
          <p:nvPr/>
        </p:nvPicPr>
        <p:blipFill>
          <a:blip xmlns:r="http://schemas.openxmlformats.org/officeDocument/2006/relationships" r:embed="rId4"/>
          <a:stretch>
            <a:fillRect/>
          </a:stretch>
        </p:blipFill>
        <p:spPr>
          <a:xfrm rot="0">
            <a:off x="8066981" y="1674332"/>
            <a:ext cx="1743769" cy="4095422"/>
          </a:xfrm>
          <a:prstGeom prst="rect"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1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2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4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lang="en-IN"/>
              <a:t>CONCLUSION</a:t>
            </a:r>
            <a:endParaRPr dirty="0"/>
          </a:p>
        </p:txBody>
      </p:sp>
      <p:sp>
        <p:nvSpPr>
          <p:cNvPr id="1048685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6" name="Rectangle 1"/>
          <p:cNvSpPr/>
          <p:nvPr/>
        </p:nvSpPr>
        <p:spPr>
          <a:xfrm>
            <a:off x="533400" y="1283665"/>
            <a:ext cx="9448800" cy="3558541"/>
          </a:xfrm>
          <a:prstGeom prst="rect"/>
        </p:spPr>
        <p:txBody>
          <a:bodyPr wrap="square">
            <a:spAutoFit/>
          </a:bodyPr>
          <a:p>
            <a:endParaRPr dirty="0" lang="en-IN"/>
          </a:p>
          <a:p>
            <a:pPr indent="-285750" marL="285750">
              <a:lnSpc>
                <a:spcPct val="200000"/>
              </a:lnSpc>
              <a:buFont typeface="Wingdings" pitchFamily="2" charset="2"/>
              <a:buChar char="Ø"/>
            </a:pPr>
            <a:r>
              <a:rPr dirty="0" lang="en-IN">
                <a:latin typeface="Bookman Old Style" pitchFamily="18" charset="0"/>
              </a:rPr>
              <a:t>This digital portfolio reflects my journey as a web developer, showcasing the skills and projects that define my expertise. It highlights my commitment to continuous learning, creativity, and delivering quality work.</a:t>
            </a:r>
          </a:p>
          <a:p>
            <a:pPr indent="-285750" marL="285750">
              <a:lnSpc>
                <a:spcPct val="200000"/>
              </a:lnSpc>
              <a:buFont typeface="Wingdings" pitchFamily="2" charset="2"/>
              <a:buChar char="Ø"/>
            </a:pPr>
            <a:endParaRPr dirty="0" lang="en-IN">
              <a:latin typeface="Bookman Old Style" pitchFamily="18" charset="0"/>
            </a:endParaRPr>
          </a:p>
          <a:p>
            <a:pPr indent="-285750" marL="285750">
              <a:lnSpc>
                <a:spcPct val="200000"/>
              </a:lnSpc>
              <a:buFont typeface="Wingdings" pitchFamily="2" charset="2"/>
              <a:buChar char="Ø"/>
            </a:pPr>
            <a:r>
              <a:rPr dirty="0" lang="en-IN">
                <a:latin typeface="Bookman Old Style" pitchFamily="18" charset="0"/>
              </a:rPr>
              <a:t>I welcome you to explore my work, connect with me, and discover how I can contribute to your projects or team.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8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90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/>
        </p:spPr>
        <p:txBody>
          <a:bodyPr bIns="0" lIns="0" rIns="0" rtlCol="0" tIns="13335" vert="horz" wrap="square">
            <a:spAutoFit/>
          </a:bodyPr>
          <a:p>
            <a:pPr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dirty="0" lang="en-US"/>
              <a:t>GITHUB LINK</a:t>
            </a:r>
          </a:p>
        </p:txBody>
      </p:sp>
      <p:sp>
        <p:nvSpPr>
          <p:cNvPr id="1048691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712" name=""/>
          <p:cNvSpPr txBox="1"/>
          <p:nvPr/>
        </p:nvSpPr>
        <p:spPr>
          <a:xfrm>
            <a:off x="402646" y="3251200"/>
            <a:ext cx="10966739" cy="510540"/>
          </a:xfrm>
          <a:prstGeom prst="rect"/>
        </p:spPr>
        <p:txBody>
          <a:bodyPr rtlCol="0" wrap="square">
            <a:spAutoFit/>
          </a:bodyPr>
          <a:p>
            <a:r>
              <a:rPr sz="2800" lang="en-GB">
                <a:solidFill>
                  <a:srgbClr val="000000"/>
                </a:solidFill>
              </a:rPr>
              <a:t>https://github.com/sangeetham1962301-netizen/TNSDC-FWD-DP.git</a:t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3073929" y="2414882"/>
            <a:ext cx="5860521" cy="63881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lang="en-US" spc="5">
                <a:solidFill>
                  <a:srgbClr val="C00000"/>
                </a:solidFill>
                <a:latin typeface="Stencil" pitchFamily="82" charset="0"/>
              </a:rPr>
              <a:t>PERSONAL PORTFOLIO</a:t>
            </a:r>
            <a:endParaRPr dirty="0" sz="4250">
              <a:solidFill>
                <a:srgbClr val="C00000"/>
              </a:solidFill>
              <a:latin typeface="Stencil" pitchFamily="82" charset="0"/>
            </a:endParaRPr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7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8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0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6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7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8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39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0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1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2" name="TextBox 22"/>
          <p:cNvSpPr txBox="1"/>
          <p:nvPr/>
        </p:nvSpPr>
        <p:spPr>
          <a:xfrm>
            <a:off x="2509807" y="1041533"/>
            <a:ext cx="5029200" cy="4701541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dirty="0" sz="2800" lang="en-US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5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6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7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8" name="Rectangle 10"/>
          <p:cNvSpPr/>
          <p:nvPr/>
        </p:nvSpPr>
        <p:spPr>
          <a:xfrm>
            <a:off x="961372" y="1466351"/>
            <a:ext cx="6658628" cy="4472940"/>
          </a:xfrm>
          <a:prstGeom prst="rect"/>
        </p:spPr>
        <p:txBody>
          <a:bodyPr wrap="square">
            <a:spAutoFit/>
          </a:bodyPr>
          <a:p>
            <a:pPr indent="-342900" marL="342900">
              <a:lnSpc>
                <a:spcPct val="150000"/>
              </a:lnSpc>
              <a:buFont typeface="Wingdings" pitchFamily="2" charset="2"/>
              <a:buChar char="ü"/>
            </a:pPr>
            <a:r>
              <a:rPr dirty="0" sz="2000" lang="en-IN">
                <a:latin typeface="Bookman Old Style" pitchFamily="18" charset="0"/>
              </a:rPr>
              <a:t>I created this digital personal portfolio to solve that gap by offering a centralized, well-organized, and personalized space to present my work, achievements, and on going learning journey. </a:t>
            </a:r>
          </a:p>
          <a:p>
            <a:pPr indent="-342900" marL="342900">
              <a:lnSpc>
                <a:spcPct val="150000"/>
              </a:lnSpc>
              <a:buFont typeface="Wingdings" pitchFamily="2" charset="2"/>
              <a:buChar char="ü"/>
            </a:pPr>
            <a:r>
              <a:rPr dirty="0" sz="2000" lang="en-IN">
                <a:latin typeface="Bookman Old Style" pitchFamily="18" charset="0"/>
              </a:rPr>
              <a:t>The goal of this portfolio is not only to highlight my experience and skills but also to build meaningful connections with potential employers, collaborators, and peers by giving them a deeper insight into my work and values.</a:t>
            </a:r>
          </a:p>
          <a:p>
            <a:endParaRPr dirty="0"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9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0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1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2" name="object 7"/>
          <p:cNvSpPr txBox="1">
            <a:spLocks noGrp="1"/>
          </p:cNvSpPr>
          <p:nvPr>
            <p:ph type="title"/>
          </p:nvPr>
        </p:nvSpPr>
        <p:spPr>
          <a:xfrm>
            <a:off x="733555" y="312420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dirty="0"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3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4" name="Rectangle 8"/>
          <p:cNvSpPr/>
          <p:nvPr/>
        </p:nvSpPr>
        <p:spPr>
          <a:xfrm>
            <a:off x="733555" y="990600"/>
            <a:ext cx="10363199" cy="5025390"/>
          </a:xfrm>
          <a:prstGeom prst="rect"/>
        </p:spPr>
        <p:txBody>
          <a:bodyPr wrap="square">
            <a:spAutoFit/>
          </a:bodyPr>
          <a:p>
            <a:r>
              <a:rPr b="1" dirty="0" lang="en-IN"/>
              <a:t>Website Objective: </a:t>
            </a:r>
            <a:r>
              <a:rPr dirty="0" lang="en-IN"/>
              <a:t>Created a modern, responsive website to showcase my work.</a:t>
            </a:r>
          </a:p>
          <a:p>
            <a:r>
              <a:rPr b="1" dirty="0" lang="en-IN"/>
              <a:t>Tools Used: </a:t>
            </a:r>
            <a:r>
              <a:rPr dirty="0" lang="en-IN"/>
              <a:t>HTML, CSS, JavaScript.</a:t>
            </a:r>
          </a:p>
          <a:p>
            <a:pPr>
              <a:lnSpc>
                <a:spcPct val="150000"/>
              </a:lnSpc>
            </a:pPr>
            <a:r>
              <a:rPr b="1" dirty="0" lang="en-IN"/>
              <a:t>1) About Me Section:</a:t>
            </a:r>
          </a:p>
          <a:p>
            <a:pPr>
              <a:lnSpc>
                <a:spcPct val="150000"/>
              </a:lnSpc>
            </a:pPr>
            <a:r>
              <a:rPr b="1" dirty="0" lang="en-IN"/>
              <a:t>	Purpose:</a:t>
            </a:r>
            <a:r>
              <a:rPr dirty="0" lang="en-IN"/>
              <a:t> Shared my background details.</a:t>
            </a:r>
          </a:p>
          <a:p>
            <a:pPr lvl="0">
              <a:lnSpc>
                <a:spcPct val="150000"/>
              </a:lnSpc>
            </a:pPr>
            <a:r>
              <a:rPr b="1" dirty="0" lang="en-IN">
                <a:solidFill>
                  <a:prstClr val="black"/>
                </a:solidFill>
              </a:rPr>
              <a:t>2) Certificate Section:</a:t>
            </a:r>
          </a:p>
          <a:p>
            <a:pPr lvl="2"/>
            <a:r>
              <a:rPr b="1" dirty="0" lang="en-IN">
                <a:solidFill>
                  <a:prstClr val="black"/>
                </a:solidFill>
              </a:rPr>
              <a:t>Fundamentals of  Web Development Certificate (IBM)</a:t>
            </a:r>
          </a:p>
          <a:p>
            <a:pPr lvl="2"/>
            <a:r>
              <a:rPr dirty="0" lang="en-IN">
                <a:solidFill>
                  <a:prstClr val="black"/>
                </a:solidFill>
              </a:rPr>
              <a:t>📍 Online</a:t>
            </a:r>
            <a:br>
              <a:rPr dirty="0" lang="en-IN">
                <a:solidFill>
                  <a:prstClr val="black"/>
                </a:solidFill>
              </a:rPr>
            </a:br>
            <a:r>
              <a:rPr dirty="0" lang="en-IN">
                <a:solidFill>
                  <a:prstClr val="black"/>
                </a:solidFill>
              </a:rPr>
              <a:t>📅 Completed August 2025</a:t>
            </a:r>
          </a:p>
          <a:p>
            <a:pPr lvl="0">
              <a:lnSpc>
                <a:spcPct val="150000"/>
              </a:lnSpc>
            </a:pPr>
            <a:r>
              <a:rPr b="1" dirty="0" lang="en-US">
                <a:solidFill>
                  <a:prstClr val="black"/>
                </a:solidFill>
              </a:rPr>
              <a:t>3) Education Section:</a:t>
            </a:r>
            <a:endParaRPr b="1" dirty="0" lang="en-IN">
              <a:solidFill>
                <a:prstClr val="black"/>
              </a:solidFill>
            </a:endParaRPr>
          </a:p>
          <a:p>
            <a:pPr lvl="0">
              <a:lnSpc>
                <a:spcPct val="150000"/>
              </a:lnSpc>
            </a:pPr>
            <a:r>
              <a:rPr b="1" dirty="0" lang="en-IN">
                <a:solidFill>
                  <a:prstClr val="black"/>
                </a:solidFill>
              </a:rPr>
              <a:t>	Purpose: </a:t>
            </a:r>
            <a:r>
              <a:rPr dirty="0" lang="en-IN">
                <a:solidFill>
                  <a:prstClr val="black"/>
                </a:solidFill>
              </a:rPr>
              <a:t>Shared my High School, Higher Secondary and pursuing college details.</a:t>
            </a:r>
          </a:p>
          <a:p>
            <a:pPr lvl="0">
              <a:lnSpc>
                <a:spcPct val="150000"/>
              </a:lnSpc>
            </a:pPr>
            <a:r>
              <a:rPr b="1" dirty="0" lang="en-IN">
                <a:solidFill>
                  <a:prstClr val="black"/>
                </a:solidFill>
              </a:rPr>
              <a:t>4) Skills Section:</a:t>
            </a:r>
          </a:p>
          <a:p>
            <a:pPr lvl="0">
              <a:lnSpc>
                <a:spcPct val="150000"/>
              </a:lnSpc>
            </a:pPr>
            <a:r>
              <a:rPr b="1" dirty="0" lang="en-IN">
                <a:solidFill>
                  <a:prstClr val="black"/>
                </a:solidFill>
              </a:rPr>
              <a:t>	Purpose: </a:t>
            </a:r>
            <a:r>
              <a:rPr dirty="0" lang="en-IN">
                <a:solidFill>
                  <a:prstClr val="black"/>
                </a:solidFill>
              </a:rPr>
              <a:t>Shared my course studied details</a:t>
            </a:r>
          </a:p>
          <a:p>
            <a:pPr lvl="0">
              <a:lnSpc>
                <a:spcPct val="150000"/>
              </a:lnSpc>
            </a:pPr>
            <a:r>
              <a:rPr b="1" dirty="0" lang="en-IN">
                <a:solidFill>
                  <a:prstClr val="black"/>
                </a:solidFill>
              </a:rPr>
              <a:t>5) Contact Section:</a:t>
            </a:r>
          </a:p>
          <a:p>
            <a:pPr lvl="0">
              <a:lnSpc>
                <a:spcPct val="150000"/>
              </a:lnSpc>
            </a:pPr>
            <a:r>
              <a:rPr b="1" dirty="0" lang="en-IN">
                <a:solidFill>
                  <a:prstClr val="black"/>
                </a:solidFill>
              </a:rPr>
              <a:t>	Purpose:</a:t>
            </a:r>
            <a:r>
              <a:rPr dirty="0" lang="en-IN">
                <a:solidFill>
                  <a:prstClr val="black"/>
                </a:solidFill>
              </a:rPr>
              <a:t> Make it easy for people to reach out.</a:t>
            </a:r>
            <a:endParaRPr dirty="0"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6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7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8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dirty="0"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59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0" name="Rectangle 8"/>
          <p:cNvSpPr/>
          <p:nvPr/>
        </p:nvSpPr>
        <p:spPr>
          <a:xfrm>
            <a:off x="628650" y="1562010"/>
            <a:ext cx="8953500" cy="3691890"/>
          </a:xfrm>
          <a:prstGeom prst="rect"/>
        </p:spPr>
        <p:txBody>
          <a:bodyPr wrap="square">
            <a:spAutoFit/>
          </a:bodyPr>
          <a:p>
            <a:pPr>
              <a:lnSpc>
                <a:spcPct val="150000"/>
              </a:lnSpc>
            </a:pPr>
            <a:r>
              <a:rPr b="1" dirty="0" lang="en-IN">
                <a:latin typeface="Bookman Old Style" pitchFamily="18" charset="0"/>
              </a:rPr>
              <a:t>The primary end-users of a digital personal portfolio are:</a:t>
            </a:r>
          </a:p>
          <a:p>
            <a:pPr indent="-285750" lvl="1" marL="742950">
              <a:lnSpc>
                <a:spcPct val="150000"/>
              </a:lnSpc>
              <a:buFont typeface="Wingdings" pitchFamily="2" charset="2"/>
              <a:buChar char="Ø"/>
            </a:pPr>
            <a:r>
              <a:rPr dirty="0" lang="en-IN">
                <a:latin typeface="Bookman Old Style" pitchFamily="18" charset="0"/>
              </a:rPr>
              <a:t>Recruiters</a:t>
            </a:r>
          </a:p>
          <a:p>
            <a:pPr indent="-285750" lvl="1" marL="742950">
              <a:lnSpc>
                <a:spcPct val="150000"/>
              </a:lnSpc>
              <a:buFont typeface="Wingdings" pitchFamily="2" charset="2"/>
              <a:buChar char="Ø"/>
            </a:pPr>
            <a:r>
              <a:rPr dirty="0" lang="en-IN">
                <a:latin typeface="Bookman Old Style" pitchFamily="18" charset="0"/>
              </a:rPr>
              <a:t>Hiring Managers</a:t>
            </a:r>
          </a:p>
          <a:p>
            <a:pPr indent="-285750" lvl="1" marL="742950">
              <a:lnSpc>
                <a:spcPct val="150000"/>
              </a:lnSpc>
              <a:buFont typeface="Wingdings" pitchFamily="2" charset="2"/>
              <a:buChar char="Ø"/>
            </a:pPr>
            <a:r>
              <a:rPr dirty="0" lang="en-IN">
                <a:latin typeface="Bookman Old Style" pitchFamily="18" charset="0"/>
              </a:rPr>
              <a:t>Potential Clients </a:t>
            </a:r>
          </a:p>
          <a:p>
            <a:pPr>
              <a:lnSpc>
                <a:spcPct val="150000"/>
              </a:lnSpc>
            </a:pPr>
            <a:endParaRPr dirty="0" lang="en-IN">
              <a:latin typeface="Bookman Old Style" pitchFamily="18" charset="0"/>
            </a:endParaRPr>
          </a:p>
          <a:p>
            <a:pPr>
              <a:lnSpc>
                <a:spcPct val="150000"/>
              </a:lnSpc>
            </a:pPr>
            <a:r>
              <a:rPr dirty="0" lang="en-IN">
                <a:latin typeface="Bookman Old Style" pitchFamily="18" charset="0"/>
              </a:rPr>
              <a:t> </a:t>
            </a:r>
            <a:r>
              <a:rPr b="1" dirty="0" lang="en-IN">
                <a:latin typeface="Bookman Old Style" pitchFamily="18" charset="0"/>
              </a:rPr>
              <a:t>Students and professionals also use portfolios:</a:t>
            </a:r>
          </a:p>
          <a:p>
            <a:pPr indent="-285750" lvl="1" marL="742950">
              <a:lnSpc>
                <a:spcPct val="150000"/>
              </a:lnSpc>
              <a:buFont typeface="Wingdings" pitchFamily="2" charset="2"/>
              <a:buChar char="Ø"/>
            </a:pPr>
            <a:r>
              <a:rPr dirty="0" lang="en-IN">
                <a:latin typeface="Bookman Old Style" pitchFamily="18" charset="0"/>
              </a:rPr>
              <a:t>To demonstrate their capabilities</a:t>
            </a:r>
          </a:p>
          <a:p>
            <a:pPr indent="-285750" lvl="1" marL="742950">
              <a:lnSpc>
                <a:spcPct val="150000"/>
              </a:lnSpc>
              <a:buFont typeface="Wingdings" pitchFamily="2" charset="2"/>
              <a:buChar char="Ø"/>
            </a:pPr>
            <a:r>
              <a:rPr dirty="0" lang="en-IN">
                <a:latin typeface="Bookman Old Style" pitchFamily="18" charset="0"/>
              </a:rPr>
              <a:t>To showcase their work for potential admission to educational programs, and for personal career development. 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1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2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4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lang="en-IN" spc="10"/>
              <a:t>TOOLS AND TECHNIQUES</a:t>
            </a:r>
            <a:endParaRPr dirty="0" sz="3600"/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5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6" name="Rectangle 7"/>
          <p:cNvSpPr/>
          <p:nvPr/>
        </p:nvSpPr>
        <p:spPr>
          <a:xfrm>
            <a:off x="3124200" y="1857375"/>
            <a:ext cx="6553200" cy="3291840"/>
          </a:xfrm>
          <a:prstGeom prst="rect"/>
        </p:spPr>
        <p:txBody>
          <a:bodyPr wrap="square">
            <a:spAutoFit/>
          </a:bodyPr>
          <a:p>
            <a:pPr>
              <a:lnSpc>
                <a:spcPct val="150000"/>
              </a:lnSpc>
            </a:pPr>
            <a:r>
              <a:rPr b="1" dirty="0" lang="en-IN">
                <a:latin typeface="Bookman Old Style" pitchFamily="18" charset="0"/>
              </a:rPr>
              <a:t>1. Website Builders</a:t>
            </a:r>
          </a:p>
          <a:p>
            <a:pPr>
              <a:lnSpc>
                <a:spcPct val="150000"/>
              </a:lnSpc>
            </a:pPr>
            <a:r>
              <a:rPr dirty="0" lang="en-US">
                <a:latin typeface="Bookman Old Style" pitchFamily="18" charset="0"/>
              </a:rPr>
              <a:t>	</a:t>
            </a:r>
            <a:r>
              <a:rPr dirty="0" lang="en-IN">
                <a:latin typeface="Bookman Old Style" pitchFamily="18" charset="0"/>
              </a:rPr>
              <a:t>Developer — User-friendly, good for beginners</a:t>
            </a:r>
          </a:p>
          <a:p>
            <a:pPr>
              <a:lnSpc>
                <a:spcPct val="150000"/>
              </a:lnSpc>
            </a:pPr>
            <a:r>
              <a:rPr b="1" dirty="0" lang="en-IN">
                <a:latin typeface="Bookman Old Style" pitchFamily="18" charset="0"/>
              </a:rPr>
              <a:t>2. Coding Platforms</a:t>
            </a:r>
          </a:p>
          <a:p>
            <a:pPr>
              <a:lnSpc>
                <a:spcPct val="150000"/>
              </a:lnSpc>
            </a:pPr>
            <a:r>
              <a:rPr dirty="0" lang="en-IN">
                <a:latin typeface="Bookman Old Style" pitchFamily="18" charset="0"/>
              </a:rPr>
              <a:t>	HTML, CSS, JavaScript — Basic web technologies</a:t>
            </a:r>
          </a:p>
          <a:p>
            <a:pPr>
              <a:lnSpc>
                <a:spcPct val="150000"/>
              </a:lnSpc>
            </a:pPr>
            <a:r>
              <a:rPr b="1" dirty="0" lang="en-IN">
                <a:latin typeface="Bookman Old Style" pitchFamily="18" charset="0"/>
              </a:rPr>
              <a:t>3. Design Tools</a:t>
            </a:r>
          </a:p>
          <a:p>
            <a:pPr>
              <a:lnSpc>
                <a:spcPct val="150000"/>
              </a:lnSpc>
            </a:pPr>
            <a:r>
              <a:rPr dirty="0" lang="en-IN">
                <a:latin typeface="Bookman Old Style" pitchFamily="18" charset="0"/>
              </a:rPr>
              <a:t>	</a:t>
            </a:r>
            <a:r>
              <a:rPr dirty="0" lang="en-IN" err="1">
                <a:latin typeface="Bookman Old Style" pitchFamily="18" charset="0"/>
              </a:rPr>
              <a:t>Canva</a:t>
            </a:r>
            <a:r>
              <a:rPr dirty="0" lang="en-IN">
                <a:latin typeface="Bookman Old Style" pitchFamily="18" charset="0"/>
              </a:rPr>
              <a:t> — Simple graphics and layouts.</a:t>
            </a:r>
          </a:p>
          <a:p>
            <a:pPr>
              <a:lnSpc>
                <a:spcPct val="150000"/>
              </a:lnSpc>
            </a:pPr>
            <a:r>
              <a:rPr b="1" dirty="0" lang="en-IN">
                <a:latin typeface="Bookman Old Style" pitchFamily="18" charset="0"/>
              </a:rPr>
              <a:t>4. Version Control &amp; Hosting</a:t>
            </a:r>
          </a:p>
          <a:p>
            <a:pPr>
              <a:lnSpc>
                <a:spcPct val="150000"/>
              </a:lnSpc>
            </a:pPr>
            <a:r>
              <a:rPr dirty="0" lang="en-IN">
                <a:latin typeface="Bookman Old Style" pitchFamily="18" charset="0"/>
              </a:rPr>
              <a:t>	</a:t>
            </a:r>
            <a:r>
              <a:rPr dirty="0" lang="en-IN" err="1">
                <a:latin typeface="Bookman Old Style" pitchFamily="18" charset="0"/>
              </a:rPr>
              <a:t>GitHub</a:t>
            </a:r>
            <a:r>
              <a:rPr dirty="0" lang="en-IN">
                <a:latin typeface="Bookman Old Style" pitchFamily="18" charset="0"/>
              </a:rPr>
              <a:t> — For version control and collaboration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68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69" name="object 8"/>
          <p:cNvSpPr txBox="1"/>
          <p:nvPr/>
        </p:nvSpPr>
        <p:spPr>
          <a:xfrm>
            <a:off x="739775" y="291147"/>
            <a:ext cx="8794750" cy="629018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000" lang="en-IN" spc="15">
                <a:latin typeface="Trebuchet MS"/>
                <a:cs typeface="Trebuchet MS"/>
              </a:rPr>
              <a:t>PORTFOLIO DESIGN AND LAYOUT</a:t>
            </a:r>
            <a:endParaRPr dirty="0" sz="4000">
              <a:latin typeface="Trebuchet MS"/>
              <a:cs typeface="Trebuchet MS"/>
            </a:endParaRPr>
          </a:p>
        </p:txBody>
      </p:sp>
      <p:sp>
        <p:nvSpPr>
          <p:cNvPr id="1048670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1" name="Rectangle 1"/>
          <p:cNvSpPr/>
          <p:nvPr/>
        </p:nvSpPr>
        <p:spPr>
          <a:xfrm>
            <a:off x="609599" y="920165"/>
            <a:ext cx="10439401" cy="5160645"/>
          </a:xfrm>
          <a:prstGeom prst="rect"/>
        </p:spPr>
        <p:txBody>
          <a:bodyPr wrap="square">
            <a:spAutoFit/>
          </a:bodyPr>
          <a:p>
            <a:pPr>
              <a:lnSpc>
                <a:spcPct val="150000"/>
              </a:lnSpc>
            </a:pPr>
            <a:r>
              <a:rPr b="1" dirty="0" lang="en-IN"/>
              <a:t>1. Header Section:</a:t>
            </a:r>
          </a:p>
          <a:p>
            <a:pPr indent="-285750" lvl="1" marL="742950">
              <a:lnSpc>
                <a:spcPct val="150000"/>
              </a:lnSpc>
              <a:buFont typeface="Arial" pitchFamily="34" charset="0"/>
              <a:buChar char="•"/>
            </a:pPr>
            <a:r>
              <a:rPr dirty="0" lang="en-IN"/>
              <a:t>Includes the portfolio owner's name.</a:t>
            </a:r>
          </a:p>
          <a:p>
            <a:pPr indent="-285750" lvl="1" marL="742950">
              <a:lnSpc>
                <a:spcPct val="150000"/>
              </a:lnSpc>
              <a:buFont typeface="Arial" pitchFamily="34" charset="0"/>
              <a:buChar char="•"/>
            </a:pPr>
            <a:r>
              <a:rPr dirty="0" lang="en-IN"/>
              <a:t>It contains navigation links to key sections: About, Certificate, Education, Skills, Contact.</a:t>
            </a:r>
          </a:p>
          <a:p>
            <a:pPr>
              <a:lnSpc>
                <a:spcPct val="150000"/>
              </a:lnSpc>
            </a:pPr>
            <a:r>
              <a:rPr b="1" dirty="0" lang="en-IN"/>
              <a:t>2.</a:t>
            </a:r>
            <a:r>
              <a:rPr b="1" dirty="0" lang="en-IN">
                <a:solidFill>
                  <a:prstClr val="black"/>
                </a:solidFill>
              </a:rPr>
              <a:t> Hero Section </a:t>
            </a:r>
            <a:r>
              <a:rPr b="1" dirty="0" lang="en-IN"/>
              <a:t>:</a:t>
            </a:r>
          </a:p>
          <a:p>
            <a:pPr indent="-285750" lvl="1" marL="742950">
              <a:lnSpc>
                <a:spcPct val="150000"/>
              </a:lnSpc>
              <a:spcAft>
                <a:spcPts val="1000"/>
              </a:spcAft>
              <a:buFont typeface="Arial" pitchFamily="34" charset="0"/>
              <a:buChar char="•"/>
            </a:pPr>
            <a:r>
              <a:rPr dirty="0" lang="en-IN"/>
              <a:t>It contains a professional photo or avatar.</a:t>
            </a:r>
          </a:p>
          <a:p>
            <a:pPr indent="-285750" lvl="1" marL="742950">
              <a:lnSpc>
                <a:spcPct val="150000"/>
              </a:lnSpc>
              <a:spcAft>
                <a:spcPts val="1000"/>
              </a:spcAft>
              <a:buFont typeface="Arial" pitchFamily="34" charset="0"/>
              <a:buChar char="•"/>
            </a:pPr>
            <a:r>
              <a:rPr dirty="0" lang="en-IN"/>
              <a:t>Tagline summarizing about myself</a:t>
            </a:r>
            <a:r>
              <a:rPr dirty="0" lang="en-IN">
                <a:ea typeface="Calibri"/>
                <a:cs typeface="Times New Roman"/>
              </a:rPr>
              <a:t>.</a:t>
            </a:r>
          </a:p>
          <a:p>
            <a:pPr>
              <a:lnSpc>
                <a:spcPct val="150000"/>
              </a:lnSpc>
              <a:spcAft>
                <a:spcPts val="1000"/>
              </a:spcAft>
            </a:pPr>
            <a:r>
              <a:rPr b="1" dirty="0" lang="en-US">
                <a:ea typeface="Calibri"/>
                <a:cs typeface="Times New Roman"/>
              </a:rPr>
              <a:t>3. </a:t>
            </a:r>
            <a:r>
              <a:rPr b="1" dirty="0" lang="en-IN">
                <a:solidFill>
                  <a:prstClr val="black"/>
                </a:solidFill>
                <a:ea typeface="Calibri"/>
                <a:cs typeface="Times New Roman"/>
              </a:rPr>
              <a:t>Work Showcase</a:t>
            </a:r>
            <a:r>
              <a:rPr b="1" dirty="0" lang="en-US">
                <a:ea typeface="Calibri"/>
                <a:cs typeface="Times New Roman"/>
              </a:rPr>
              <a:t> section:</a:t>
            </a:r>
          </a:p>
          <a:p>
            <a:pPr indent="-285750" lvl="1" marL="742950">
              <a:lnSpc>
                <a:spcPct val="150000"/>
              </a:lnSpc>
              <a:spcAft>
                <a:spcPts val="1000"/>
              </a:spcAft>
              <a:buFont typeface="Arial" pitchFamily="34" charset="0"/>
              <a:buChar char="•"/>
            </a:pPr>
            <a:r>
              <a:rPr dirty="0" lang="en-IN">
                <a:ea typeface="Calibri"/>
                <a:cs typeface="Times New Roman"/>
              </a:rPr>
              <a:t>Organized horizontal layout</a:t>
            </a:r>
            <a:endParaRPr dirty="0" lang="en-US">
              <a:ea typeface="Calibri"/>
              <a:cs typeface="Times New Roman"/>
            </a:endParaRPr>
          </a:p>
          <a:p>
            <a:pPr>
              <a:lnSpc>
                <a:spcPct val="150000"/>
              </a:lnSpc>
              <a:spcAft>
                <a:spcPts val="1000"/>
              </a:spcAft>
            </a:pPr>
            <a:r>
              <a:rPr b="1" dirty="0" lang="en-IN">
                <a:ea typeface="Calibri"/>
                <a:cs typeface="Times New Roman"/>
              </a:rPr>
              <a:t>4. Footer Section:</a:t>
            </a:r>
          </a:p>
          <a:p>
            <a:pPr indent="-285750" lvl="1" marL="742950">
              <a:lnSpc>
                <a:spcPct val="150000"/>
              </a:lnSpc>
              <a:spcAft>
                <a:spcPts val="1000"/>
              </a:spcAft>
              <a:buFont typeface="Arial" pitchFamily="34" charset="0"/>
              <a:buChar char="•"/>
            </a:pPr>
            <a:r>
              <a:rPr dirty="0" lang="en-IN">
                <a:ea typeface="Calibri"/>
                <a:cs typeface="Times New Roman"/>
              </a:rPr>
              <a:t>Copyright info.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dirty="0" lang="en-IN">
              <a:ea typeface="Calibri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FEATURES AND FUNCTIONALITY</a:t>
            </a:r>
          </a:p>
        </p:txBody>
      </p:sp>
      <p:sp>
        <p:nvSpPr>
          <p:cNvPr id="1048673" name="Rectangle 2"/>
          <p:cNvSpPr/>
          <p:nvPr/>
        </p:nvSpPr>
        <p:spPr>
          <a:xfrm>
            <a:off x="762000" y="1066800"/>
            <a:ext cx="9372600" cy="5311141"/>
          </a:xfrm>
          <a:prstGeom prst="rect"/>
        </p:spPr>
        <p:txBody>
          <a:bodyPr wrap="square">
            <a:spAutoFit/>
          </a:bodyPr>
          <a:p>
            <a:r>
              <a:rPr b="1" dirty="0" sz="1600" lang="en-IN">
                <a:latin typeface="Bookman Old Style" pitchFamily="18" charset="0"/>
              </a:rPr>
              <a:t>1. About Me Section</a:t>
            </a:r>
          </a:p>
          <a:p>
            <a:pPr indent="-285750" lvl="1" marL="742950">
              <a:buFont typeface="Arial" pitchFamily="34" charset="0"/>
              <a:buChar char="•"/>
            </a:pPr>
            <a:r>
              <a:rPr dirty="0" sz="1600" lang="en-IN">
                <a:latin typeface="Bookman Old Style" pitchFamily="18" charset="0"/>
              </a:rPr>
              <a:t>Personal introduction to give visitors a quick overview of who am I.</a:t>
            </a:r>
          </a:p>
          <a:p>
            <a:pPr indent="-285750" lvl="1" marL="742950">
              <a:buFont typeface="Arial" pitchFamily="34" charset="0"/>
              <a:buChar char="•"/>
            </a:pPr>
            <a:endParaRPr dirty="0" sz="1600" lang="en-IN">
              <a:latin typeface="Bookman Old Style" pitchFamily="18" charset="0"/>
            </a:endParaRPr>
          </a:p>
          <a:p>
            <a:r>
              <a:rPr b="1" dirty="0" sz="1600" lang="en-IN">
                <a:latin typeface="Bookman Old Style" pitchFamily="18" charset="0"/>
              </a:rPr>
              <a:t>2. Project Showcase</a:t>
            </a:r>
          </a:p>
          <a:p>
            <a:pPr indent="-285750" lvl="1" marL="742950">
              <a:buFont typeface="Arial" pitchFamily="34" charset="0"/>
              <a:buChar char="•"/>
            </a:pPr>
            <a:r>
              <a:rPr dirty="0" sz="1600" lang="en-IN">
                <a:latin typeface="Bookman Old Style" pitchFamily="18" charset="0"/>
              </a:rPr>
              <a:t>Includes images, descriptions, and sometimes links to live certificates.</a:t>
            </a:r>
          </a:p>
          <a:p>
            <a:pPr indent="-285750" lvl="1" marL="742950">
              <a:buFont typeface="Arial" pitchFamily="34" charset="0"/>
              <a:buChar char="•"/>
            </a:pPr>
            <a:endParaRPr dirty="0" sz="1600" lang="en-IN">
              <a:latin typeface="Bookman Old Style" pitchFamily="18" charset="0"/>
            </a:endParaRPr>
          </a:p>
          <a:p>
            <a:r>
              <a:rPr b="1" dirty="0" sz="1600" lang="en-IN">
                <a:latin typeface="Bookman Old Style" pitchFamily="18" charset="0"/>
              </a:rPr>
              <a:t>3. Contact Information</a:t>
            </a:r>
          </a:p>
          <a:p>
            <a:pPr indent="-285750" lvl="1" marL="742950">
              <a:buFont typeface="Arial" pitchFamily="34" charset="0"/>
              <a:buChar char="•"/>
            </a:pPr>
            <a:r>
              <a:rPr dirty="0" sz="1600" lang="en-IN">
                <a:latin typeface="Bookman Old Style" pitchFamily="18" charset="0"/>
              </a:rPr>
              <a:t>Clear and accessible contact details.</a:t>
            </a:r>
          </a:p>
          <a:p>
            <a:pPr indent="-285750" lvl="1" marL="742950">
              <a:buFont typeface="Arial" pitchFamily="34" charset="0"/>
              <a:buChar char="•"/>
            </a:pPr>
            <a:r>
              <a:rPr dirty="0" sz="1600" lang="en-IN">
                <a:latin typeface="Bookman Old Style" pitchFamily="18" charset="0"/>
              </a:rPr>
              <a:t>Often includes email, phone number.</a:t>
            </a:r>
          </a:p>
          <a:p>
            <a:pPr indent="-285750" lvl="1" marL="742950">
              <a:buFont typeface="Arial" pitchFamily="34" charset="0"/>
              <a:buChar char="•"/>
            </a:pPr>
            <a:endParaRPr dirty="0" sz="1600" lang="en-IN">
              <a:latin typeface="Bookman Old Style" pitchFamily="18" charset="0"/>
            </a:endParaRPr>
          </a:p>
          <a:p>
            <a:r>
              <a:rPr b="1" dirty="0" sz="1600" lang="en-IN">
                <a:latin typeface="Bookman Old Style" pitchFamily="18" charset="0"/>
              </a:rPr>
              <a:t>4. Skills Section</a:t>
            </a:r>
          </a:p>
          <a:p>
            <a:pPr indent="-285750" lvl="1" marL="742950">
              <a:buFont typeface="Arial" pitchFamily="34" charset="0"/>
              <a:buChar char="•"/>
            </a:pPr>
            <a:r>
              <a:rPr dirty="0" sz="1600" lang="en-IN">
                <a:latin typeface="Bookman Old Style" pitchFamily="18" charset="0"/>
              </a:rPr>
              <a:t>Helps recruiters quickly assess your expertise.</a:t>
            </a:r>
          </a:p>
          <a:p>
            <a:pPr indent="-285750" lvl="1" marL="742950">
              <a:buFont typeface="Arial" pitchFamily="34" charset="0"/>
              <a:buChar char="•"/>
            </a:pPr>
            <a:endParaRPr dirty="0" sz="1600" lang="en-IN">
              <a:latin typeface="Bookman Old Style" pitchFamily="18" charset="0"/>
            </a:endParaRPr>
          </a:p>
          <a:p>
            <a:pPr>
              <a:spcAft>
                <a:spcPts val="1000"/>
              </a:spcAft>
            </a:pPr>
            <a:r>
              <a:rPr b="1" dirty="0" sz="1600" lang="en-IN">
                <a:latin typeface="Bookman Old Style" pitchFamily="18" charset="0"/>
                <a:ea typeface="Times New Roman"/>
                <a:cs typeface="Times New Roman"/>
              </a:rPr>
              <a:t>5. Interactive Elements</a:t>
            </a:r>
            <a:endParaRPr dirty="0" sz="1600" lang="en-IN">
              <a:latin typeface="Bookman Old Style" pitchFamily="18" charset="0"/>
              <a:ea typeface="Times New Roman"/>
              <a:cs typeface="Times New Roman"/>
            </a:endParaRPr>
          </a:p>
          <a:p>
            <a:pPr indent="-285750" lvl="1" marL="742950">
              <a:spcAft>
                <a:spcPts val="1000"/>
              </a:spcAft>
              <a:buFont typeface="Arial" pitchFamily="34" charset="0"/>
              <a:buChar char="•"/>
            </a:pPr>
            <a:r>
              <a:rPr dirty="0" sz="1600" lang="en-IN">
                <a:latin typeface="Bookman Old Style" pitchFamily="18" charset="0"/>
                <a:ea typeface="Times New Roman"/>
                <a:cs typeface="Times New Roman"/>
              </a:rPr>
              <a:t>Animations, hover effects, or transitions to engage visitors.</a:t>
            </a:r>
            <a:endParaRPr dirty="0" sz="1600" lang="en-IN">
              <a:latin typeface="Bookman Old Style" pitchFamily="18" charset="0"/>
              <a:ea typeface="Calibri"/>
              <a:cs typeface="Times New Roman"/>
            </a:endParaRPr>
          </a:p>
          <a:p>
            <a:pPr>
              <a:spcAft>
                <a:spcPts val="1000"/>
              </a:spcAft>
            </a:pPr>
            <a:r>
              <a:rPr b="1" dirty="0" sz="1600" lang="en-IN">
                <a:latin typeface="Bookman Old Style" pitchFamily="18" charset="0"/>
                <a:ea typeface="Times New Roman"/>
                <a:cs typeface="Times New Roman"/>
              </a:rPr>
              <a:t>6. Responsive Design</a:t>
            </a:r>
            <a:endParaRPr dirty="0" sz="1600" lang="en-IN">
              <a:latin typeface="Bookman Old Style" pitchFamily="18" charset="0"/>
              <a:ea typeface="Calibri"/>
              <a:cs typeface="Times New Roman"/>
            </a:endParaRPr>
          </a:p>
          <a:p>
            <a:pPr indent="-342900" lvl="1" marL="800100">
              <a:spcAft>
                <a:spcPts val="1000"/>
              </a:spcAft>
              <a:buSzPts val="1000"/>
              <a:buFont typeface="Symbol"/>
              <a:buChar char=""/>
              <a:tabLst>
                <a:tab algn="l" pos="457200"/>
              </a:tabLst>
            </a:pPr>
            <a:r>
              <a:rPr dirty="0" sz="1600" lang="en-IN">
                <a:latin typeface="Bookman Old Style" pitchFamily="18" charset="0"/>
                <a:ea typeface="Times New Roman"/>
                <a:cs typeface="Times New Roman"/>
              </a:rPr>
              <a:t>Portfolio adjusts layout based on screen size (desktop, tablet, mobile).</a:t>
            </a:r>
            <a:endParaRPr dirty="0" sz="1600" lang="en-IN">
              <a:latin typeface="Bookman Old Style" pitchFamily="18" charset="0"/>
              <a:ea typeface="Calibri"/>
              <a:cs typeface="Times New Roman"/>
            </a:endParaRPr>
          </a:p>
          <a:p>
            <a:pPr>
              <a:spcAft>
                <a:spcPts val="1000"/>
              </a:spcAft>
            </a:pPr>
            <a:r>
              <a:rPr b="1" dirty="0" sz="1600" lang="en-IN">
                <a:latin typeface="Bookman Old Style" pitchFamily="18" charset="0"/>
                <a:ea typeface="Times New Roman"/>
                <a:cs typeface="Times New Roman"/>
              </a:rPr>
              <a:t>7. Social Media Integration</a:t>
            </a:r>
            <a:endParaRPr dirty="0" sz="1600" lang="en-IN">
              <a:latin typeface="Bookman Old Style" pitchFamily="18" charset="0"/>
              <a:ea typeface="Calibri"/>
              <a:cs typeface="Times New Roman"/>
            </a:endParaRPr>
          </a:p>
          <a:p>
            <a:pPr indent="-342900" lvl="1" marL="800100">
              <a:spcAft>
                <a:spcPts val="1000"/>
              </a:spcAft>
              <a:buSzPts val="1000"/>
              <a:buFont typeface="Symbol"/>
              <a:buChar char=""/>
              <a:tabLst>
                <a:tab algn="l" pos="457200"/>
              </a:tabLst>
            </a:pPr>
            <a:r>
              <a:rPr dirty="0" sz="1600" lang="en-IN">
                <a:latin typeface="Bookman Old Style" pitchFamily="18" charset="0"/>
                <a:ea typeface="Times New Roman"/>
                <a:cs typeface="Times New Roman"/>
              </a:rPr>
              <a:t>Links or feeds from platforms like </a:t>
            </a:r>
            <a:r>
              <a:rPr dirty="0" sz="1600" lang="en-IN" err="1">
                <a:latin typeface="Bookman Old Style" pitchFamily="18" charset="0"/>
                <a:ea typeface="Times New Roman"/>
                <a:cs typeface="Times New Roman"/>
              </a:rPr>
              <a:t>GitHub</a:t>
            </a:r>
            <a:r>
              <a:rPr dirty="0" sz="1600" lang="en-IN">
                <a:latin typeface="Bookman Old Style" pitchFamily="18" charset="0"/>
                <a:ea typeface="Times New Roman"/>
                <a:cs typeface="Times New Roman"/>
              </a:rPr>
              <a:t>.</a:t>
            </a:r>
            <a:endParaRPr dirty="0" lang="en-I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shamaa parveen</cp:lastModifiedBy>
  <dcterms:created xsi:type="dcterms:W3CDTF">2024-03-29T04:07:22Z</dcterms:created>
  <dcterms:modified xsi:type="dcterms:W3CDTF">2025-09-02T09:17:38Z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5d02fd86eb2f4ecdb736861f860739f7</vt:lpwstr>
  </property>
</Properties>
</file>