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89" r:id="rId10"/>
    <p:sldId id="272" r:id="rId11"/>
    <p:sldId id="268" r:id="rId12"/>
    <p:sldId id="269" r:id="rId13"/>
    <p:sldId id="266" r:id="rId14"/>
    <p:sldId id="270" r:id="rId15"/>
    <p:sldId id="286" r:id="rId16"/>
    <p:sldId id="274" r:id="rId17"/>
    <p:sldId id="279" r:id="rId18"/>
    <p:sldId id="285" r:id="rId19"/>
    <p:sldId id="280" r:id="rId20"/>
    <p:sldId id="275" r:id="rId21"/>
    <p:sldId id="287" r:id="rId22"/>
    <p:sldId id="288" r:id="rId23"/>
    <p:sldId id="282" r:id="rId24"/>
    <p:sldId id="276" r:id="rId25"/>
    <p:sldId id="277" r:id="rId26"/>
    <p:sldId id="261" r:id="rId27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92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76" name="Google Shape;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77" name="Google Shape;5;n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78" name="Google Shape;6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48679" name="Google Shape;7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80" name="Google Shape;8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48681" name="Google Shape;9;n"/>
          <p:cNvSpPr txBox="1"/>
          <p:nvPr/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82" name="Google Shape;10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‹#›</a:t>
            </a:fld>
            <a:endParaRPr sz="12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543900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Google Shape;76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593" name="Google Shape;77;p1:notes"/>
          <p:cNvSpPr txBox="1"/>
          <p:nvPr/>
        </p:nvSpPr>
        <p:spPr>
          <a:xfrm>
            <a:off x="0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</a:t>
            </a:fld>
            <a:endParaRPr sz="1200" b="0" i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4" name="Google Shape;78;p1:notes"/>
          <p:cNvSpPr/>
          <p:nvPr/>
        </p:nvSpPr>
        <p:spPr>
          <a:xfrm>
            <a:off x="3881437" y="8685212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595" name="Google Shape;79;p1:notes"/>
          <p:cNvSpPr/>
          <p:nvPr/>
        </p:nvSpPr>
        <p:spPr>
          <a:xfrm>
            <a:off x="3881437" y="8685212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596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597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7922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110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11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9" name="Google Shape;111;p4:notes"/>
          <p:cNvSpPr txBox="1"/>
          <p:nvPr/>
        </p:nvSpPr>
        <p:spPr>
          <a:xfrm>
            <a:off x="0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11</a:t>
            </a:fld>
            <a:endParaRPr sz="1200" b="0" i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0" name="Google Shape;112;p4:notes"/>
          <p:cNvSpPr/>
          <p:nvPr/>
        </p:nvSpPr>
        <p:spPr>
          <a:xfrm>
            <a:off x="3881437" y="8685212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11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1" name="Google Shape;113;p4:notes"/>
          <p:cNvSpPr/>
          <p:nvPr/>
        </p:nvSpPr>
        <p:spPr>
          <a:xfrm>
            <a:off x="3881437" y="8685212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11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2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23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6973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12</a:t>
            </a:fld>
            <a:endParaRPr lang="en-US" sz="12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21899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110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13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9" name="Google Shape;111;p4:notes"/>
          <p:cNvSpPr txBox="1"/>
          <p:nvPr/>
        </p:nvSpPr>
        <p:spPr>
          <a:xfrm>
            <a:off x="0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13</a:t>
            </a:fld>
            <a:endParaRPr sz="1200" b="0" i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0" name="Google Shape;112;p4:notes"/>
          <p:cNvSpPr/>
          <p:nvPr/>
        </p:nvSpPr>
        <p:spPr>
          <a:xfrm>
            <a:off x="3881437" y="8685212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13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1" name="Google Shape;113;p4:notes"/>
          <p:cNvSpPr/>
          <p:nvPr/>
        </p:nvSpPr>
        <p:spPr>
          <a:xfrm>
            <a:off x="3881437" y="8685212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13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2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23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0381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Google Shape;1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29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3042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02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5057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07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2822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110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4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9" name="Google Shape;111;p4:notes"/>
          <p:cNvSpPr txBox="1"/>
          <p:nvPr/>
        </p:nvSpPr>
        <p:spPr>
          <a:xfrm>
            <a:off x="0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4</a:t>
            </a:fld>
            <a:endParaRPr sz="1200" b="0" i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0" name="Google Shape;112;p4:notes"/>
          <p:cNvSpPr/>
          <p:nvPr/>
        </p:nvSpPr>
        <p:spPr>
          <a:xfrm>
            <a:off x="3881437" y="8685212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4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1" name="Google Shape;113;p4:notes"/>
          <p:cNvSpPr/>
          <p:nvPr/>
        </p:nvSpPr>
        <p:spPr>
          <a:xfrm>
            <a:off x="3881437" y="8685212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4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2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23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0171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110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5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9" name="Google Shape;111;p4:notes"/>
          <p:cNvSpPr txBox="1"/>
          <p:nvPr/>
        </p:nvSpPr>
        <p:spPr>
          <a:xfrm>
            <a:off x="0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5</a:t>
            </a:fld>
            <a:endParaRPr sz="1200" b="0" i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0" name="Google Shape;112;p4:notes"/>
          <p:cNvSpPr/>
          <p:nvPr/>
        </p:nvSpPr>
        <p:spPr>
          <a:xfrm>
            <a:off x="3881437" y="8685212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5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1" name="Google Shape;113;p4:notes"/>
          <p:cNvSpPr/>
          <p:nvPr/>
        </p:nvSpPr>
        <p:spPr>
          <a:xfrm>
            <a:off x="3881437" y="8685212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5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2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23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8171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110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6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9" name="Google Shape;111;p4:notes"/>
          <p:cNvSpPr txBox="1"/>
          <p:nvPr/>
        </p:nvSpPr>
        <p:spPr>
          <a:xfrm>
            <a:off x="0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6</a:t>
            </a:fld>
            <a:endParaRPr sz="1200" b="0" i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0" name="Google Shape;112;p4:notes"/>
          <p:cNvSpPr/>
          <p:nvPr/>
        </p:nvSpPr>
        <p:spPr>
          <a:xfrm>
            <a:off x="3881437" y="8685212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6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1" name="Google Shape;113;p4:notes"/>
          <p:cNvSpPr/>
          <p:nvPr/>
        </p:nvSpPr>
        <p:spPr>
          <a:xfrm>
            <a:off x="3881437" y="8685212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6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2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23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7831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110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7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9" name="Google Shape;111;p4:notes"/>
          <p:cNvSpPr txBox="1"/>
          <p:nvPr/>
        </p:nvSpPr>
        <p:spPr>
          <a:xfrm>
            <a:off x="0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7</a:t>
            </a:fld>
            <a:endParaRPr sz="1200" b="0" i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0" name="Google Shape;112;p4:notes"/>
          <p:cNvSpPr/>
          <p:nvPr/>
        </p:nvSpPr>
        <p:spPr>
          <a:xfrm>
            <a:off x="3881437" y="8685212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7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1" name="Google Shape;113;p4:notes"/>
          <p:cNvSpPr/>
          <p:nvPr/>
        </p:nvSpPr>
        <p:spPr>
          <a:xfrm>
            <a:off x="3881437" y="8685212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7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2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23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7860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110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8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9" name="Google Shape;111;p4:notes"/>
          <p:cNvSpPr txBox="1"/>
          <p:nvPr/>
        </p:nvSpPr>
        <p:spPr>
          <a:xfrm>
            <a:off x="0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8</a:t>
            </a:fld>
            <a:endParaRPr sz="1200" b="0" i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0" name="Google Shape;112;p4:notes"/>
          <p:cNvSpPr/>
          <p:nvPr/>
        </p:nvSpPr>
        <p:spPr>
          <a:xfrm>
            <a:off x="3881437" y="8685212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8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1" name="Google Shape;113;p4:notes"/>
          <p:cNvSpPr/>
          <p:nvPr/>
        </p:nvSpPr>
        <p:spPr>
          <a:xfrm>
            <a:off x="3881437" y="8685212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8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2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23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2448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110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9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9" name="Google Shape;111;p4:notes"/>
          <p:cNvSpPr txBox="1"/>
          <p:nvPr/>
        </p:nvSpPr>
        <p:spPr>
          <a:xfrm>
            <a:off x="0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9</a:t>
            </a:fld>
            <a:endParaRPr sz="1200" b="0" i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0" name="Google Shape;112;p4:notes"/>
          <p:cNvSpPr/>
          <p:nvPr/>
        </p:nvSpPr>
        <p:spPr>
          <a:xfrm>
            <a:off x="3881437" y="8685212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9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1" name="Google Shape;113;p4:notes"/>
          <p:cNvSpPr/>
          <p:nvPr/>
        </p:nvSpPr>
        <p:spPr>
          <a:xfrm>
            <a:off x="3881437" y="8685212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9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2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23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3897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582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Google Shape;71;p12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1" name="Google Shape;72;p12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2" name="Google Shape;73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3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Google Shape;26;p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6425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63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6425" cy="452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64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65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Google Shape;31;p5"/>
          <p:cNvSpPr txBox="1"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31" name="Google Shape;32;p5"/>
          <p:cNvSpPr txBox="1">
            <a:spLocks noGrp="1"/>
          </p:cNvSpPr>
          <p:nvPr>
            <p:ph type="body" idx="1"/>
          </p:nvPr>
        </p:nvSpPr>
        <p:spPr>
          <a:xfrm>
            <a:off x="623887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sz="2400"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48632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33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Google Shape;36;p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6425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35" name="Google Shape;37;p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36" name="Google Shape;38;p6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37" name="Google Shape;39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38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Google Shape;42;p7"/>
          <p:cNvSpPr txBox="1"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44" name="Google Shape;43;p7"/>
          <p:cNvSpPr txBox="1"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48645" name="Google Shape;44;p7"/>
          <p:cNvSpPr txBox="1">
            <a:spLocks noGrp="1"/>
          </p:cNvSpPr>
          <p:nvPr>
            <p:ph type="body" idx="2"/>
          </p:nvPr>
        </p:nvSpPr>
        <p:spPr>
          <a:xfrm>
            <a:off x="629841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46" name="Google Shape;45;p7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48647" name="Google Shape;46;p7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48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49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6425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5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6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Google Shape;54;p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71" name="Google Shape;55;p9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48672" name="Google Shape;56;p9"/>
          <p:cNvSpPr txBox="1">
            <a:spLocks noGrp="1"/>
          </p:cNvSpPr>
          <p:nvPr>
            <p:ph type="body" idx="2"/>
          </p:nvPr>
        </p:nvSpPr>
        <p:spPr>
          <a:xfrm>
            <a:off x="3887391" y="987424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  <a:defRPr sz="3200"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None/>
              <a:defRPr sz="28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>
            <a:endParaRPr/>
          </a:p>
        </p:txBody>
      </p:sp>
      <p:sp>
        <p:nvSpPr>
          <p:cNvPr id="1048673" name="Google Shape;57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74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Google Shape;60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8" name="Google Shape;61;p1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48659" name="Google Shape;62;p10"/>
          <p:cNvSpPr>
            <a:spLocks noGrp="1"/>
          </p:cNvSpPr>
          <p:nvPr>
            <p:ph type="pic" idx="2"/>
          </p:nvPr>
        </p:nvSpPr>
        <p:spPr>
          <a:xfrm>
            <a:off x="3887391" y="987424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9pPr>
          </a:lstStyle>
          <a:p>
            <a:endParaRPr/>
          </a:p>
        </p:txBody>
      </p:sp>
      <p:sp>
        <p:nvSpPr>
          <p:cNvPr id="1048660" name="Google Shape;63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61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Google Shape;66;p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6425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67" name="Google Shape;67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2787" cy="822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68" name="Google Shape;68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69" name="Google Shape;69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12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6425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48577" name="Google Shape;13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6425" cy="452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48578" name="Google Shape;14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48579" name="Google Shape;15;p1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580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Google Shape;83;p13"/>
          <p:cNvSpPr/>
          <p:nvPr/>
        </p:nvSpPr>
        <p:spPr>
          <a:xfrm>
            <a:off x="457200" y="165100"/>
            <a:ext cx="8228012" cy="630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584" name="Google Shape;84;p13"/>
          <p:cNvSpPr/>
          <p:nvPr/>
        </p:nvSpPr>
        <p:spPr>
          <a:xfrm>
            <a:off x="760412" y="1612900"/>
            <a:ext cx="803275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</a:pPr>
            <a:r>
              <a:rPr lang="en-US" sz="2900" b="0" i="0" u="none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</a:p>
        </p:txBody>
      </p:sp>
      <p:sp>
        <p:nvSpPr>
          <p:cNvPr id="1048585" name="Google Shape;85;p13"/>
          <p:cNvSpPr/>
          <p:nvPr/>
        </p:nvSpPr>
        <p:spPr>
          <a:xfrm>
            <a:off x="131762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586" name="Google Shape;86;p13"/>
          <p:cNvSpPr/>
          <p:nvPr/>
        </p:nvSpPr>
        <p:spPr>
          <a:xfrm>
            <a:off x="195262" y="1306512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587" name="Google Shape;87;p13"/>
          <p:cNvSpPr txBox="1"/>
          <p:nvPr/>
        </p:nvSpPr>
        <p:spPr>
          <a:xfrm>
            <a:off x="522287" y="1665287"/>
            <a:ext cx="7969250" cy="7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588" name="Google Shape;88;p13"/>
          <p:cNvSpPr txBox="1"/>
          <p:nvPr/>
        </p:nvSpPr>
        <p:spPr>
          <a:xfrm>
            <a:off x="381000" y="4114800"/>
            <a:ext cx="82296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 of  CSE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Jyothi</a:t>
            </a:r>
            <a:r>
              <a:rPr lang="en-US" sz="2400" b="1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Engineering  College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Thrissur</a:t>
            </a:r>
            <a:endParaRPr lang="en-US" sz="2400" b="1" i="0" u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endParaRPr sz="2400" b="1" i="0" u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October </a:t>
            </a:r>
            <a:r>
              <a:rPr lang="en-US" sz="2400" b="1" dirty="0" smtClean="0">
                <a:latin typeface="Calibri"/>
                <a:ea typeface="Calibri"/>
                <a:cs typeface="Calibri"/>
                <a:sym typeface="Calibri"/>
              </a:rPr>
              <a:t>14</a:t>
            </a:r>
            <a:r>
              <a:rPr lang="en-US" sz="2400" b="1" i="0" u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None/>
            </a:pPr>
            <a:r>
              <a:rPr lang="en-US" sz="21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			     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None/>
            </a:pPr>
            <a:r>
              <a:rPr lang="en-US" sz="21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			                                                        			      </a:t>
            </a:r>
          </a:p>
        </p:txBody>
      </p:sp>
      <p:sp>
        <p:nvSpPr>
          <p:cNvPr id="1048589" name="Google Shape;89;p13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</a:t>
            </a:fld>
            <a:endParaRPr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0" name="Google Shape;90;p13"/>
          <p:cNvSpPr txBox="1"/>
          <p:nvPr/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lang="en-US" sz="4000" b="1" dirty="0" smtClean="0">
                <a:solidFill>
                  <a:srgbClr val="C050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Online Autonomous Paper Evaluation</a:t>
            </a:r>
            <a:endParaRPr lang="en-US" sz="4000" b="1" i="0" u="none" dirty="0">
              <a:solidFill>
                <a:srgbClr val="C050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591" name="Google Shape;91;p13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r>
              <a:rPr lang="en-US" sz="1200" b="0" i="0" u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200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US" sz="1200" b="0" i="0" u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/19</a:t>
            </a:r>
            <a:endParaRPr lang="en-US"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52" name="Google Shape;92;p13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Advantages: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Binarization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in pre-processing provides almost zero loss of text area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Provides satisfactory result in text preservation of degraded images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Does not depend on text size and stroke width</a:t>
            </a:r>
          </a:p>
          <a:p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Disadvantage:</a:t>
            </a:r>
          </a:p>
          <a:p>
            <a:pPr marL="742950" indent="-514350">
              <a:buFont typeface="+mj-lt"/>
              <a:buAutoNum type="arabicPeriod"/>
            </a:pP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Presence of  undesired black and white blobs</a:t>
            </a:r>
          </a:p>
          <a:p>
            <a:pPr marL="228600" indent="0"/>
            <a:endParaRPr lang="en-GB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22;p16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02/08/19</a:t>
            </a:r>
          </a:p>
        </p:txBody>
      </p:sp>
      <p:sp>
        <p:nvSpPr>
          <p:cNvPr id="9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IN" sz="1200" b="0" i="0" u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</p:spTree>
    <p:extLst>
      <p:ext uri="{BB962C8B-B14F-4D97-AF65-F5344CB8AC3E}">
        <p14:creationId xmlns:p14="http://schemas.microsoft.com/office/powerpoint/2010/main" val="241572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Google Shape;117;p16"/>
          <p:cNvSpPr/>
          <p:nvPr/>
        </p:nvSpPr>
        <p:spPr>
          <a:xfrm>
            <a:off x="436880" y="957580"/>
            <a:ext cx="8228012" cy="548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09" name="Google Shape;118;p16"/>
          <p:cNvSpPr/>
          <p:nvPr/>
        </p:nvSpPr>
        <p:spPr>
          <a:xfrm>
            <a:off x="760412" y="1612900"/>
            <a:ext cx="803275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</a:pPr>
            <a:r>
              <a:rPr lang="en-US" sz="2900" b="0" i="0" u="none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</a:p>
        </p:txBody>
      </p:sp>
      <p:sp>
        <p:nvSpPr>
          <p:cNvPr id="1048610" name="Google Shape;119;p16"/>
          <p:cNvSpPr/>
          <p:nvPr/>
        </p:nvSpPr>
        <p:spPr>
          <a:xfrm>
            <a:off x="131762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1" name="Google Shape;120;p16"/>
          <p:cNvSpPr/>
          <p:nvPr/>
        </p:nvSpPr>
        <p:spPr>
          <a:xfrm>
            <a:off x="195262" y="1306512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2" name="Google Shape;121;p16"/>
          <p:cNvSpPr txBox="1"/>
          <p:nvPr/>
        </p:nvSpPr>
        <p:spPr>
          <a:xfrm>
            <a:off x="457200" y="1981200"/>
            <a:ext cx="7969250" cy="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3" name="Google Shape;122;p16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02/08/19</a:t>
            </a:r>
          </a:p>
        </p:txBody>
      </p:sp>
      <p:sp>
        <p:nvSpPr>
          <p:cNvPr id="1048614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11</a:t>
            </a:fld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5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pic>
        <p:nvPicPr>
          <p:cNvPr id="2097155" name="Google Shape;127;p1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382712"/>
            <a:ext cx="8226425" cy="1139825"/>
          </a:xfrm>
        </p:spPr>
        <p:txBody>
          <a:bodyPr/>
          <a:lstStyle/>
          <a:p>
            <a:pPr lvl="0" algn="l"/>
            <a:r>
              <a:rPr lang="en-I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Computerised paper evaluation using neural network</a:t>
            </a:r>
            <a:endParaRPr lang="en-IN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817133"/>
            <a:ext cx="8226425" cy="3532187"/>
          </a:xfrm>
        </p:spPr>
        <p:txBody>
          <a:bodyPr/>
          <a:lstStyle/>
          <a:p>
            <a:pPr marL="228600" indent="0"/>
            <a:r>
              <a:rPr lang="en-IN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Technology used:</a:t>
            </a:r>
          </a:p>
          <a:p>
            <a:pPr marL="685800" indent="-457200">
              <a:buFont typeface="+mj-lt"/>
              <a:buAutoNum type="arabicPeriod"/>
            </a:pPr>
            <a:r>
              <a:rPr lang="en-IN" sz="236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Image processing</a:t>
            </a:r>
            <a:r>
              <a:rPr lang="en-IN" sz="236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Pre-processing of picture is performed using grayscale, obscure, edge and diminishing of the picture</a:t>
            </a:r>
          </a:p>
          <a:p>
            <a:pPr marL="685800" indent="-457200">
              <a:buFont typeface="+mj-lt"/>
              <a:buAutoNum type="arabicPeriod"/>
            </a:pPr>
            <a:r>
              <a:rPr lang="en-IN" sz="236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Training</a:t>
            </a:r>
            <a:r>
              <a:rPr lang="en-IN" sz="236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Training of the proposed framework is </a:t>
            </a:r>
            <a:r>
              <a:rPr lang="en-IN" sz="236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 using </a:t>
            </a:r>
            <a:r>
              <a:rPr lang="en-IN" sz="2360" dirty="0"/>
              <a:t>Self Organizing Maps </a:t>
            </a:r>
            <a:r>
              <a:rPr lang="en-IN" sz="236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ANN</a:t>
            </a:r>
          </a:p>
          <a:p>
            <a:pPr marL="685800" indent="-457200">
              <a:buFont typeface="+mj-lt"/>
              <a:buAutoNum type="arabicPeriod"/>
            </a:pPr>
            <a:r>
              <a:rPr lang="en-IN" sz="236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Detection</a:t>
            </a:r>
            <a:r>
              <a:rPr lang="en-IN" sz="236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System identified characters are matched with those in the database and ranking of the student is performed </a:t>
            </a:r>
          </a:p>
          <a:p>
            <a:pPr marL="228600" indent="0"/>
            <a:endParaRPr lang="en-IN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28600" indent="0"/>
            <a:endParaRPr lang="en-IN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21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Advantages: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No biasness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Not time consuming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Appearance of paper is not considered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Does not require transportation</a:t>
            </a:r>
          </a:p>
          <a:p>
            <a:pPr marL="228600" indent="0"/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Disadvantages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742950" indent="-514350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Less adapted to noise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685800" indent="-457200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Low Accuracy</a:t>
            </a: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742950" indent="-514350">
              <a:buFont typeface="+mj-lt"/>
              <a:buAutoNum type="arabicPeriod"/>
            </a:pPr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742950" indent="-514350">
              <a:buFont typeface="+mj-lt"/>
              <a:buAutoNum type="arabicPeriod"/>
            </a:pPr>
            <a:endParaRPr lang="en-GB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685800" indent="-457200">
              <a:buFont typeface="Arial" pitchFamily="34" charset="0"/>
              <a:buChar char="•"/>
            </a:pPr>
            <a:endParaRPr lang="en-GB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22;p16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02/08/19</a:t>
            </a:r>
          </a:p>
        </p:txBody>
      </p:sp>
      <p:sp>
        <p:nvSpPr>
          <p:cNvPr id="7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12</a:t>
            </a:fld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</p:spTree>
    <p:extLst>
      <p:ext uri="{BB962C8B-B14F-4D97-AF65-F5344CB8AC3E}">
        <p14:creationId xmlns:p14="http://schemas.microsoft.com/office/powerpoint/2010/main" val="19608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Google Shape;117;p16"/>
          <p:cNvSpPr/>
          <p:nvPr/>
        </p:nvSpPr>
        <p:spPr>
          <a:xfrm>
            <a:off x="457200" y="990600"/>
            <a:ext cx="8228012" cy="548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09" name="Google Shape;118;p16"/>
          <p:cNvSpPr/>
          <p:nvPr/>
        </p:nvSpPr>
        <p:spPr>
          <a:xfrm>
            <a:off x="760412" y="1612900"/>
            <a:ext cx="803275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</a:pPr>
            <a:r>
              <a:rPr lang="en-US" sz="2900" b="0" i="0" u="none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</a:p>
        </p:txBody>
      </p:sp>
      <p:sp>
        <p:nvSpPr>
          <p:cNvPr id="1048610" name="Google Shape;119;p16"/>
          <p:cNvSpPr/>
          <p:nvPr/>
        </p:nvSpPr>
        <p:spPr>
          <a:xfrm>
            <a:off x="131762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1" name="Google Shape;120;p16"/>
          <p:cNvSpPr/>
          <p:nvPr/>
        </p:nvSpPr>
        <p:spPr>
          <a:xfrm>
            <a:off x="195262" y="1306512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2" name="Google Shape;121;p16"/>
          <p:cNvSpPr txBox="1"/>
          <p:nvPr/>
        </p:nvSpPr>
        <p:spPr>
          <a:xfrm>
            <a:off x="457200" y="1981200"/>
            <a:ext cx="7969250" cy="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3" name="Google Shape;122;p16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02/08/19</a:t>
            </a:r>
          </a:p>
        </p:txBody>
      </p:sp>
      <p:sp>
        <p:nvSpPr>
          <p:cNvPr id="1048614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13</a:t>
            </a:fld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5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pic>
        <p:nvPicPr>
          <p:cNvPr id="2097155" name="Google Shape;127;p1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382712"/>
            <a:ext cx="8226425" cy="1139825"/>
          </a:xfrm>
        </p:spPr>
        <p:txBody>
          <a:bodyPr/>
          <a:lstStyle/>
          <a:p>
            <a:pPr lvl="0" algn="l"/>
            <a:r>
              <a:rPr lang="en-I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robust algorithm for text extraction from images</a:t>
            </a:r>
            <a:endParaRPr lang="en-IN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817133"/>
            <a:ext cx="8226425" cy="3532187"/>
          </a:xfrm>
        </p:spPr>
        <p:txBody>
          <a:bodyPr/>
          <a:lstStyle/>
          <a:p>
            <a:pPr marL="228600" indent="0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Technology used:</a:t>
            </a:r>
          </a:p>
          <a:p>
            <a:pPr marL="685800" indent="-457200">
              <a:buFont typeface="+mj-lt"/>
              <a:buAutoNum type="arabicPeriod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MSER :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etects all text regions regardless of size and font and distinguish them from non-text regions </a:t>
            </a:r>
          </a:p>
          <a:p>
            <a:pPr marL="685800" indent="-457200">
              <a:buFont typeface="+mj-lt"/>
              <a:buAutoNum type="arabicPeriod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Stroke width detector: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Enhanced MSER images are fed into this detector and different components are filtered according to set of geometric rules and OCR confidence </a:t>
            </a:r>
          </a:p>
          <a:p>
            <a:pPr marL="228600" indent="0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33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Advantages: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Effective on blurred and noisy images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13% significant improvement compared to existing text extraction approach</a:t>
            </a:r>
          </a:p>
          <a:p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Disadvantages: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Algorithm failed to detect text with shadowing effect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Failed to detect text with characters of small size and thin strokes</a:t>
            </a:r>
          </a:p>
          <a:p>
            <a:pPr marL="228600" indent="0"/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22;p16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02/08/19</a:t>
            </a:r>
          </a:p>
        </p:txBody>
      </p:sp>
      <p:sp>
        <p:nvSpPr>
          <p:cNvPr id="7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IN" sz="1200" b="0" i="0" u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</p:spTree>
    <p:extLst>
      <p:ext uri="{BB962C8B-B14F-4D97-AF65-F5344CB8AC3E}">
        <p14:creationId xmlns:p14="http://schemas.microsoft.com/office/powerpoint/2010/main" val="157794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82" y="1600200"/>
            <a:ext cx="8602144" cy="4522787"/>
          </a:xfrm>
        </p:spPr>
        <p:txBody>
          <a:bodyPr/>
          <a:lstStyle/>
          <a:p>
            <a:pPr marL="228600" indent="0"/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Inference</a:t>
            </a:r>
            <a:endParaRPr lang="en-GB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43160"/>
              </p:ext>
            </p:extLst>
          </p:nvPr>
        </p:nvGraphicFramePr>
        <p:xfrm>
          <a:off x="457199" y="2154724"/>
          <a:ext cx="8226428" cy="39682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6607"/>
                <a:gridCol w="2056607"/>
                <a:gridCol w="2056607"/>
                <a:gridCol w="2056607"/>
              </a:tblGrid>
              <a:tr h="975773">
                <a:tc>
                  <a:txBody>
                    <a:bodyPr/>
                    <a:lstStyle/>
                    <a:p>
                      <a:r>
                        <a:rPr lang="en-IN" b="1" dirty="0" smtClean="0"/>
                        <a:t>Reference Paper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Extracting Text from Degraded Document Image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A Robust Algorithm for Text Extraction from Images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Computerized Paper Evaluation Using Neural Network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496244">
                <a:tc>
                  <a:txBody>
                    <a:bodyPr/>
                    <a:lstStyle/>
                    <a:p>
                      <a:r>
                        <a:rPr lang="en-IN" dirty="0" smtClean="0"/>
                        <a:t>Use Case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To extract</a:t>
                      </a:r>
                      <a:r>
                        <a:rPr lang="en-IN" baseline="0" dirty="0" smtClean="0"/>
                        <a:t> text from old degraded low quality documents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To extract</a:t>
                      </a:r>
                      <a:r>
                        <a:rPr lang="en-IN" baseline="0" dirty="0" smtClean="0"/>
                        <a:t> text from image in even in low lighting and moderate</a:t>
                      </a:r>
                    </a:p>
                    <a:p>
                      <a:r>
                        <a:rPr lang="en-IN" baseline="0" dirty="0" smtClean="0"/>
                        <a:t>Noise condition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To evaluate paper using self organising map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6244">
                <a:tc>
                  <a:txBody>
                    <a:bodyPr/>
                    <a:lstStyle/>
                    <a:p>
                      <a:r>
                        <a:rPr lang="en-IN" dirty="0" smtClean="0"/>
                        <a:t>Key Technology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PCA based conversion,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Edge Detection Using Rough-Set Theory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Maximally Stable </a:t>
                      </a:r>
                      <a:r>
                        <a:rPr lang="en-US" sz="14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Extremal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Regions (MSER) detection, </a:t>
                      </a:r>
                      <a:r>
                        <a:rPr lang="en-IN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Stroke Width Detector</a:t>
                      </a:r>
                      <a:endParaRPr lang="en-IN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Self Organizing Maps(SOM)</a:t>
                      </a:r>
                      <a:endParaRPr lang="en-IN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Google Shape;122;p16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02/08/19</a:t>
            </a:r>
          </a:p>
        </p:txBody>
      </p:sp>
      <p:sp>
        <p:nvSpPr>
          <p:cNvPr id="8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IN" sz="1200" b="0" i="0" u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</p:spTree>
    <p:extLst>
      <p:ext uri="{BB962C8B-B14F-4D97-AF65-F5344CB8AC3E}">
        <p14:creationId xmlns:p14="http://schemas.microsoft.com/office/powerpoint/2010/main" val="23417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GB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0"/>
            <a:r>
              <a:rPr lang="en-GB" sz="4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Proposed system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an online paper evaluation system that uses the technology of image processing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First the answer sheets are scanned into the computer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Compared with the predefined answer key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Marks are recorded accordingly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Page for suggestion/improvement is appended  </a:t>
            </a:r>
            <a:endParaRPr lang="en-GB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22;p16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02/08/19</a:t>
            </a:r>
          </a:p>
        </p:txBody>
      </p:sp>
      <p:sp>
        <p:nvSpPr>
          <p:cNvPr id="7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IN" sz="1200" b="0" i="0" u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</p:spTree>
    <p:extLst>
      <p:ext uri="{BB962C8B-B14F-4D97-AF65-F5344CB8AC3E}">
        <p14:creationId xmlns:p14="http://schemas.microsoft.com/office/powerpoint/2010/main" val="339699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0-LEVEL Data Flow Diagram</a:t>
            </a: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GB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1077359" y="3539897"/>
            <a:ext cx="1377646" cy="733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EXAM PAPER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6390245" y="3610818"/>
            <a:ext cx="1730705" cy="733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Marks</a:t>
            </a:r>
            <a:endParaRPr lang="en-IN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464052" y="3956357"/>
            <a:ext cx="596019" cy="6791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7" idx="1"/>
          </p:cNvCxnSpPr>
          <p:nvPr/>
        </p:nvCxnSpPr>
        <p:spPr>
          <a:xfrm flipV="1">
            <a:off x="5205743" y="3977483"/>
            <a:ext cx="1184502" cy="13574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060071" y="3539897"/>
            <a:ext cx="2498757" cy="8600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Evaluation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498760" y="3666647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Scan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558830" y="3702867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Predicts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2554597" y="4868499"/>
            <a:ext cx="1730705" cy="733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Pre Processed Image Database</a:t>
            </a:r>
            <a:endParaRPr lang="en-IN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703630" y="4399978"/>
            <a:ext cx="334220" cy="468521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3" idx="0"/>
          </p:cNvCxnSpPr>
          <p:nvPr/>
        </p:nvCxnSpPr>
        <p:spPr>
          <a:xfrm flipH="1">
            <a:off x="3419950" y="4344147"/>
            <a:ext cx="198417" cy="524352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815628" y="2670777"/>
            <a:ext cx="1348967" cy="497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Answer Key</a:t>
            </a:r>
            <a:endParaRPr lang="en-IN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703630" y="3173248"/>
            <a:ext cx="225574" cy="36664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481868" y="4976298"/>
            <a:ext cx="1692998" cy="5703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ML Model</a:t>
            </a:r>
            <a:endParaRPr lang="en-IN" dirty="0"/>
          </a:p>
        </p:txBody>
      </p:sp>
      <p:cxnSp>
        <p:nvCxnSpPr>
          <p:cNvPr id="27" name="Straight Arrow Connector 26"/>
          <p:cNvCxnSpPr>
            <a:endCxn id="24" idx="0"/>
          </p:cNvCxnSpPr>
          <p:nvPr/>
        </p:nvCxnSpPr>
        <p:spPr>
          <a:xfrm>
            <a:off x="4966954" y="4344147"/>
            <a:ext cx="1361413" cy="632151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2" idx="5"/>
          </p:cNvCxnSpPr>
          <p:nvPr/>
        </p:nvCxnSpPr>
        <p:spPr>
          <a:xfrm flipH="1" flipV="1">
            <a:off x="5192894" y="4274022"/>
            <a:ext cx="1714521" cy="699531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523022" y="2398222"/>
            <a:ext cx="1490128" cy="612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Mistakes of student</a:t>
            </a:r>
            <a:endParaRPr lang="en-IN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5370195" y="3045100"/>
            <a:ext cx="1164806" cy="699865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19754576">
            <a:off x="5504305" y="3192928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Store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2296337" y="4390926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Pre processed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3837524" y="4450333"/>
            <a:ext cx="1293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Feeding back</a:t>
            </a:r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5205743" y="4604221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Forms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6202916" y="4422776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Reference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3837524" y="3184624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Inputs</a:t>
            </a:r>
            <a:endParaRPr lang="en-IN" dirty="0"/>
          </a:p>
        </p:txBody>
      </p:sp>
      <p:sp>
        <p:nvSpPr>
          <p:cNvPr id="46" name="Google Shape;122;p16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02/08/19</a:t>
            </a:r>
          </a:p>
        </p:txBody>
      </p:sp>
      <p:sp>
        <p:nvSpPr>
          <p:cNvPr id="47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</p:spTree>
    <p:extLst>
      <p:ext uri="{BB962C8B-B14F-4D97-AF65-F5344CB8AC3E}">
        <p14:creationId xmlns:p14="http://schemas.microsoft.com/office/powerpoint/2010/main" val="226098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Data Flow Diagram</a:t>
            </a: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algn="ctr"/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Data Pre-Processing</a:t>
            </a: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1077359" y="2779413"/>
            <a:ext cx="1377646" cy="733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EXAM PAPER</a:t>
            </a:r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3385986" y="2796016"/>
            <a:ext cx="1828800" cy="8525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Convert to Image</a:t>
            </a:r>
            <a:endParaRPr lang="en-IN" dirty="0"/>
          </a:p>
        </p:txBody>
      </p:sp>
      <p:sp>
        <p:nvSpPr>
          <p:cNvPr id="14" name="Oval 13"/>
          <p:cNvSpPr/>
          <p:nvPr/>
        </p:nvSpPr>
        <p:spPr>
          <a:xfrm>
            <a:off x="6127677" y="2767340"/>
            <a:ext cx="2011385" cy="9430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Pre-Processes Image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6281604" y="4561435"/>
            <a:ext cx="1730705" cy="733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Pre Processed Image Database</a:t>
            </a:r>
            <a:endParaRPr lang="en-IN" dirty="0"/>
          </a:p>
        </p:txBody>
      </p:sp>
      <p:cxnSp>
        <p:nvCxnSpPr>
          <p:cNvPr id="19" name="Straight Arrow Connector 18"/>
          <p:cNvCxnSpPr>
            <a:endCxn id="13" idx="2"/>
          </p:cNvCxnSpPr>
          <p:nvPr/>
        </p:nvCxnSpPr>
        <p:spPr>
          <a:xfrm>
            <a:off x="2464052" y="3204925"/>
            <a:ext cx="921934" cy="17356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205743" y="3194360"/>
            <a:ext cx="921934" cy="17356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4"/>
            <a:endCxn id="17" idx="0"/>
          </p:cNvCxnSpPr>
          <p:nvPr/>
        </p:nvCxnSpPr>
        <p:spPr>
          <a:xfrm>
            <a:off x="7133370" y="3710405"/>
            <a:ext cx="13587" cy="85103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89293" y="2906159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Scan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5278162" y="2951431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Pass </a:t>
            </a:r>
          </a:p>
          <a:p>
            <a:r>
              <a:rPr lang="en-IN" dirty="0" smtClean="0"/>
              <a:t>image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134134" y="4046899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Store</a:t>
            </a:r>
            <a:endParaRPr lang="en-IN" dirty="0"/>
          </a:p>
        </p:txBody>
      </p:sp>
      <p:sp>
        <p:nvSpPr>
          <p:cNvPr id="16" name="Google Shape;122;p16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02/08/19</a:t>
            </a:r>
          </a:p>
        </p:txBody>
      </p:sp>
      <p:sp>
        <p:nvSpPr>
          <p:cNvPr id="18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</p:spTree>
    <p:extLst>
      <p:ext uri="{BB962C8B-B14F-4D97-AF65-F5344CB8AC3E}">
        <p14:creationId xmlns:p14="http://schemas.microsoft.com/office/powerpoint/2010/main" val="73955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Data Flow Diagram</a:t>
            </a: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algn="ctr"/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Training Machine Learning Model</a:t>
            </a: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angle 16"/>
          <p:cNvSpPr/>
          <p:nvPr/>
        </p:nvSpPr>
        <p:spPr>
          <a:xfrm>
            <a:off x="786154" y="3828100"/>
            <a:ext cx="1730705" cy="733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Pre Processed Image Database</a:t>
            </a:r>
            <a:endParaRPr lang="en-IN" dirty="0"/>
          </a:p>
        </p:txBody>
      </p:sp>
      <p:cxnSp>
        <p:nvCxnSpPr>
          <p:cNvPr id="6" name="Straight Arrow Connector 5"/>
          <p:cNvCxnSpPr>
            <a:stCxn id="17" idx="3"/>
          </p:cNvCxnSpPr>
          <p:nvPr/>
        </p:nvCxnSpPr>
        <p:spPr>
          <a:xfrm flipV="1">
            <a:off x="2516859" y="4191747"/>
            <a:ext cx="950618" cy="30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467477" y="3809995"/>
            <a:ext cx="1828800" cy="7333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Feature Extraction</a:t>
            </a:r>
            <a:endParaRPr lang="en-IN" dirty="0"/>
          </a:p>
        </p:txBody>
      </p:sp>
      <p:cxnSp>
        <p:nvCxnSpPr>
          <p:cNvPr id="9" name="Straight Arrow Connector 8"/>
          <p:cNvCxnSpPr>
            <a:stCxn id="7" idx="6"/>
          </p:cNvCxnSpPr>
          <p:nvPr/>
        </p:nvCxnSpPr>
        <p:spPr>
          <a:xfrm flipV="1">
            <a:off x="5296277" y="4173642"/>
            <a:ext cx="1059256" cy="30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355538" y="3785845"/>
            <a:ext cx="1711105" cy="7936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Training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6618083" y="2851842"/>
            <a:ext cx="1348967" cy="497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Answer Key</a:t>
            </a:r>
            <a:endParaRPr lang="en-IN" dirty="0"/>
          </a:p>
        </p:txBody>
      </p:sp>
      <p:cxnSp>
        <p:nvCxnSpPr>
          <p:cNvPr id="23" name="Straight Arrow Connector 22"/>
          <p:cNvCxnSpPr>
            <a:endCxn id="10" idx="0"/>
          </p:cNvCxnSpPr>
          <p:nvPr/>
        </p:nvCxnSpPr>
        <p:spPr>
          <a:xfrm>
            <a:off x="7211090" y="3367896"/>
            <a:ext cx="1" cy="4179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382698" y="5477347"/>
            <a:ext cx="1692998" cy="5703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ML Model</a:t>
            </a:r>
          </a:p>
        </p:txBody>
      </p:sp>
      <p:cxnSp>
        <p:nvCxnSpPr>
          <p:cNvPr id="29" name="Straight Arrow Connector 28"/>
          <p:cNvCxnSpPr>
            <a:stCxn id="10" idx="4"/>
          </p:cNvCxnSpPr>
          <p:nvPr/>
        </p:nvCxnSpPr>
        <p:spPr>
          <a:xfrm>
            <a:off x="7211091" y="4579533"/>
            <a:ext cx="4525" cy="8797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79400" y="4961291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Store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7197508" y="3503700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Put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5576944" y="3920147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Pass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2631513" y="3874912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Put</a:t>
            </a:r>
            <a:endParaRPr lang="en-IN" dirty="0"/>
          </a:p>
        </p:txBody>
      </p:sp>
      <p:sp>
        <p:nvSpPr>
          <p:cNvPr id="20" name="Google Shape;122;p16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02/08/19</a:t>
            </a:r>
          </a:p>
        </p:txBody>
      </p:sp>
      <p:sp>
        <p:nvSpPr>
          <p:cNvPr id="21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</p:spTree>
    <p:extLst>
      <p:ext uri="{BB962C8B-B14F-4D97-AF65-F5344CB8AC3E}">
        <p14:creationId xmlns:p14="http://schemas.microsoft.com/office/powerpoint/2010/main" val="208558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Google Shape;97;p14"/>
          <p:cNvSpPr txBox="1"/>
          <p:nvPr/>
        </p:nvSpPr>
        <p:spPr>
          <a:xfrm>
            <a:off x="381000" y="3200400"/>
            <a:ext cx="8183578" cy="292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en-US" sz="2400" b="1" i="0" u="sng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Group Members</a:t>
            </a:r>
            <a:r>
              <a:rPr lang="en-US" sz="2400" b="1" i="0" u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 </a:t>
            </a:r>
            <a:r>
              <a:rPr lang="en-US" sz="2400" b="1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 b="1" i="0" u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 b="1" i="0" u="sng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 No</a:t>
            </a:r>
          </a:p>
          <a:p>
            <a:pPr marL="342900" lvl="0" indent="-339725">
              <a:buSzPts val="2400"/>
            </a:pPr>
            <a:r>
              <a:rPr lang="en-US" sz="2400" b="1" dirty="0">
                <a:latin typeface="Calibri"/>
                <a:cs typeface="Calibri"/>
                <a:sym typeface="Calibri"/>
              </a:rPr>
              <a:t>	 </a:t>
            </a:r>
            <a:r>
              <a:rPr lang="en-US" sz="2400" b="1" dirty="0" smtClean="0">
                <a:latin typeface="Calibri"/>
                <a:cs typeface="Calibri"/>
                <a:sym typeface="Calibri"/>
              </a:rPr>
              <a:t>    </a:t>
            </a:r>
            <a:r>
              <a:rPr lang="en-IN" sz="2000" b="1" dirty="0" smtClean="0">
                <a:solidFill>
                  <a:schemeClr val="tx1"/>
                </a:solidFill>
              </a:rPr>
              <a:t>Nova </a:t>
            </a:r>
            <a:r>
              <a:rPr lang="en-IN" sz="2000" b="1" dirty="0" err="1" smtClean="0">
                <a:solidFill>
                  <a:schemeClr val="tx1"/>
                </a:solidFill>
              </a:rPr>
              <a:t>Dileep</a:t>
            </a:r>
            <a:r>
              <a:rPr lang="en-IN" sz="2000" b="1" dirty="0" smtClean="0">
                <a:solidFill>
                  <a:schemeClr val="tx1"/>
                </a:solidFill>
              </a:rPr>
              <a:t> 				JEC17CS078</a:t>
            </a:r>
          </a:p>
          <a:p>
            <a:pPr marL="342900" lvl="0" indent="-339725">
              <a:buSzPts val="2400"/>
            </a:pPr>
            <a:r>
              <a:rPr lang="en-IN" sz="2000" b="1" dirty="0" smtClean="0">
                <a:solidFill>
                  <a:schemeClr val="tx1"/>
                </a:solidFill>
              </a:rPr>
              <a:t>	</a:t>
            </a:r>
            <a:r>
              <a:rPr lang="en-IN" sz="2000" b="1" dirty="0">
                <a:solidFill>
                  <a:schemeClr val="tx1"/>
                </a:solidFill>
              </a:rPr>
              <a:t> </a:t>
            </a:r>
            <a:r>
              <a:rPr lang="en-IN" sz="2000" b="1" dirty="0" smtClean="0">
                <a:solidFill>
                  <a:schemeClr val="tx1"/>
                </a:solidFill>
              </a:rPr>
              <a:t>   </a:t>
            </a:r>
            <a:r>
              <a:rPr lang="en-IN" sz="2000" b="1" dirty="0" err="1" smtClean="0">
                <a:solidFill>
                  <a:schemeClr val="tx1"/>
                </a:solidFill>
              </a:rPr>
              <a:t>Sangeetha</a:t>
            </a:r>
            <a:r>
              <a:rPr lang="en-IN" sz="2000" b="1" dirty="0" smtClean="0">
                <a:solidFill>
                  <a:schemeClr val="tx1"/>
                </a:solidFill>
              </a:rPr>
              <a:t> P				JEC17CS087</a:t>
            </a:r>
          </a:p>
          <a:p>
            <a:pPr marL="342900" indent="-339725">
              <a:buSzPts val="2400"/>
            </a:pPr>
            <a:r>
              <a:rPr lang="en-IN" sz="2000" b="1" dirty="0" smtClean="0">
                <a:solidFill>
                  <a:schemeClr val="tx1"/>
                </a:solidFill>
              </a:rPr>
              <a:t>	      San Jose				JEC17CS089</a:t>
            </a:r>
          </a:p>
          <a:p>
            <a:pPr marL="342900" indent="-339725">
              <a:buSzPts val="2400"/>
            </a:pPr>
            <a:r>
              <a:rPr lang="en-IN" sz="2000" b="1" dirty="0" smtClean="0">
                <a:solidFill>
                  <a:schemeClr val="tx1"/>
                </a:solidFill>
              </a:rPr>
              <a:t>	Sreerag </a:t>
            </a:r>
            <a:r>
              <a:rPr lang="en-IN" sz="2000" b="1" dirty="0">
                <a:solidFill>
                  <a:schemeClr val="tx1"/>
                </a:solidFill>
              </a:rPr>
              <a:t>R </a:t>
            </a:r>
            <a:r>
              <a:rPr lang="en-IN" sz="2000" b="1" dirty="0" smtClean="0">
                <a:solidFill>
                  <a:schemeClr val="tx1"/>
                </a:solidFill>
              </a:rPr>
              <a:t>Nandan				JEC17CS099</a:t>
            </a:r>
            <a:endParaRPr lang="en-IN" sz="2000" b="1" dirty="0">
              <a:solidFill>
                <a:schemeClr val="tx1"/>
              </a:solidFill>
            </a:endParaRPr>
          </a:p>
          <a:p>
            <a:pPr marL="342900" indent="-339725">
              <a:buSzPts val="2400"/>
            </a:pPr>
            <a:endParaRPr lang="en-IN" sz="2000" b="1" dirty="0">
              <a:solidFill>
                <a:schemeClr val="tx1"/>
              </a:solidFill>
            </a:endParaRPr>
          </a:p>
          <a:p>
            <a:pPr marL="342900" lvl="0" indent="-339725">
              <a:buSzPts val="2400"/>
            </a:pPr>
            <a:r>
              <a:rPr lang="en-IN" sz="2000" b="1" dirty="0" smtClean="0"/>
              <a:t>		</a:t>
            </a:r>
            <a:r>
              <a:rPr lang="en-IN" sz="2000" b="1" u="sng" dirty="0" smtClean="0"/>
              <a:t>Guide</a:t>
            </a:r>
          </a:p>
          <a:p>
            <a:pPr marL="342900" lvl="0" indent="-339725">
              <a:buSzPts val="2400"/>
            </a:pPr>
            <a:r>
              <a:rPr lang="en-IN" sz="2000" b="1" dirty="0" smtClean="0"/>
              <a:t>	Mrs</a:t>
            </a:r>
            <a:r>
              <a:rPr lang="en-IN" sz="2000" b="1" dirty="0"/>
              <a:t> </a:t>
            </a:r>
            <a:r>
              <a:rPr lang="en-IN" sz="2000" b="1" dirty="0" err="1" smtClean="0"/>
              <a:t>Namitha</a:t>
            </a:r>
            <a:r>
              <a:rPr lang="en-IN" sz="2000" b="1" dirty="0" smtClean="0"/>
              <a:t> T N, </a:t>
            </a:r>
          </a:p>
          <a:p>
            <a:pPr marL="342900" lvl="0" indent="-339725">
              <a:buSzPts val="2400"/>
            </a:pPr>
            <a:r>
              <a:rPr lang="en-IN" sz="2000" b="1" dirty="0" smtClean="0"/>
              <a:t>   Assistant Professor,</a:t>
            </a:r>
          </a:p>
          <a:p>
            <a:pPr marL="342900" lvl="0" indent="-339725">
              <a:buSzPts val="2400"/>
            </a:pPr>
            <a:r>
              <a:rPr lang="en-IN" sz="2000" b="1" dirty="0" smtClean="0"/>
              <a:t>     CSE Department</a:t>
            </a:r>
            <a:endParaRPr sz="2000" b="1" dirty="0"/>
          </a:p>
        </p:txBody>
      </p:sp>
      <p:sp>
        <p:nvSpPr>
          <p:cNvPr id="1048600" name="Google Shape;99;p14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2</a:t>
            </a:fld>
            <a:endParaRPr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53" name="Google Shape;100;p14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140"/>
            <a:ext cx="8226425" cy="1139825"/>
          </a:xfrm>
        </p:spPr>
        <p:txBody>
          <a:bodyPr/>
          <a:lstStyle/>
          <a:p>
            <a:r>
              <a:rPr lang="en-IN" dirty="0" smtClean="0"/>
              <a:t>GROUP-7</a:t>
            </a:r>
            <a:endParaRPr lang="en-IN" dirty="0"/>
          </a:p>
        </p:txBody>
      </p:sp>
      <p:sp>
        <p:nvSpPr>
          <p:cNvPr id="7" name="Google Shape;91;p13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r>
              <a:rPr lang="en-US" sz="1200" b="0" i="0" u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200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US" sz="1200" b="0" i="0" u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/19</a:t>
            </a:r>
            <a:endParaRPr lang="en-US"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772" y="1600200"/>
            <a:ext cx="8226425" cy="4522787"/>
          </a:xfrm>
        </p:spPr>
        <p:txBody>
          <a:bodyPr/>
          <a:lstStyle/>
          <a:p>
            <a:pPr algn="ctr"/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Data Flow Diagram</a:t>
            </a: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 3</a:t>
            </a:r>
          </a:p>
          <a:p>
            <a:pPr algn="ctr"/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Evaluation Using ML Model</a:t>
            </a:r>
          </a:p>
          <a:p>
            <a:pPr algn="ctr"/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marL="228600" indent="0"/>
            <a:endParaRPr lang="en-GB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1403271" y="3775281"/>
            <a:ext cx="1692998" cy="5703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ML Model</a:t>
            </a:r>
          </a:p>
        </p:txBody>
      </p:sp>
      <p:sp>
        <p:nvSpPr>
          <p:cNvPr id="7" name="Rectangle 6"/>
          <p:cNvSpPr/>
          <p:nvPr/>
        </p:nvSpPr>
        <p:spPr>
          <a:xfrm>
            <a:off x="3746622" y="5412451"/>
            <a:ext cx="1730705" cy="733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Pre Processed Image Database</a:t>
            </a:r>
            <a:endParaRPr lang="en-IN" dirty="0"/>
          </a:p>
        </p:txBody>
      </p:sp>
      <p:cxnSp>
        <p:nvCxnSpPr>
          <p:cNvPr id="8" name="Straight Arrow Connector 7"/>
          <p:cNvCxnSpPr>
            <a:stCxn id="7" idx="0"/>
            <a:endCxn id="9" idx="4"/>
          </p:cNvCxnSpPr>
          <p:nvPr/>
        </p:nvCxnSpPr>
        <p:spPr>
          <a:xfrm flipV="1">
            <a:off x="4611975" y="4436349"/>
            <a:ext cx="5282" cy="9761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820552" y="3784501"/>
            <a:ext cx="1593410" cy="6518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Evaluation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089486" y="4074044"/>
            <a:ext cx="731066" cy="60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001616" y="2851842"/>
            <a:ext cx="1348967" cy="497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Answer Key</a:t>
            </a:r>
            <a:endParaRPr lang="en-IN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667051" y="3367896"/>
            <a:ext cx="1" cy="4179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998581" y="3118926"/>
            <a:ext cx="1348967" cy="497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Marks</a:t>
            </a:r>
          </a:p>
        </p:txBody>
      </p:sp>
      <p:cxnSp>
        <p:nvCxnSpPr>
          <p:cNvPr id="21" name="Straight Arrow Connector 20"/>
          <p:cNvCxnSpPr>
            <a:stCxn id="9" idx="6"/>
            <a:endCxn id="20" idx="1"/>
          </p:cNvCxnSpPr>
          <p:nvPr/>
        </p:nvCxnSpPr>
        <p:spPr>
          <a:xfrm flipV="1">
            <a:off x="5413962" y="3367896"/>
            <a:ext cx="584619" cy="7425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141930" y="4674606"/>
            <a:ext cx="1490128" cy="612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Mistakes of student</a:t>
            </a:r>
            <a:endParaRPr lang="en-IN" dirty="0"/>
          </a:p>
        </p:txBody>
      </p:sp>
      <p:cxnSp>
        <p:nvCxnSpPr>
          <p:cNvPr id="29" name="Straight Arrow Connector 28"/>
          <p:cNvCxnSpPr>
            <a:endCxn id="28" idx="1"/>
          </p:cNvCxnSpPr>
          <p:nvPr/>
        </p:nvCxnSpPr>
        <p:spPr>
          <a:xfrm>
            <a:off x="5350583" y="4228125"/>
            <a:ext cx="791347" cy="7527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10932" y="3802485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Put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4621759" y="3429792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Put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4576500" y="472442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Put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5255242" y="3429792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Store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223849" y="4508624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Store</a:t>
            </a:r>
            <a:endParaRPr lang="en-IN" dirty="0"/>
          </a:p>
        </p:txBody>
      </p:sp>
      <p:sp>
        <p:nvSpPr>
          <p:cNvPr id="25" name="Google Shape;122;p16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02/08/19</a:t>
            </a:r>
          </a:p>
        </p:txBody>
      </p:sp>
      <p:sp>
        <p:nvSpPr>
          <p:cNvPr id="26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IN" sz="1200" b="0" i="0" u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</p:spTree>
    <p:extLst>
      <p:ext uri="{BB962C8B-B14F-4D97-AF65-F5344CB8AC3E}">
        <p14:creationId xmlns:p14="http://schemas.microsoft.com/office/powerpoint/2010/main" val="373390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GB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Detailed design of the project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 are planning to pre-process the image with PCA based conversion 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Then we use </a:t>
            </a:r>
            <a:r>
              <a:rPr lang="en-US" sz="2000" dirty="0" smtClean="0">
                <a:solidFill>
                  <a:schemeClr val="tx1"/>
                </a:solidFill>
                <a:sym typeface="Arial"/>
              </a:rPr>
              <a:t>Maximally </a:t>
            </a:r>
            <a:r>
              <a:rPr lang="en-US" sz="2000" dirty="0">
                <a:solidFill>
                  <a:schemeClr val="tx1"/>
                </a:solidFill>
                <a:sym typeface="Arial"/>
              </a:rPr>
              <a:t>Stable </a:t>
            </a:r>
            <a:r>
              <a:rPr lang="en-US" sz="2000" dirty="0" err="1">
                <a:solidFill>
                  <a:schemeClr val="tx1"/>
                </a:solidFill>
                <a:sym typeface="Arial"/>
              </a:rPr>
              <a:t>Extremal</a:t>
            </a:r>
            <a:r>
              <a:rPr lang="en-US" sz="2000" dirty="0">
                <a:solidFill>
                  <a:schemeClr val="tx1"/>
                </a:solidFill>
                <a:sym typeface="Arial"/>
              </a:rPr>
              <a:t> Regions (MSER) </a:t>
            </a:r>
            <a:r>
              <a:rPr lang="en-US" sz="2000" dirty="0" smtClean="0">
                <a:solidFill>
                  <a:schemeClr val="tx1"/>
                </a:solidFill>
                <a:sym typeface="Arial"/>
              </a:rPr>
              <a:t>detection with </a:t>
            </a:r>
            <a:r>
              <a:rPr lang="en-IN" sz="2000" dirty="0">
                <a:solidFill>
                  <a:schemeClr val="tx1"/>
                </a:solidFill>
                <a:sym typeface="Arial"/>
              </a:rPr>
              <a:t>Stroke Width </a:t>
            </a:r>
            <a:r>
              <a:rPr lang="en-IN" sz="2000" dirty="0" smtClean="0">
                <a:solidFill>
                  <a:schemeClr val="tx1"/>
                </a:solidFill>
                <a:sym typeface="Arial"/>
              </a:rPr>
              <a:t>Detector(SWD) to recognize characters or sentences</a:t>
            </a:r>
          </a:p>
          <a:p>
            <a:pPr marL="685800" indent="-457200">
              <a:buFont typeface="+mj-lt"/>
              <a:buAutoNum type="arabicPeriod"/>
            </a:pPr>
            <a:r>
              <a:rPr lang="en-IN" sz="2000" dirty="0" smtClean="0">
                <a:solidFill>
                  <a:schemeClr val="tx1"/>
                </a:solidFill>
                <a:sym typeface="Arial"/>
              </a:rPr>
              <a:t>If the dimension is of the component is not in the range of Alphanumeric The component will be segmented and we will use Histogram of </a:t>
            </a:r>
            <a:r>
              <a:rPr lang="en-IN" sz="2000" dirty="0">
                <a:solidFill>
                  <a:schemeClr val="tx1"/>
                </a:solidFill>
                <a:sym typeface="Arial"/>
              </a:rPr>
              <a:t>O</a:t>
            </a:r>
            <a:r>
              <a:rPr lang="en-IN" sz="2000" dirty="0" smtClean="0">
                <a:solidFill>
                  <a:schemeClr val="tx1"/>
                </a:solidFill>
                <a:sym typeface="Arial"/>
              </a:rPr>
              <a:t>riented Gradients (HOG) </a:t>
            </a:r>
            <a:r>
              <a:rPr lang="en-IN" sz="2000" dirty="0">
                <a:solidFill>
                  <a:schemeClr val="tx1"/>
                </a:solidFill>
                <a:sym typeface="Arial"/>
              </a:rPr>
              <a:t>algorithm</a:t>
            </a:r>
            <a:r>
              <a:rPr lang="en-IN" sz="2000" dirty="0" smtClean="0">
                <a:solidFill>
                  <a:schemeClr val="tx1"/>
                </a:solidFill>
                <a:sym typeface="Arial"/>
              </a:rPr>
              <a:t> to find out the figure and check whether it is required diagram (such as circuit diagram, data flow diagram etc..)</a:t>
            </a:r>
          </a:p>
          <a:p>
            <a:pPr marL="685800" indent="-457200">
              <a:buFont typeface="+mj-lt"/>
              <a:buAutoNum type="arabicPeriod"/>
            </a:pPr>
            <a:r>
              <a:rPr lang="en-IN" sz="2000" dirty="0" smtClean="0">
                <a:solidFill>
                  <a:schemeClr val="tx1"/>
                </a:solidFill>
                <a:sym typeface="Arial"/>
              </a:rPr>
              <a:t>Then we compare the formed sentence using </a:t>
            </a:r>
            <a:r>
              <a:rPr lang="en-IN" sz="2000" dirty="0">
                <a:solidFill>
                  <a:schemeClr val="tx1"/>
                </a:solidFill>
                <a:sym typeface="Arial"/>
              </a:rPr>
              <a:t>Self Organizing Maps(SOM</a:t>
            </a:r>
            <a:r>
              <a:rPr lang="en-IN" sz="2000" dirty="0" smtClean="0">
                <a:solidFill>
                  <a:schemeClr val="tx1"/>
                </a:solidFill>
                <a:sym typeface="Arial"/>
              </a:rPr>
              <a:t>) algorithm</a:t>
            </a:r>
          </a:p>
          <a:p>
            <a:pPr marL="685800" indent="-457200">
              <a:buFont typeface="+mj-lt"/>
              <a:buAutoNum type="arabicPeriod"/>
            </a:pPr>
            <a:r>
              <a:rPr lang="en-IN" sz="2000" dirty="0" smtClean="0">
                <a:solidFill>
                  <a:schemeClr val="tx1"/>
                </a:solidFill>
                <a:sym typeface="Arial"/>
              </a:rPr>
              <a:t>Then we are planning to publish result in web site along with the key words that where missing from student’s answer </a:t>
            </a:r>
            <a:endParaRPr lang="en-IN" sz="2400" dirty="0"/>
          </a:p>
          <a:p>
            <a:pPr marL="685800" indent="-457200">
              <a:buFont typeface="+mj-lt"/>
              <a:buAutoNum type="arabicPeriod"/>
            </a:pPr>
            <a:endParaRPr lang="en-GB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22;p16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02/08/19</a:t>
            </a:r>
          </a:p>
        </p:txBody>
      </p:sp>
      <p:sp>
        <p:nvSpPr>
          <p:cNvPr id="8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</p:spTree>
    <p:extLst>
      <p:ext uri="{BB962C8B-B14F-4D97-AF65-F5344CB8AC3E}">
        <p14:creationId xmlns:p14="http://schemas.microsoft.com/office/powerpoint/2010/main" val="183550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GB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0"/>
            <a:r>
              <a:rPr lang="en-GB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Advantages over other system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recognize diagrams 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Comparatively high accuracy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Less effected by noise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Trust worthy </a:t>
            </a:r>
            <a:endParaRPr lang="en-GB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22;p16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02/08/19</a:t>
            </a:r>
          </a:p>
        </p:txBody>
      </p:sp>
      <p:sp>
        <p:nvSpPr>
          <p:cNvPr id="7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</p:spTree>
    <p:extLst>
      <p:ext uri="{BB962C8B-B14F-4D97-AF65-F5344CB8AC3E}">
        <p14:creationId xmlns:p14="http://schemas.microsoft.com/office/powerpoint/2010/main" val="147322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0"/>
            <a:r>
              <a:rPr lang="en-GB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  <a:r>
              <a:rPr lang="en-GB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And Future Enhancement</a:t>
            </a:r>
            <a:endParaRPr lang="en-GB" sz="40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be used in offices like village office for checking records of applicants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be used in hospitals for checking records of patients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be developed as android application for students to evaluate the paper their own</a:t>
            </a:r>
            <a:endParaRPr lang="en-GB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be developed as android application for Teachers to correct paper faster </a:t>
            </a:r>
            <a:endParaRPr lang="en-GB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22;p16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02/08/19</a:t>
            </a:r>
          </a:p>
        </p:txBody>
      </p:sp>
      <p:sp>
        <p:nvSpPr>
          <p:cNvPr id="7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IN" sz="1200" b="0" i="0" u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</p:spTree>
    <p:extLst>
      <p:ext uri="{BB962C8B-B14F-4D97-AF65-F5344CB8AC3E}">
        <p14:creationId xmlns:p14="http://schemas.microsoft.com/office/powerpoint/2010/main" val="156119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GB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0"/>
            <a:r>
              <a:rPr lang="en-GB" sz="4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computerized autonomous paper evaluation system solves the problems of current evaluation system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Provides solution to manual mistakes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effective and feasibility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be used beyond educational field</a:t>
            </a: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22;p16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02/08/19</a:t>
            </a:r>
          </a:p>
        </p:txBody>
      </p:sp>
      <p:sp>
        <p:nvSpPr>
          <p:cNvPr id="7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</p:spTree>
    <p:extLst>
      <p:ext uri="{BB962C8B-B14F-4D97-AF65-F5344CB8AC3E}">
        <p14:creationId xmlns:p14="http://schemas.microsoft.com/office/powerpoint/2010/main" val="377667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0"/>
            <a:r>
              <a:rPr lang="en-US" sz="4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 marL="571500" indent="-342900">
              <a:buFont typeface="+mj-lt"/>
              <a:buAutoNum type="arabicPeriod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Extracting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Text from Degraded Document Image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	                     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Radhika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Patel and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Suman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K.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Mitra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Dhirubhai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Ambani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Institute of Information and communication Technology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Gandhinagar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 India</a:t>
            </a:r>
          </a:p>
          <a:p>
            <a:pPr marL="571500" indent="-342900">
              <a:buFont typeface="+mj-lt"/>
              <a:buAutoNum type="arabicPeriod"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A Robust Algorithm for Text Extraction from Images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                        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Najwa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-Maria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Chidiac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 Pascal Damien, Charles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Yaacoub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Faculty of Engineering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Holy Spirit University of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Kaslik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(USEK)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Jounieh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 Lebanon</a:t>
            </a:r>
          </a:p>
          <a:p>
            <a:pPr marL="571500" indent="-342900">
              <a:buFont typeface="+mj-lt"/>
              <a:buAutoNum type="arabicPeriod"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Computerized Paper Evaluation Using Neural Network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                      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Tanupriya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Choudhury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Kartikeya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Jain,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Lakshya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Aggarwal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Ayushi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Gupta,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Garv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Saxena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22;p16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02/08/19</a:t>
            </a:r>
          </a:p>
        </p:txBody>
      </p:sp>
      <p:sp>
        <p:nvSpPr>
          <p:cNvPr id="7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</p:spTree>
    <p:extLst>
      <p:ext uri="{BB962C8B-B14F-4D97-AF65-F5344CB8AC3E}">
        <p14:creationId xmlns:p14="http://schemas.microsoft.com/office/powerpoint/2010/main" val="3348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Google Shape;132;p17"/>
          <p:cNvSpPr txBox="1"/>
          <p:nvPr/>
        </p:nvSpPr>
        <p:spPr>
          <a:xfrm>
            <a:off x="609600" y="1066800"/>
            <a:ext cx="66294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312" marR="0" lvl="0" indent="-3397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endParaRPr sz="3200" b="0" i="0" u="none">
              <a:solidFill>
                <a:srgbClr val="0D0D0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1312" marR="0" lvl="0" indent="-339723" algn="ctr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endParaRPr sz="4400" b="1" i="0" u="none">
              <a:solidFill>
                <a:srgbClr val="0D0D0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1312" marR="0" lvl="0" indent="-339723" algn="ctr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n-US" sz="4400" b="1" i="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</a:p>
        </p:txBody>
      </p:sp>
      <p:sp>
        <p:nvSpPr>
          <p:cNvPr id="1048625" name="Google Shape;133;p17"/>
          <p:cNvSpPr txBox="1"/>
          <p:nvPr/>
        </p:nvSpPr>
        <p:spPr>
          <a:xfrm>
            <a:off x="457200" y="6356350"/>
            <a:ext cx="830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02/08/19</a:t>
            </a:r>
          </a:p>
        </p:txBody>
      </p:sp>
      <p:sp>
        <p:nvSpPr>
          <p:cNvPr id="1048626" name="Google Shape;134;p17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sp>
        <p:nvSpPr>
          <p:cNvPr id="1048627" name="Google Shape;135;p1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26</a:t>
            </a:fld>
            <a:endParaRPr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56" name="Google Shape;136;p17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3352800" y="3505200"/>
            <a:ext cx="2324100" cy="16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7" name="Google Shape;137;p17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1981200" y="2038350"/>
            <a:ext cx="5105400" cy="33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8" name="Google Shape;138;p17"/>
          <p:cNvPicPr preferRelativeResize="0">
            <a:picLocks/>
          </p:cNvPicPr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27;p16"/>
          <p:cNvPicPr preferRelativeResize="0">
            <a:picLocks/>
          </p:cNvPicPr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Google Shape;105;p15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3972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1" i="0" u="sng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39725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sng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Vision of the Department</a:t>
            </a:r>
          </a:p>
          <a:p>
            <a:pPr marL="342900" marR="0" lvl="0" indent="-339725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eminent and ethical leaders in the domain of Computational Sciences through quality professional education with a focus on holistic learning and excellence.</a:t>
            </a:r>
          </a:p>
          <a:p>
            <a:pPr marL="342900" marR="0" lvl="0" indent="-339725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39725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sng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Mission of the Department</a:t>
            </a:r>
          </a:p>
          <a:p>
            <a:pPr marL="342900" marR="0" lvl="0" indent="-339725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create technically competent and ethically conscious graduates in the field of Computer Science and Engineering by encouraging holistic learning and excellence. </a:t>
            </a:r>
          </a:p>
          <a:p>
            <a:pPr marL="342900" marR="0" lvl="0" indent="-339725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prepare students for careers in Industry, Academia and the Government.</a:t>
            </a:r>
          </a:p>
          <a:p>
            <a:pPr marL="342900" marR="0" lvl="0" indent="-339725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instill Entrepreneurial Orientation and research motivation among the students of the department.</a:t>
            </a:r>
          </a:p>
          <a:p>
            <a:pPr marL="342900" marR="0" lvl="0" indent="-339725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emerge as a leader in education in the region by encouraging teaching, learning, industry and societal connect.</a:t>
            </a:r>
          </a:p>
          <a:p>
            <a:pPr marL="342900" marR="0" lvl="0" indent="-339725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05" name="Google Shape;107;p15"/>
          <p:cNvSpPr txBox="1"/>
          <p:nvPr/>
        </p:nvSpPr>
        <p:spPr>
          <a:xfrm>
            <a:off x="6553200" y="647558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3</a:t>
            </a:fld>
            <a:endParaRPr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54" name="Google Shape;108;p15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91;p13"/>
          <p:cNvSpPr txBox="1"/>
          <p:nvPr/>
        </p:nvSpPr>
        <p:spPr>
          <a:xfrm>
            <a:off x="185596" y="6475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r>
              <a:rPr lang="en-US" sz="1200" b="0" i="0" u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200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US" sz="1200" b="0" i="0" u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/19</a:t>
            </a:r>
            <a:endParaRPr lang="en-US"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Google Shape;117;p16"/>
          <p:cNvSpPr/>
          <p:nvPr/>
        </p:nvSpPr>
        <p:spPr>
          <a:xfrm>
            <a:off x="457200" y="990600"/>
            <a:ext cx="8228012" cy="548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09" name="Google Shape;118;p16"/>
          <p:cNvSpPr/>
          <p:nvPr/>
        </p:nvSpPr>
        <p:spPr>
          <a:xfrm>
            <a:off x="760412" y="1612900"/>
            <a:ext cx="803275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</a:pPr>
            <a:r>
              <a:rPr lang="en-US" sz="2900" b="0" i="0" u="none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</a:p>
        </p:txBody>
      </p:sp>
      <p:sp>
        <p:nvSpPr>
          <p:cNvPr id="1048610" name="Google Shape;119;p16"/>
          <p:cNvSpPr/>
          <p:nvPr/>
        </p:nvSpPr>
        <p:spPr>
          <a:xfrm>
            <a:off x="131762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1" name="Google Shape;120;p16"/>
          <p:cNvSpPr/>
          <p:nvPr/>
        </p:nvSpPr>
        <p:spPr>
          <a:xfrm>
            <a:off x="195262" y="1306512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2" name="Google Shape;121;p16"/>
          <p:cNvSpPr txBox="1"/>
          <p:nvPr/>
        </p:nvSpPr>
        <p:spPr>
          <a:xfrm>
            <a:off x="457200" y="1981200"/>
            <a:ext cx="7969250" cy="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3" name="Google Shape;122;p16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02/08/19</a:t>
            </a:r>
          </a:p>
        </p:txBody>
      </p:sp>
      <p:sp>
        <p:nvSpPr>
          <p:cNvPr id="1048614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4</a:t>
            </a:fld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5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sp>
        <p:nvSpPr>
          <p:cNvPr id="1048616" name="Google Shape;125;p16"/>
          <p:cNvSpPr txBox="1"/>
          <p:nvPr/>
        </p:nvSpPr>
        <p:spPr>
          <a:xfrm>
            <a:off x="457200" y="1524000"/>
            <a:ext cx="8229600" cy="811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n-US" sz="4400" b="1" i="0" u="none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 should be included</a:t>
            </a:r>
            <a:endParaRPr dirty="0"/>
          </a:p>
        </p:txBody>
      </p:sp>
      <p:sp>
        <p:nvSpPr>
          <p:cNvPr id="1048617" name="Google Shape;126;p16"/>
          <p:cNvSpPr txBox="1"/>
          <p:nvPr/>
        </p:nvSpPr>
        <p:spPr>
          <a:xfrm>
            <a:off x="304800" y="2232025"/>
            <a:ext cx="8229600" cy="416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39725" marR="0" lvl="0" indent="-33972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1200" dirty="0"/>
          </a:p>
          <a:p>
            <a:pPr marL="339725" marR="0" lvl="0" indent="-339725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</a:t>
            </a:r>
            <a:r>
              <a:rPr lang="en-US" sz="2400" b="0" i="0" u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</a:t>
            </a:r>
          </a:p>
          <a:p>
            <a:pPr marL="339725" marR="0" lvl="0" indent="-339725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  <a:sym typeface="Times New Roman"/>
              </a:rPr>
              <a:t>Literature survey</a:t>
            </a:r>
            <a:endParaRPr sz="16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9725" marR="0" lvl="0" indent="-339725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system</a:t>
            </a:r>
            <a:endParaRPr sz="16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9725" marR="0" lvl="0" indent="-339725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Data Flow Diagram</a:t>
            </a: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wi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se</a:t>
            </a:r>
            <a:endParaRPr sz="16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9725" marR="0" lvl="0" indent="-339725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Detailed design </a:t>
            </a:r>
            <a:r>
              <a:rPr lang="en-US" sz="2400" b="0" i="0" u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</a:t>
            </a: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400" b="0" i="0" u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</a:p>
          <a:p>
            <a:pPr marL="339725" marR="0" lvl="0" indent="-339725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 b="0" i="0" u="none" dirty="0" smtClean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Application and future enhancement</a:t>
            </a:r>
            <a:endParaRPr sz="16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9725" marR="0" lvl="0" indent="-339725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sz="1200" dirty="0"/>
          </a:p>
          <a:p>
            <a:pPr marL="339725" marR="0" lvl="0" indent="-339725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r>
              <a:rPr lang="en-US" sz="2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9725" marR="0" lvl="0" indent="-339725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endParaRPr sz="28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97155" name="Google Shape;127;p1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Google Shape;117;p16"/>
          <p:cNvSpPr/>
          <p:nvPr/>
        </p:nvSpPr>
        <p:spPr>
          <a:xfrm>
            <a:off x="457200" y="990600"/>
            <a:ext cx="8228012" cy="548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09" name="Google Shape;118;p16"/>
          <p:cNvSpPr/>
          <p:nvPr/>
        </p:nvSpPr>
        <p:spPr>
          <a:xfrm>
            <a:off x="760412" y="1612900"/>
            <a:ext cx="803275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</a:pPr>
            <a:r>
              <a:rPr lang="en-US" sz="2900" b="0" i="0" u="none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</a:p>
        </p:txBody>
      </p:sp>
      <p:sp>
        <p:nvSpPr>
          <p:cNvPr id="1048610" name="Google Shape;119;p16"/>
          <p:cNvSpPr/>
          <p:nvPr/>
        </p:nvSpPr>
        <p:spPr>
          <a:xfrm>
            <a:off x="131762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1" name="Google Shape;120;p16"/>
          <p:cNvSpPr/>
          <p:nvPr/>
        </p:nvSpPr>
        <p:spPr>
          <a:xfrm>
            <a:off x="195262" y="1306512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2" name="Google Shape;121;p16"/>
          <p:cNvSpPr txBox="1"/>
          <p:nvPr/>
        </p:nvSpPr>
        <p:spPr>
          <a:xfrm>
            <a:off x="457200" y="1981200"/>
            <a:ext cx="7969250" cy="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3" name="Google Shape;122;p16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lvl="0">
              <a:buSzPts val="1200"/>
            </a:pPr>
            <a:r>
              <a:rPr lang="en-US" sz="1200" dirty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21/10/19</a:t>
            </a:r>
          </a:p>
        </p:txBody>
      </p:sp>
      <p:sp>
        <p:nvSpPr>
          <p:cNvPr id="1048614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5</a:t>
            </a:fld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5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pic>
        <p:nvPicPr>
          <p:cNvPr id="2097155" name="Google Shape;127;p1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382712"/>
            <a:ext cx="8226425" cy="1139825"/>
          </a:xfrm>
        </p:spPr>
        <p:txBody>
          <a:bodyPr/>
          <a:lstStyle/>
          <a:p>
            <a:pPr lvl="0" algn="l"/>
            <a:r>
              <a:rPr lang="en-US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817133"/>
            <a:ext cx="8226425" cy="3532187"/>
          </a:xfrm>
        </p:spPr>
        <p:txBody>
          <a:bodyPr/>
          <a:lstStyle/>
          <a:p>
            <a:pPr marL="742950" indent="-514350">
              <a:buFont typeface="+mj-lt"/>
              <a:buAutoNum type="arabicPeriod"/>
            </a:pPr>
            <a:r>
              <a:rPr lang="en-US" sz="2800" dirty="0"/>
              <a:t>We are proposing a Computerized Autonomous Paper Evaluation system which can be used in descriptive type examination for </a:t>
            </a:r>
            <a:r>
              <a:rPr lang="en-US" sz="2800" dirty="0" smtClean="0"/>
              <a:t>evaluation</a:t>
            </a:r>
          </a:p>
          <a:p>
            <a:pPr marL="742950" indent="-514350">
              <a:buFont typeface="+mj-lt"/>
              <a:buAutoNum type="arabicPeriod"/>
            </a:pPr>
            <a:r>
              <a:rPr lang="en-US" sz="2800" dirty="0"/>
              <a:t>This system </a:t>
            </a:r>
            <a:r>
              <a:rPr lang="en-US" sz="2800" dirty="0" smtClean="0"/>
              <a:t>overcomes many </a:t>
            </a:r>
            <a:r>
              <a:rPr lang="en-US" sz="2800" dirty="0"/>
              <a:t>drawbacks of the existing </a:t>
            </a:r>
            <a:r>
              <a:rPr lang="en-US" sz="2800" dirty="0" smtClean="0"/>
              <a:t>system like  </a:t>
            </a:r>
            <a:r>
              <a:rPr lang="en-US" sz="2800" dirty="0"/>
              <a:t>and helps to improve student’s performance in a much better way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74326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Google Shape;117;p16"/>
          <p:cNvSpPr/>
          <p:nvPr/>
        </p:nvSpPr>
        <p:spPr>
          <a:xfrm>
            <a:off x="457200" y="990600"/>
            <a:ext cx="8228012" cy="548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09" name="Google Shape;118;p16"/>
          <p:cNvSpPr/>
          <p:nvPr/>
        </p:nvSpPr>
        <p:spPr>
          <a:xfrm>
            <a:off x="760412" y="1612900"/>
            <a:ext cx="803275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</a:pPr>
            <a:r>
              <a:rPr lang="en-US" sz="2900" b="0" i="0" u="none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</a:p>
        </p:txBody>
      </p:sp>
      <p:sp>
        <p:nvSpPr>
          <p:cNvPr id="1048610" name="Google Shape;119;p16"/>
          <p:cNvSpPr/>
          <p:nvPr/>
        </p:nvSpPr>
        <p:spPr>
          <a:xfrm>
            <a:off x="131762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1" name="Google Shape;120;p16"/>
          <p:cNvSpPr/>
          <p:nvPr/>
        </p:nvSpPr>
        <p:spPr>
          <a:xfrm>
            <a:off x="195262" y="1306512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2" name="Google Shape;121;p16"/>
          <p:cNvSpPr txBox="1"/>
          <p:nvPr/>
        </p:nvSpPr>
        <p:spPr>
          <a:xfrm>
            <a:off x="457200" y="1981200"/>
            <a:ext cx="7969250" cy="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3" name="Google Shape;122;p16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lvl="0">
              <a:buSzPts val="1200"/>
            </a:pPr>
            <a:r>
              <a:rPr lang="en-US" sz="1200" dirty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21/10/19</a:t>
            </a:r>
          </a:p>
        </p:txBody>
      </p:sp>
      <p:sp>
        <p:nvSpPr>
          <p:cNvPr id="1048614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6</a:t>
            </a:fld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5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pic>
        <p:nvPicPr>
          <p:cNvPr id="2097155" name="Google Shape;127;p1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143719"/>
            <a:ext cx="7886700" cy="1325563"/>
          </a:xfrm>
        </p:spPr>
        <p:txBody>
          <a:bodyPr/>
          <a:lstStyle/>
          <a:p>
            <a:pPr lvl="0"/>
            <a:r>
              <a:rPr lang="en-US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System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2079515"/>
            <a:ext cx="3868340" cy="823912"/>
          </a:xfrm>
        </p:spPr>
        <p:txBody>
          <a:bodyPr/>
          <a:lstStyle/>
          <a:p>
            <a:pPr marL="228600" indent="0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Manual Paper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valuation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629841" y="2989513"/>
            <a:ext cx="3868340" cy="3200149"/>
          </a:xfrm>
        </p:spPr>
        <p:txBody>
          <a:bodyPr/>
          <a:lstStyle/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>
          <a:xfrm>
            <a:off x="4629150" y="2133834"/>
            <a:ext cx="3887391" cy="823912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Drawbacks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4"/>
          </p:nvPr>
        </p:nvSpPr>
        <p:spPr>
          <a:xfrm>
            <a:off x="4629150" y="2999037"/>
            <a:ext cx="3887391" cy="3190625"/>
          </a:xfrm>
        </p:spPr>
        <p:txBody>
          <a:bodyPr/>
          <a:lstStyle/>
          <a:p>
            <a:pPr marL="685800" indent="-457200">
              <a:buFont typeface="+mj-lt"/>
              <a:buAutoNum type="arabicPeriod"/>
            </a:pPr>
            <a:r>
              <a:rPr lang="en-IN" sz="2000" dirty="0" smtClean="0"/>
              <a:t>Biasness </a:t>
            </a:r>
          </a:p>
          <a:p>
            <a:pPr marL="685800" indent="-457200">
              <a:buFont typeface="+mj-lt"/>
              <a:buAutoNum type="arabicPeriod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Mistakes from the side of evaluator </a:t>
            </a:r>
          </a:p>
          <a:p>
            <a:pPr marL="685800" indent="-457200">
              <a:buFont typeface="+mj-lt"/>
              <a:buAutoNum type="arabicPeriod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 consuming</a:t>
            </a:r>
          </a:p>
          <a:p>
            <a:pPr marL="685800" indent="-457200">
              <a:buFont typeface="+mj-lt"/>
              <a:buAutoNum type="arabicPeriod"/>
            </a:pPr>
            <a:r>
              <a:rPr lang="en-US" sz="2000" dirty="0" smtClean="0"/>
              <a:t>Can dependent on appearance of   paper</a:t>
            </a:r>
            <a:endParaRPr lang="en-IN" sz="2000" dirty="0"/>
          </a:p>
          <a:p>
            <a:pPr marL="685800" indent="-457200">
              <a:buFont typeface="+mj-lt"/>
              <a:buAutoNum type="arabicPeriod"/>
            </a:pPr>
            <a:r>
              <a:rPr lang="en-IN" sz="2000" dirty="0" smtClean="0"/>
              <a:t>Transportation of papers are needed </a:t>
            </a:r>
            <a:endParaRPr lang="en-IN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53" y="2989514"/>
            <a:ext cx="3869928" cy="320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05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Google Shape;117;p16"/>
          <p:cNvSpPr/>
          <p:nvPr/>
        </p:nvSpPr>
        <p:spPr>
          <a:xfrm>
            <a:off x="457200" y="990600"/>
            <a:ext cx="8228012" cy="548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09" name="Google Shape;118;p16"/>
          <p:cNvSpPr/>
          <p:nvPr/>
        </p:nvSpPr>
        <p:spPr>
          <a:xfrm>
            <a:off x="760412" y="1612900"/>
            <a:ext cx="803275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</a:pPr>
            <a:r>
              <a:rPr lang="en-US" sz="2900" b="0" i="0" u="none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</a:p>
        </p:txBody>
      </p:sp>
      <p:sp>
        <p:nvSpPr>
          <p:cNvPr id="1048610" name="Google Shape;119;p16"/>
          <p:cNvSpPr/>
          <p:nvPr/>
        </p:nvSpPr>
        <p:spPr>
          <a:xfrm>
            <a:off x="131762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1" name="Google Shape;120;p16"/>
          <p:cNvSpPr/>
          <p:nvPr/>
        </p:nvSpPr>
        <p:spPr>
          <a:xfrm>
            <a:off x="195262" y="1306512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2" name="Google Shape;121;p16"/>
          <p:cNvSpPr txBox="1"/>
          <p:nvPr/>
        </p:nvSpPr>
        <p:spPr>
          <a:xfrm>
            <a:off x="457200" y="1981200"/>
            <a:ext cx="7969250" cy="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3" name="Google Shape;122;p16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21/10/19</a:t>
            </a:r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4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7</a:t>
            </a:fld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5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pic>
        <p:nvPicPr>
          <p:cNvPr id="2097155" name="Google Shape;127;p1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382712"/>
            <a:ext cx="8226425" cy="1139825"/>
          </a:xfrm>
        </p:spPr>
        <p:txBody>
          <a:bodyPr/>
          <a:lstStyle/>
          <a:p>
            <a:pPr lvl="0" algn="l"/>
            <a:r>
              <a:rPr lang="en-US" b="1" dirty="0">
                <a:solidFill>
                  <a:srgbClr val="C00000"/>
                </a:solidFill>
                <a:latin typeface="Times New Roman"/>
                <a:cs typeface="Times New Roman"/>
                <a:sym typeface="Times New Roman"/>
              </a:rPr>
              <a:t>Literature survey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817133"/>
            <a:ext cx="8226425" cy="3532187"/>
          </a:xfrm>
        </p:spPr>
        <p:txBody>
          <a:bodyPr/>
          <a:lstStyle/>
          <a:p>
            <a:pPr marL="228600" indent="0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Reference Papers:</a:t>
            </a:r>
          </a:p>
          <a:p>
            <a:pPr marL="571500" indent="-342900">
              <a:buFont typeface="+mj-lt"/>
              <a:buAutoNum type="arabicPeriod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Extracting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Text from Degraded Document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Image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	                        by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Radhika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Patel and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Suman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K.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Mitra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Dhirubhai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Ambani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Institute of Information and communication Technology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Gandhinagar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 India,2015</a:t>
            </a:r>
          </a:p>
          <a:p>
            <a:pPr marL="571500" indent="-342900">
              <a:buFont typeface="+mj-lt"/>
              <a:buAutoNum type="arabicPeriod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Robust Algorithm for Text Extraction from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Images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                         by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Najwa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-Maria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Chidiac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 Pascal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Damien, Charles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Yaacoub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Faculty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Engineering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Holy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Spirit University of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Kaslik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USEK)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Jounieh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Lebanon,2016</a:t>
            </a:r>
          </a:p>
          <a:p>
            <a:pPr marL="571500" indent="-342900">
              <a:buFont typeface="+mj-lt"/>
              <a:buAutoNum type="arabicPeriod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Computerized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Paper Evaluation Using Neural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Network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by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Tanupriya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Choudhury,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Kartikeya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Jain,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Lakshya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Aggarwal,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Ayushi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Gupta,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Garv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Saxena,2017</a:t>
            </a:r>
          </a:p>
        </p:txBody>
      </p:sp>
    </p:spTree>
    <p:extLst>
      <p:ext uri="{BB962C8B-B14F-4D97-AF65-F5344CB8AC3E}">
        <p14:creationId xmlns:p14="http://schemas.microsoft.com/office/powerpoint/2010/main" val="299525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Google Shape;117;p16"/>
          <p:cNvSpPr/>
          <p:nvPr/>
        </p:nvSpPr>
        <p:spPr>
          <a:xfrm>
            <a:off x="457200" y="990600"/>
            <a:ext cx="8228012" cy="548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09" name="Google Shape;118;p16"/>
          <p:cNvSpPr/>
          <p:nvPr/>
        </p:nvSpPr>
        <p:spPr>
          <a:xfrm>
            <a:off x="760412" y="1612900"/>
            <a:ext cx="803275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</a:pPr>
            <a:r>
              <a:rPr lang="en-US" sz="2900" b="0" i="0" u="none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</a:p>
        </p:txBody>
      </p:sp>
      <p:sp>
        <p:nvSpPr>
          <p:cNvPr id="1048610" name="Google Shape;119;p16"/>
          <p:cNvSpPr/>
          <p:nvPr/>
        </p:nvSpPr>
        <p:spPr>
          <a:xfrm>
            <a:off x="131762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1" name="Google Shape;120;p16"/>
          <p:cNvSpPr/>
          <p:nvPr/>
        </p:nvSpPr>
        <p:spPr>
          <a:xfrm>
            <a:off x="195262" y="1306512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2" name="Google Shape;121;p16"/>
          <p:cNvSpPr txBox="1"/>
          <p:nvPr/>
        </p:nvSpPr>
        <p:spPr>
          <a:xfrm>
            <a:off x="457200" y="1981200"/>
            <a:ext cx="7969250" cy="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4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8</a:t>
            </a:fld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5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pic>
        <p:nvPicPr>
          <p:cNvPr id="2097155" name="Google Shape;127;p1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382712"/>
            <a:ext cx="8226425" cy="1139825"/>
          </a:xfrm>
        </p:spPr>
        <p:txBody>
          <a:bodyPr/>
          <a:lstStyle/>
          <a:p>
            <a:pPr lvl="0" algn="l"/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Extracting Text from Degraded Document Image</a:t>
            </a:r>
            <a:endParaRPr lang="en-IN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817133"/>
            <a:ext cx="8226425" cy="3532187"/>
          </a:xfrm>
        </p:spPr>
        <p:txBody>
          <a:bodyPr/>
          <a:lstStyle/>
          <a:p>
            <a:pPr marL="228600" indent="0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Technology Used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685800" indent="-457200">
              <a:buFont typeface="+mj-lt"/>
              <a:buAutoNum type="arabicPeriod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Pre-processing</a:t>
            </a:r>
            <a:r>
              <a:rPr lang="en-IN" sz="1200" b="1" dirty="0" smtClean="0"/>
              <a:t>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first step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converting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RGB (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colour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image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grayscale</a:t>
            </a:r>
          </a:p>
          <a:p>
            <a:pPr marL="6858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PCA based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conversion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used for this purpose</a:t>
            </a:r>
          </a:p>
          <a:p>
            <a:pPr marL="6858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Next is a chain of basic image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processing techniques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improve local contrast and suppressing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from background texture in order to efficiently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detect text region motivated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illumination variations is addressed</a:t>
            </a:r>
          </a:p>
          <a:p>
            <a:endParaRPr lang="en-IN" sz="2400" u="sng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9250" y="6336139"/>
            <a:ext cx="8707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SzPts val="1200"/>
            </a:pPr>
            <a:r>
              <a:rPr lang="en-US" dirty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21/10/19</a:t>
            </a:r>
          </a:p>
        </p:txBody>
      </p:sp>
    </p:spTree>
    <p:extLst>
      <p:ext uri="{BB962C8B-B14F-4D97-AF65-F5344CB8AC3E}">
        <p14:creationId xmlns:p14="http://schemas.microsoft.com/office/powerpoint/2010/main" val="328884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Google Shape;117;p16"/>
          <p:cNvSpPr/>
          <p:nvPr/>
        </p:nvSpPr>
        <p:spPr>
          <a:xfrm>
            <a:off x="457200" y="990600"/>
            <a:ext cx="8228012" cy="548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09" name="Google Shape;118;p16"/>
          <p:cNvSpPr/>
          <p:nvPr/>
        </p:nvSpPr>
        <p:spPr>
          <a:xfrm>
            <a:off x="760412" y="1612900"/>
            <a:ext cx="803275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</a:pPr>
            <a:r>
              <a:rPr lang="en-US" sz="2900" b="0" i="0" u="none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</a:p>
        </p:txBody>
      </p:sp>
      <p:sp>
        <p:nvSpPr>
          <p:cNvPr id="1048610" name="Google Shape;119;p16"/>
          <p:cNvSpPr/>
          <p:nvPr/>
        </p:nvSpPr>
        <p:spPr>
          <a:xfrm>
            <a:off x="131762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1" name="Google Shape;120;p16"/>
          <p:cNvSpPr/>
          <p:nvPr/>
        </p:nvSpPr>
        <p:spPr>
          <a:xfrm>
            <a:off x="195262" y="1306512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2" name="Google Shape;121;p16"/>
          <p:cNvSpPr txBox="1"/>
          <p:nvPr/>
        </p:nvSpPr>
        <p:spPr>
          <a:xfrm>
            <a:off x="457200" y="1981200"/>
            <a:ext cx="7969250" cy="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4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9</a:t>
            </a:fld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5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pic>
        <p:nvPicPr>
          <p:cNvPr id="2097155" name="Google Shape;127;p1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2" y="1806799"/>
            <a:ext cx="8226425" cy="3532187"/>
          </a:xfrm>
        </p:spPr>
        <p:txBody>
          <a:bodyPr/>
          <a:lstStyle/>
          <a:p>
            <a:pPr marL="685800" indent="-457200">
              <a:buFont typeface="+mj-lt"/>
              <a:buAutoNum type="arabicPeriod"/>
            </a:pP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Text area detection: 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Identifies text area</a:t>
            </a:r>
            <a:endParaRPr lang="en-GB" sz="2800" b="1" dirty="0">
              <a:latin typeface="Times New Roman" pitchFamily="18" charset="0"/>
              <a:cs typeface="Times New Roman" pitchFamily="18" charset="0"/>
            </a:endParaRPr>
          </a:p>
          <a:p>
            <a:pPr marL="685800" indent="-457200">
              <a:buFont typeface="+mj-lt"/>
              <a:buAutoNum type="arabicPeriod"/>
            </a:pP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Post processing: 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Takes care of false positives and negatives based on intensity values of pre-processed and grey image</a:t>
            </a:r>
          </a:p>
          <a:p>
            <a:endParaRPr lang="en-IN" sz="2400" u="sng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9250" y="6336139"/>
            <a:ext cx="8707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SzPts val="1200"/>
            </a:pPr>
            <a:r>
              <a:rPr lang="en-US" dirty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21/10/19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67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80808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1205</Words>
  <Application>Microsoft Office PowerPoint</Application>
  <PresentationFormat>On-screen Show (4:3)</PresentationFormat>
  <Paragraphs>317</Paragraphs>
  <Slides>26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 Black</vt:lpstr>
      <vt:lpstr>Calibri</vt:lpstr>
      <vt:lpstr>Times New Roman</vt:lpstr>
      <vt:lpstr>Arial</vt:lpstr>
      <vt:lpstr>Office 主题</vt:lpstr>
      <vt:lpstr>PowerPoint Presentation</vt:lpstr>
      <vt:lpstr>GROUP-7</vt:lpstr>
      <vt:lpstr>PowerPoint Presentation</vt:lpstr>
      <vt:lpstr>PowerPoint Presentation</vt:lpstr>
      <vt:lpstr>Introduction</vt:lpstr>
      <vt:lpstr>Existing System</vt:lpstr>
      <vt:lpstr>Literature survey</vt:lpstr>
      <vt:lpstr>Extracting Text from Degraded Document Image</vt:lpstr>
      <vt:lpstr>PowerPoint Presentation</vt:lpstr>
      <vt:lpstr>PowerPoint Presentation</vt:lpstr>
      <vt:lpstr>Computerised paper evaluation using neural network</vt:lpstr>
      <vt:lpstr>PowerPoint Presentation</vt:lpstr>
      <vt:lpstr>A robust algorithm for text extraction from images</vt:lpstr>
      <vt:lpstr>PowerPoint Presentation</vt:lpstr>
      <vt:lpstr>PowerPoint Presentation</vt:lpstr>
      <vt:lpstr>Proposed system</vt:lpstr>
      <vt:lpstr>PowerPoint Presentation</vt:lpstr>
      <vt:lpstr>PowerPoint Presentation</vt:lpstr>
      <vt:lpstr>PowerPoint Presentation</vt:lpstr>
      <vt:lpstr>PowerPoint Presentation</vt:lpstr>
      <vt:lpstr>Proposed system</vt:lpstr>
      <vt:lpstr>Proposed system</vt:lpstr>
      <vt:lpstr>PowerPoint Presentation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Sobha Xavier P</dc:creator>
  <cp:lastModifiedBy>Sreerag R Nandan</cp:lastModifiedBy>
  <cp:revision>76</cp:revision>
  <dcterms:created xsi:type="dcterms:W3CDTF">2019-10-11T22:55:33Z</dcterms:created>
  <dcterms:modified xsi:type="dcterms:W3CDTF">2019-10-21T01:24:17Z</dcterms:modified>
</cp:coreProperties>
</file>