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78" r:id="rId10"/>
    <p:sldId id="272" r:id="rId11"/>
    <p:sldId id="273" r:id="rId12"/>
    <p:sldId id="268" r:id="rId13"/>
    <p:sldId id="269" r:id="rId14"/>
    <p:sldId id="267" r:id="rId15"/>
    <p:sldId id="266" r:id="rId16"/>
    <p:sldId id="270" r:id="rId17"/>
    <p:sldId id="271" r:id="rId18"/>
    <p:sldId id="274" r:id="rId19"/>
    <p:sldId id="279" r:id="rId20"/>
    <p:sldId id="280" r:id="rId21"/>
    <p:sldId id="275" r:id="rId22"/>
    <p:sldId id="281" r:id="rId23"/>
    <p:sldId id="283" r:id="rId24"/>
    <p:sldId id="284" r:id="rId25"/>
    <p:sldId id="282" r:id="rId26"/>
    <p:sldId id="276" r:id="rId27"/>
    <p:sldId id="277" r:id="rId28"/>
    <p:sldId id="261" r:id="rId29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6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7" name="Google Shape;5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8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79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80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8681" name="Google Shape;9;n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2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‹#›</a:t>
            </a:fld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439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7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3" name="Google Shape;77;p1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4" name="Google Shape;78;p1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5" name="Google Shape;79;p1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6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597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9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35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15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381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9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04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2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05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7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82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17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17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83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86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44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7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2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71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1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2" name="Google Shape;7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3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3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4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5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31;p5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1" name="Google Shape;32;p5"/>
          <p:cNvSpPr txBox="1"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632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3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5" name="Google Shape;37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6" name="Google Shape;38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7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8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4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5" name="Google Shape;44;p7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6" name="Google Shape;45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7" name="Google Shape;46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8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9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5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6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1" name="Google Shape;55;p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72" name="Google Shape;56;p9"/>
          <p:cNvSpPr txBox="1">
            <a:spLocks noGrp="1"/>
          </p:cNvSpPr>
          <p:nvPr>
            <p:ph type="body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048673" name="Google Shape;5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4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60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8" name="Google Shape;61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59" name="Google Shape;62;p10"/>
          <p:cNvSpPr>
            <a:spLocks noGrp="1"/>
          </p:cNvSpPr>
          <p:nvPr>
            <p:ph type="pic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1048660" name="Google Shape;6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1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2787" cy="822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7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8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9" name="Google Shape;15;p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0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83;p13"/>
          <p:cNvSpPr/>
          <p:nvPr/>
        </p:nvSpPr>
        <p:spPr>
          <a:xfrm>
            <a:off x="457200" y="165100"/>
            <a:ext cx="8228012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4" name="Google Shape;84;p13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585" name="Google Shape;85;p13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6" name="Google Shape;86;p13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7" name="Google Shape;87;p13"/>
          <p:cNvSpPr txBox="1"/>
          <p:nvPr/>
        </p:nvSpPr>
        <p:spPr>
          <a:xfrm>
            <a:off x="522287" y="1665287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8" name="Google Shape;88;p13"/>
          <p:cNvSpPr txBox="1"/>
          <p:nvPr/>
        </p:nvSpPr>
        <p:spPr>
          <a:xfrm>
            <a:off x="381000" y="41148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 CSE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Jyothi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Engineering  College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Thrissur</a:t>
            </a:r>
            <a:endParaRPr lang="en-US"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</a:t>
            </a: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			   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			                                                        			      </a:t>
            </a:r>
          </a:p>
        </p:txBody>
      </p:sp>
      <p:sp>
        <p:nvSpPr>
          <p:cNvPr id="1048589" name="Google Shape;89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0" name="Google Shape;90;p13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1" dirty="0" smtClean="0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Autonomous Paper Evaluation</a:t>
            </a:r>
            <a:endParaRPr lang="en-US" sz="4000" b="1" i="0" u="none" dirty="0">
              <a:solidFill>
                <a:srgbClr val="C050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1" name="Google Shape;91;p13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/19</a:t>
            </a:r>
          </a:p>
        </p:txBody>
      </p:sp>
      <p:pic>
        <p:nvPicPr>
          <p:cNvPr id="2097152" name="Google Shape;92;p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Binarization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in pre-processing provides almost zero loss of text area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Provides satisfactory result in text preservation of degraded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depend on text size and stroke width</a:t>
            </a:r>
          </a:p>
          <a:p>
            <a:pPr marL="742950" indent="-514350">
              <a:buFont typeface="+mj-lt"/>
              <a:buAutoNum type="arabicPeriod"/>
            </a:pP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57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Disadvantage:</a:t>
            </a:r>
          </a:p>
          <a:p>
            <a:pPr marL="742950" indent="-514350">
              <a:buFont typeface="+mj-lt"/>
              <a:buAutoNum type="arabicPeriod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Presence of  undesired black and white blobs</a:t>
            </a:r>
          </a:p>
          <a:p>
            <a:pPr marL="228600" indent="0"/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0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36880" y="95758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Computerised paper evaluation using neural network</a:t>
            </a:r>
            <a:endParaRPr lang="en-I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Pre-processing of picture is performed using </a:t>
            </a: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grayscale,obscure,edge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diminishing of the picture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Training of the proposed framework is completed using ANN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System identified characters are matched with those in the database and ranking of the student is performed </a:t>
            </a:r>
          </a:p>
          <a:p>
            <a:pPr marL="228600" indent="0"/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0"/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2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 biasness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Not 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Appearance of paper is not considered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require transportation</a:t>
            </a:r>
          </a:p>
          <a:p>
            <a:pPr marL="742950" indent="-514350">
              <a:buFont typeface="+mj-lt"/>
              <a:buAutoNum type="arabicPeriod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Arial" pitchFamily="34" charset="0"/>
              <a:buChar char="•"/>
            </a:pP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0306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 suggestions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Students can’t make any improvements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Not applicable for creative ideas</a:t>
            </a:r>
          </a:p>
          <a:p>
            <a:pPr marL="685800" indent="-457200">
              <a:buFont typeface="+mj-lt"/>
              <a:buAutoNum type="arabi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15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 robust algorithm for text extraction from images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MSER 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etects all text regions regardless of size and font and distinguish them from non-text regions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Stroke width detector: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Enhanced MSER images are fed into this detector and different components are filtered according to set of geometric rules and OCR confidence </a:t>
            </a:r>
          </a:p>
          <a:p>
            <a:pPr marL="228600" indent="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Effective on blurred and noisy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13% significant improvement compared to existing text extraction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approach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9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Algorithm failed to detect text with shadowing effect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Failed to detect text with characters of small size and thin strokes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6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an online paper evaluation system that uses the technology of image processing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the answer sheets are scanned into the computer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Compared with the predefined answer key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Marks are recorded accordingly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 for suggestion/improvement is appended 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69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Data Pre-Processing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77359" y="2779413"/>
            <a:ext cx="1377646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 PAPER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385986" y="2796016"/>
            <a:ext cx="1828800" cy="852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Convert to Image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6127677" y="2767340"/>
            <a:ext cx="2011385" cy="943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Pre-Processes Image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281604" y="4561435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Processed Image Database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3" idx="2"/>
          </p:cNvCxnSpPr>
          <p:nvPr/>
        </p:nvCxnSpPr>
        <p:spPr>
          <a:xfrm>
            <a:off x="2464052" y="3204925"/>
            <a:ext cx="921934" cy="1735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05743" y="3194360"/>
            <a:ext cx="921934" cy="1735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7" idx="0"/>
          </p:cNvCxnSpPr>
          <p:nvPr/>
        </p:nvCxnSpPr>
        <p:spPr>
          <a:xfrm>
            <a:off x="7133370" y="3710405"/>
            <a:ext cx="13587" cy="8510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97;p14"/>
          <p:cNvSpPr txBox="1"/>
          <p:nvPr/>
        </p:nvSpPr>
        <p:spPr>
          <a:xfrm>
            <a:off x="381000" y="3200400"/>
            <a:ext cx="8183578" cy="292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Members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</a:p>
          <a:p>
            <a:pPr marL="342900" lvl="0" indent="-339725">
              <a:buSzPts val="2400"/>
            </a:pPr>
            <a:r>
              <a:rPr lang="en-US" sz="2400" b="1" dirty="0">
                <a:latin typeface="Calibri"/>
                <a:cs typeface="Calibri"/>
                <a:sym typeface="Calibri"/>
              </a:rPr>
              <a:t>	 </a:t>
            </a:r>
            <a:r>
              <a:rPr lang="en-US" sz="2400" b="1" dirty="0" smtClean="0">
                <a:latin typeface="Calibri"/>
                <a:cs typeface="Calibri"/>
                <a:sym typeface="Calibri"/>
              </a:rPr>
              <a:t>    </a:t>
            </a:r>
            <a:r>
              <a:rPr lang="en-IN" sz="2000" b="1" dirty="0" smtClean="0">
                <a:solidFill>
                  <a:schemeClr val="tx1"/>
                </a:solidFill>
              </a:rPr>
              <a:t>Nova </a:t>
            </a:r>
            <a:r>
              <a:rPr lang="en-IN" sz="2000" b="1" dirty="0" err="1" smtClean="0">
                <a:solidFill>
                  <a:schemeClr val="tx1"/>
                </a:solidFill>
              </a:rPr>
              <a:t>Dileep</a:t>
            </a:r>
            <a:r>
              <a:rPr lang="en-IN" sz="2000" b="1" dirty="0" smtClean="0">
                <a:solidFill>
                  <a:schemeClr val="tx1"/>
                </a:solidFill>
              </a:rPr>
              <a:t> 				JEC17CS078</a:t>
            </a:r>
          </a:p>
          <a:p>
            <a:pPr marL="342900" lvl="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   </a:t>
            </a:r>
            <a:r>
              <a:rPr lang="en-IN" sz="2000" b="1" dirty="0" err="1" smtClean="0">
                <a:solidFill>
                  <a:schemeClr val="tx1"/>
                </a:solidFill>
              </a:rPr>
              <a:t>Sangeetha</a:t>
            </a:r>
            <a:r>
              <a:rPr lang="en-IN" sz="2000" b="1" dirty="0" smtClean="0">
                <a:solidFill>
                  <a:schemeClr val="tx1"/>
                </a:solidFill>
              </a:rPr>
              <a:t> P				JEC17CS087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      San Jose				JEC17CS089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Sreerag </a:t>
            </a:r>
            <a:r>
              <a:rPr lang="en-IN" sz="2000" b="1" dirty="0">
                <a:solidFill>
                  <a:schemeClr val="tx1"/>
                </a:solidFill>
              </a:rPr>
              <a:t>R </a:t>
            </a:r>
            <a:r>
              <a:rPr lang="en-IN" sz="2000" b="1" dirty="0" smtClean="0">
                <a:solidFill>
                  <a:schemeClr val="tx1"/>
                </a:solidFill>
              </a:rPr>
              <a:t>Nandan				JEC17CS099</a:t>
            </a:r>
            <a:endParaRPr lang="en-IN" sz="2000" b="1" dirty="0">
              <a:solidFill>
                <a:schemeClr val="tx1"/>
              </a:solidFill>
            </a:endParaRPr>
          </a:p>
          <a:p>
            <a:pPr marL="342900" indent="-339725">
              <a:buSzPts val="2400"/>
            </a:pPr>
            <a:endParaRPr lang="en-IN" sz="2000" b="1" dirty="0">
              <a:solidFill>
                <a:schemeClr val="tx1"/>
              </a:solidFill>
            </a:endParaRPr>
          </a:p>
          <a:p>
            <a:pPr marL="342900" lvl="0" indent="-339725">
              <a:buSzPts val="2400"/>
            </a:pPr>
            <a:endParaRPr sz="2000" dirty="0"/>
          </a:p>
        </p:txBody>
      </p:sp>
      <p:sp>
        <p:nvSpPr>
          <p:cNvPr id="1048599" name="Google Shape;98;p14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/10/19</a:t>
            </a:r>
            <a:endParaRPr lang="en-US"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99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3" name="Google Shape;100;p1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140"/>
            <a:ext cx="8226425" cy="1139825"/>
          </a:xfrm>
        </p:spPr>
        <p:txBody>
          <a:bodyPr/>
          <a:lstStyle/>
          <a:p>
            <a:r>
              <a:rPr lang="en-IN" dirty="0" smtClean="0"/>
              <a:t>GROUP-7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Training Machine Learning Model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786154" y="3828100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Processed Image Database</a:t>
            </a:r>
            <a:endParaRPr lang="en-IN" dirty="0"/>
          </a:p>
        </p:txBody>
      </p:sp>
      <p:cxnSp>
        <p:nvCxnSpPr>
          <p:cNvPr id="6" name="Straight Arrow Connector 5"/>
          <p:cNvCxnSpPr>
            <a:stCxn id="17" idx="3"/>
          </p:cNvCxnSpPr>
          <p:nvPr/>
        </p:nvCxnSpPr>
        <p:spPr>
          <a:xfrm flipV="1">
            <a:off x="2516859" y="4191747"/>
            <a:ext cx="950618" cy="3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67477" y="3809995"/>
            <a:ext cx="1828800" cy="73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Extraction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5296277" y="4173642"/>
            <a:ext cx="1059256" cy="3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355538" y="3785845"/>
            <a:ext cx="1711105" cy="793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Training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618083" y="2851842"/>
            <a:ext cx="1348967" cy="49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Answer Key Database</a:t>
            </a:r>
            <a:endParaRPr lang="en-IN" dirty="0"/>
          </a:p>
        </p:txBody>
      </p:sp>
      <p:cxnSp>
        <p:nvCxnSpPr>
          <p:cNvPr id="23" name="Straight Arrow Connector 22"/>
          <p:cNvCxnSpPr>
            <a:endCxn id="10" idx="0"/>
          </p:cNvCxnSpPr>
          <p:nvPr/>
        </p:nvCxnSpPr>
        <p:spPr>
          <a:xfrm>
            <a:off x="7211090" y="3367896"/>
            <a:ext cx="1" cy="417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82698" y="5477347"/>
            <a:ext cx="1692998" cy="570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cxnSp>
        <p:nvCxnSpPr>
          <p:cNvPr id="29" name="Straight Arrow Connector 28"/>
          <p:cNvCxnSpPr>
            <a:stCxn id="10" idx="4"/>
          </p:cNvCxnSpPr>
          <p:nvPr/>
        </p:nvCxnSpPr>
        <p:spPr>
          <a:xfrm>
            <a:off x="7211091" y="4579533"/>
            <a:ext cx="4525" cy="879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8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772" y="1600200"/>
            <a:ext cx="8226425" cy="4522787"/>
          </a:xfrm>
        </p:spPr>
        <p:txBody>
          <a:bodyPr/>
          <a:lstStyle/>
          <a:p>
            <a:pPr algn="ctr"/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3</a:t>
            </a:r>
          </a:p>
          <a:p>
            <a:pPr algn="ctr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Evaluation Using ML Model</a:t>
            </a:r>
          </a:p>
          <a:p>
            <a:pPr algn="ctr"/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228600" indent="0"/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403271" y="3775281"/>
            <a:ext cx="1692998" cy="570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746622" y="5412451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Processed Image Database</a:t>
            </a:r>
            <a:endParaRPr lang="en-IN" dirty="0"/>
          </a:p>
        </p:txBody>
      </p:sp>
      <p:cxnSp>
        <p:nvCxnSpPr>
          <p:cNvPr id="8" name="Straight Arrow Connector 7"/>
          <p:cNvCxnSpPr>
            <a:stCxn id="7" idx="0"/>
            <a:endCxn id="9" idx="4"/>
          </p:cNvCxnSpPr>
          <p:nvPr/>
        </p:nvCxnSpPr>
        <p:spPr>
          <a:xfrm flipV="1">
            <a:off x="4611975" y="4436349"/>
            <a:ext cx="5282" cy="976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820552" y="3784501"/>
            <a:ext cx="1593410" cy="651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Evaluation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089486" y="4074044"/>
            <a:ext cx="731066" cy="6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01616" y="2851842"/>
            <a:ext cx="1348967" cy="49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Answer Key Database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67051" y="3367896"/>
            <a:ext cx="1" cy="417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98581" y="3118926"/>
            <a:ext cx="1348967" cy="49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Result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9" idx="6"/>
            <a:endCxn id="20" idx="1"/>
          </p:cNvCxnSpPr>
          <p:nvPr/>
        </p:nvCxnSpPr>
        <p:spPr>
          <a:xfrm flipV="1">
            <a:off x="5413962" y="3367896"/>
            <a:ext cx="584619" cy="742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41930" y="4674606"/>
            <a:ext cx="1490128" cy="612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Mistakes of student</a:t>
            </a:r>
            <a:endParaRPr lang="en-IN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350583" y="4228125"/>
            <a:ext cx="791347" cy="752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0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-1588" y="9051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Detailed design of the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  <a:p>
            <a:pPr marL="742950" indent="-514350">
              <a:buFont typeface="Arial" panose="020B0604020202020204" pitchFamily="34" charset="0"/>
              <a:buChar char="•"/>
            </a:pPr>
            <a:r>
              <a:rPr lang="en-IN" dirty="0" smtClean="0"/>
              <a:t>First steps is to collect answer paper from student’s or examination centre and convert it into digital Image</a:t>
            </a:r>
          </a:p>
          <a:p>
            <a:pPr marL="742950" indent="-514350">
              <a:buFont typeface="Arial" panose="020B0604020202020204" pitchFamily="34" charset="0"/>
              <a:buChar char="•"/>
            </a:pPr>
            <a:r>
              <a:rPr lang="en-IN" dirty="0" smtClean="0"/>
              <a:t>Then </a:t>
            </a:r>
            <a:r>
              <a:rPr lang="en-IN" smtClean="0"/>
              <a:t>we </a:t>
            </a:r>
            <a:r>
              <a:rPr lang="en-IN" smtClean="0"/>
              <a:t>follow a </a:t>
            </a:r>
            <a:r>
              <a:rPr lang="en-IN" dirty="0" smtClean="0"/>
              <a:t>series of steps such as </a:t>
            </a:r>
            <a:r>
              <a:rPr lang="en-IN" dirty="0" err="1" smtClean="0"/>
              <a:t>Grayscailing</a:t>
            </a:r>
            <a:r>
              <a:rPr lang="en-IN" dirty="0" smtClean="0"/>
              <a:t>, </a:t>
            </a:r>
            <a:r>
              <a:rPr lang="en-IN" dirty="0" smtClean="0"/>
              <a:t>Blurring </a:t>
            </a:r>
            <a:r>
              <a:rPr lang="en-IN" dirty="0" smtClean="0"/>
              <a:t>and Thinning to enhance the quality of the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77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-1588" y="9051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772212"/>
            <a:ext cx="8226425" cy="4522787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IN" dirty="0" smtClean="0"/>
              <a:t>Required features are then extracted from the Image to train machine learning model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IN" dirty="0" smtClean="0"/>
              <a:t>The model uses answer key and features of Image for training purposes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IN" dirty="0" smtClean="0"/>
              <a:t>After  the creation of model new incoming images goes through pre processing and feature extracting step and then compared with the answer key through the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4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-1588" y="9051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772212"/>
            <a:ext cx="8226425" cy="4522787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IN" dirty="0" smtClean="0"/>
              <a:t>Similarity between answers in student’s paper and answer key is analysed and mark is allotted accordingly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IN" dirty="0" smtClean="0"/>
              <a:t>Mistakes in the paper of students are noted and notified along the result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94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GB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And Future Enhancement</a:t>
            </a:r>
            <a:endParaRPr lang="en-GB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offices like village office for checking records of applicants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hospitals for checking records of patients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students to evaluate the paper their own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Teachers to correct paper faster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1194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computerized autonomous paper evaluation system solves the problems of current evaluation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solution to manual mistakes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effective and feasibility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beyond educational field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67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Text from Degraded Document Image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Dhirubhai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Ambani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Institute of Information and communication Technology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Gandhinagar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India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 Robust Algorithm for Text Extraction from Images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                 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Pascal Damien, Charles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Faculty of Engineering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Holy Spirit University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Kaslik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(USEK)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Jounieh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Lebanon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Computerized Paper Evaluation Using Neural Network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Jain,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Aggarwal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Gupta,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Saxena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88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32;p17"/>
          <p:cNvSpPr txBox="1"/>
          <p:nvPr/>
        </p:nvSpPr>
        <p:spPr>
          <a:xfrm>
            <a:off x="609600" y="1066800"/>
            <a:ext cx="6629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397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3200" b="0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endParaRPr sz="4400" b="1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</a:p>
        </p:txBody>
      </p:sp>
      <p:sp>
        <p:nvSpPr>
          <p:cNvPr id="1048625" name="Google Shape;133;p17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26" name="Google Shape;134;p17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27" name="Google Shape;135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28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6" name="Google Shape;136;p1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352800" y="3505200"/>
            <a:ext cx="2324100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Google Shape;137;p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1981200" y="2038350"/>
            <a:ext cx="51054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Google Shape;138;p17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7;p16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5;p1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eminent and ethical leaders in the domain of Computational Sciences through quality professional education with a focus on holistic learning and excellence.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technically competent and ethically conscious graduates in the field of Computer Science and Engineering by encouraging holistic learning and excellence. 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prepare students for careers in Industry, Academia and the Government.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instill Entrepreneurial Orientation and research motivation among the students of the department.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emerge as a leader in education in the region by encouraging teaching, learning, industry and societal connect.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4" name="Google Shape;106;p15"/>
          <p:cNvSpPr txBox="1"/>
          <p:nvPr/>
        </p:nvSpPr>
        <p:spPr>
          <a:xfrm>
            <a:off x="18559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13/10/19</a:t>
            </a:r>
          </a:p>
        </p:txBody>
      </p:sp>
      <p:sp>
        <p:nvSpPr>
          <p:cNvPr id="1048605" name="Google Shape;107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4" name="Google Shape;108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16" name="Google Shape;125;p16"/>
          <p:cNvSpPr txBox="1"/>
          <p:nvPr/>
        </p:nvSpPr>
        <p:spPr>
          <a:xfrm>
            <a:off x="457200" y="1524000"/>
            <a:ext cx="8229600" cy="8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should be included</a:t>
            </a:r>
            <a:endParaRPr dirty="0"/>
          </a:p>
        </p:txBody>
      </p:sp>
      <p:sp>
        <p:nvSpPr>
          <p:cNvPr id="1048617" name="Google Shape;126;p16"/>
          <p:cNvSpPr txBox="1"/>
          <p:nvPr/>
        </p:nvSpPr>
        <p:spPr>
          <a:xfrm>
            <a:off x="304800" y="2232025"/>
            <a:ext cx="8229600" cy="416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200" dirty="0"/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Literature survey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wi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Application and future enhancement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1200" dirty="0"/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742950" indent="-514350">
              <a:buFont typeface="+mj-lt"/>
              <a:buAutoNum type="arabicPeriod"/>
            </a:pPr>
            <a:r>
              <a:rPr lang="en-US" sz="2800" dirty="0"/>
              <a:t>We are proposing a Computerized Autonomous Paper Evaluation system which can be used in descriptive type examination for </a:t>
            </a:r>
            <a:r>
              <a:rPr lang="en-US" sz="2800" dirty="0" smtClean="0"/>
              <a:t>evaluation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800" dirty="0"/>
              <a:t>This system </a:t>
            </a:r>
            <a:r>
              <a:rPr lang="en-US" sz="2800" dirty="0" smtClean="0"/>
              <a:t>overcomes many </a:t>
            </a:r>
            <a:r>
              <a:rPr lang="en-US" sz="2800" dirty="0"/>
              <a:t>drawbacks of the existing system and helps to improve student’s performance in a much better way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7432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43719"/>
            <a:ext cx="7886700" cy="1325563"/>
          </a:xfrm>
        </p:spPr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2079515"/>
            <a:ext cx="3868340" cy="823912"/>
          </a:xfrm>
        </p:spPr>
        <p:txBody>
          <a:bodyPr/>
          <a:lstStyle/>
          <a:p>
            <a:pPr marL="228600" indent="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Manual Paper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2989513"/>
            <a:ext cx="3868340" cy="3200149"/>
          </a:xfrm>
        </p:spPr>
        <p:txBody>
          <a:bodyPr/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2133834"/>
            <a:ext cx="3887391" cy="82391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Drawbacks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>
          <a:xfrm>
            <a:off x="4629150" y="2999037"/>
            <a:ext cx="3887391" cy="3190625"/>
          </a:xfrm>
        </p:spPr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Biasness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Mistakes from the side of evaluator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000" dirty="0" smtClean="0"/>
              <a:t>Can dependent on appearance of   paper</a:t>
            </a:r>
            <a:endParaRPr lang="en-IN" sz="2000" dirty="0"/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Transportation of papers are needed 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3" y="2989514"/>
            <a:ext cx="3869928" cy="32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Literature survey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Reference Papers: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Text from Degraded Document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                        by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Dhirubhai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Ambani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Institute of Information and communication Technology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Gandhinagar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India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Robust Algorithm for Text Extraction from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Images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                   by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Pascal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Damien, Charles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Faculty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Engineering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Holy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Spirit University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Kaslik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USEK)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Jounieh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Lebanon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Computerized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Paper Evaluation Using Neural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by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Choudhury,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Jain,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Aggarwal,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Gupta,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Saxena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Extracting Text from Degraded Document Image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Pre-processing</a:t>
            </a:r>
            <a:r>
              <a:rPr lang="en-IN" sz="1200" b="1" dirty="0" smtClean="0"/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step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converting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RGB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grayscale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PCA 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used for this purpose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 is a chain of basic image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techniques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improve local contrast and suppressing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background texture in order to efficiently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 text region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motivated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illumination variations is addressed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Text area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detection: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Identifies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text area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Post processing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Takes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care of false positives and negatives based on intensity values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pre-processed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grey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 marL="228600" indent="0"/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Arial" pitchFamily="34" charset="0"/>
              <a:buChar char="•"/>
            </a:pP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960</Words>
  <Application>Microsoft Office PowerPoint</Application>
  <PresentationFormat>On-screen Show (4:3)</PresentationFormat>
  <Paragraphs>224</Paragraphs>
  <Slides>28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Times New Roman</vt:lpstr>
      <vt:lpstr>Office 主题</vt:lpstr>
      <vt:lpstr>PowerPoint Presentation</vt:lpstr>
      <vt:lpstr>GROUP-7</vt:lpstr>
      <vt:lpstr>PowerPoint Presentation</vt:lpstr>
      <vt:lpstr>PowerPoint Presentation</vt:lpstr>
      <vt:lpstr>Introduction</vt:lpstr>
      <vt:lpstr>Existing System</vt:lpstr>
      <vt:lpstr>Literature survey</vt:lpstr>
      <vt:lpstr>Extracting Text from Degraded Document Image</vt:lpstr>
      <vt:lpstr>PowerPoint Presentation</vt:lpstr>
      <vt:lpstr>PowerPoint Presentation</vt:lpstr>
      <vt:lpstr>PowerPoint Presentation</vt:lpstr>
      <vt:lpstr>Computerised paper evaluation using neural network</vt:lpstr>
      <vt:lpstr>PowerPoint Presentation</vt:lpstr>
      <vt:lpstr>PowerPoint Presentation</vt:lpstr>
      <vt:lpstr>A robust algorithm for text extraction from images</vt:lpstr>
      <vt:lpstr>PowerPoint Presentation</vt:lpstr>
      <vt:lpstr>PowerPoint Presentation</vt:lpstr>
      <vt:lpstr>Proposed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Sobha Xavier P</dc:creator>
  <cp:lastModifiedBy>Sreerag R Nandan</cp:lastModifiedBy>
  <cp:revision>49</cp:revision>
  <dcterms:created xsi:type="dcterms:W3CDTF">2019-10-11T22:55:33Z</dcterms:created>
  <dcterms:modified xsi:type="dcterms:W3CDTF">2019-10-13T19:06:07Z</dcterms:modified>
</cp:coreProperties>
</file>