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9" r:id="rId10"/>
    <p:sldId id="272" r:id="rId11"/>
    <p:sldId id="268" r:id="rId12"/>
    <p:sldId id="269" r:id="rId13"/>
    <p:sldId id="266" r:id="rId14"/>
    <p:sldId id="270" r:id="rId15"/>
    <p:sldId id="286" r:id="rId16"/>
    <p:sldId id="274" r:id="rId17"/>
    <p:sldId id="279" r:id="rId18"/>
    <p:sldId id="285" r:id="rId19"/>
    <p:sldId id="280" r:id="rId20"/>
    <p:sldId id="275" r:id="rId21"/>
    <p:sldId id="287" r:id="rId22"/>
    <p:sldId id="288" r:id="rId23"/>
    <p:sldId id="282" r:id="rId24"/>
    <p:sldId id="276" r:id="rId25"/>
    <p:sldId id="277" r:id="rId26"/>
    <p:sldId id="261" r:id="rId2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8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9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80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8681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3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7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77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8;p1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79;p1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7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8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8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04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2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7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17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8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44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89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5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1;p5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32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3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3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8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5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7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9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6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55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72" name="Google Shape;56;p9"/>
          <p:cNvSpPr txBox="1">
            <a:spLocks noGrp="1"/>
          </p:cNvSpPr>
          <p:nvPr>
            <p:ph type="body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673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4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59" name="Google Shape;62;p10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48660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9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83;p1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4" name="Google Shape;84;p13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585" name="Google Shape;85;p1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6" name="Google Shape;86;p1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7" name="Google Shape;87;p13"/>
          <p:cNvSpPr txBox="1"/>
          <p:nvPr/>
        </p:nvSpPr>
        <p:spPr>
          <a:xfrm>
            <a:off x="522287" y="1665287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88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Engineering 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lang="en-US"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</a:p>
        </p:txBody>
      </p:sp>
      <p:sp>
        <p:nvSpPr>
          <p:cNvPr id="1048589" name="Google Shape;8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0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Autonomous Paper Evaluation</a:t>
            </a:r>
            <a:endParaRPr lang="en-US" sz="4000" b="1" i="0" u="none" dirty="0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1" name="Google Shape;91;p1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/19</a:t>
            </a:r>
            <a:endParaRPr lang="en-US"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2" name="Google Shape;92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pre-processing provides almost zero loss of text area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Provides satisfactory result in text preservation of degraded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depend on text size and stroke width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marL="742950" indent="-51435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Presence of  undesired black and white blobs</a:t>
            </a:r>
          </a:p>
          <a:p>
            <a:pPr marL="228600" indent="0"/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9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415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36880" y="95758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Computerised paper evaluation using neural network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Pre-processing of picture is performed using grayscale, obscure, edge and diminishing of the picture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Training of the proposed framework is </a:t>
            </a:r>
            <a:r>
              <a:rPr lang="en-IN" sz="23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2360" dirty="0"/>
              <a:t>Self Organizing Maps 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System identified characters are matched with those in the database and ranking of the student is performed </a:t>
            </a: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biasness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Not 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Appearance of paper is not considered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require transportation</a:t>
            </a:r>
          </a:p>
          <a:p>
            <a:pPr marL="228600" indent="0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adapted to noise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Accuracy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96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robust algorithm for text extraction from images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MSER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etects all text regions regardless of size and font and distinguish them from non-text regions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Stroke width detector: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Enhanced MSER images are fed into this detector and different components are filtered according to set of geometric rules and OCR confidence </a:t>
            </a:r>
          </a:p>
          <a:p>
            <a:pPr marL="22860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Effective on blurred and noisy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13% significant improvement compared to existing text extraction approach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Algorithm failed to detect text with shadowing effect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Failed to detect text with characters of small size and thin strokes</a:t>
            </a:r>
          </a:p>
          <a:p>
            <a:pPr marL="228600" indent="0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5779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82" y="1600200"/>
            <a:ext cx="8602144" cy="4522787"/>
          </a:xfrm>
        </p:spPr>
        <p:txBody>
          <a:bodyPr/>
          <a:lstStyle/>
          <a:p>
            <a:pPr marL="228600" indent="0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3160"/>
              </p:ext>
            </p:extLst>
          </p:nvPr>
        </p:nvGraphicFramePr>
        <p:xfrm>
          <a:off x="457199" y="2154724"/>
          <a:ext cx="8226428" cy="39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607"/>
                <a:gridCol w="2056607"/>
                <a:gridCol w="2056607"/>
                <a:gridCol w="2056607"/>
              </a:tblGrid>
              <a:tr h="97577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Reference Paper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Extracting Text from Degraded Document Image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Robust Algorithm for Text Extraction from Images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Computerized Paper Evaluation Using Neural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old degraded low quality documents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image in even in low lighting and moderate</a:t>
                      </a:r>
                    </a:p>
                    <a:p>
                      <a:r>
                        <a:rPr lang="en-IN" baseline="0" dirty="0" smtClean="0"/>
                        <a:t>Noise condition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evaluate paper using self organising map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Key Technology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PCA based conversion,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Edge Detection Using Rough-Set Theory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Maximally Stable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Extremal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Regions (MSER) detection, </a:t>
                      </a:r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Stroke Width Detector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Self Organizing Maps(SOM)</a:t>
                      </a:r>
                      <a:endParaRPr lang="en-IN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34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an online paper evaluation system that uses the technology of image 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the answer sheets are scanned into the computer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with the predefined answer key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 are recorded accordingly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for suggestion/improvement is appended 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3396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0-LEVEL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64052" y="3956357"/>
            <a:ext cx="596019" cy="67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60071" y="3539897"/>
            <a:ext cx="2498757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98760" y="366664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58830" y="370286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554597" y="4868499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03630" y="4399978"/>
            <a:ext cx="334220" cy="46852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3419950" y="4344147"/>
            <a:ext cx="198417" cy="52435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15628" y="2670777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03630" y="3173248"/>
            <a:ext cx="225574" cy="36664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1868" y="4976298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ML Model</a:t>
            </a:r>
            <a:endParaRPr lang="en-IN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4966954" y="4344147"/>
            <a:ext cx="1361413" cy="63215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5"/>
          </p:cNvCxnSpPr>
          <p:nvPr/>
        </p:nvCxnSpPr>
        <p:spPr>
          <a:xfrm flipH="1" flipV="1">
            <a:off x="5192894" y="4274022"/>
            <a:ext cx="1714521" cy="6995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23022" y="2398222"/>
            <a:ext cx="1490128" cy="61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Mistakes of student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370195" y="3045100"/>
            <a:ext cx="1164806" cy="6998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754576">
            <a:off x="5504305" y="319292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296337" y="439092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 processed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837524" y="4450333"/>
            <a:ext cx="129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Feeding back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205743" y="4604221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202916" y="442277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3837524" y="318462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Inputs</a:t>
            </a:r>
            <a:endParaRPr lang="en-IN" dirty="0"/>
          </a:p>
        </p:txBody>
      </p:sp>
      <p:sp>
        <p:nvSpPr>
          <p:cNvPr id="4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260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 Pre-Processing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2779413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385986" y="2796016"/>
            <a:ext cx="1828800" cy="852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to Image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127677" y="2767340"/>
            <a:ext cx="2011385" cy="943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Pre-Processes Image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281604" y="4561435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3" idx="2"/>
          </p:cNvCxnSpPr>
          <p:nvPr/>
        </p:nvCxnSpPr>
        <p:spPr>
          <a:xfrm>
            <a:off x="2464052" y="3204925"/>
            <a:ext cx="921934" cy="173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5743" y="3194360"/>
            <a:ext cx="921934" cy="173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7" idx="0"/>
          </p:cNvCxnSpPr>
          <p:nvPr/>
        </p:nvCxnSpPr>
        <p:spPr>
          <a:xfrm>
            <a:off x="7133370" y="3710405"/>
            <a:ext cx="13587" cy="8510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9293" y="290615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278162" y="295143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 </a:t>
            </a:r>
          </a:p>
          <a:p>
            <a:r>
              <a:rPr lang="en-IN" dirty="0" smtClean="0"/>
              <a:t>image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34134" y="404689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7395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Training Machine Learning Model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786154" y="3828100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6" name="Straight Arrow Connector 5"/>
          <p:cNvCxnSpPr>
            <a:stCxn id="17" idx="3"/>
          </p:cNvCxnSpPr>
          <p:nvPr/>
        </p:nvCxnSpPr>
        <p:spPr>
          <a:xfrm flipV="1">
            <a:off x="2516859" y="4191747"/>
            <a:ext cx="950618" cy="3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67477" y="3809995"/>
            <a:ext cx="1828800" cy="73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5296277" y="4173642"/>
            <a:ext cx="1059256" cy="3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55538" y="3785845"/>
            <a:ext cx="1711105" cy="793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618083" y="2851842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7211090" y="3367896"/>
            <a:ext cx="1" cy="417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82698" y="5477347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ML Model</a:t>
            </a:r>
          </a:p>
        </p:txBody>
      </p:sp>
      <p:cxnSp>
        <p:nvCxnSpPr>
          <p:cNvPr id="29" name="Straight Arrow Connector 28"/>
          <p:cNvCxnSpPr>
            <a:stCxn id="10" idx="4"/>
          </p:cNvCxnSpPr>
          <p:nvPr/>
        </p:nvCxnSpPr>
        <p:spPr>
          <a:xfrm>
            <a:off x="7211091" y="4579533"/>
            <a:ext cx="4525" cy="879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9400" y="496129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197508" y="35037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576944" y="392014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631513" y="387491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20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21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085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7;p14"/>
          <p:cNvSpPr txBox="1"/>
          <p:nvPr/>
        </p:nvSpPr>
        <p:spPr>
          <a:xfrm>
            <a:off x="381000" y="3200400"/>
            <a:ext cx="8183578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</a:p>
          <a:p>
            <a:pPr marL="342900" lvl="0" indent="-339725">
              <a:buSzPts val="2400"/>
            </a:pPr>
            <a:r>
              <a:rPr lang="en-US" sz="2400" b="1" dirty="0">
                <a:latin typeface="Calibri"/>
                <a:cs typeface="Calibri"/>
                <a:sym typeface="Calibri"/>
              </a:rPr>
              <a:t>	 </a:t>
            </a:r>
            <a:r>
              <a:rPr lang="en-US" sz="2400" b="1" dirty="0" smtClean="0">
                <a:latin typeface="Calibri"/>
                <a:cs typeface="Calibri"/>
                <a:sym typeface="Calibri"/>
              </a:rPr>
              <a:t>    </a:t>
            </a:r>
            <a:r>
              <a:rPr lang="en-IN" sz="2000" b="1" dirty="0" smtClean="0">
                <a:solidFill>
                  <a:schemeClr val="tx1"/>
                </a:solidFill>
              </a:rPr>
              <a:t>Nova </a:t>
            </a:r>
            <a:r>
              <a:rPr lang="en-IN" sz="2000" b="1" dirty="0" err="1" smtClean="0">
                <a:solidFill>
                  <a:schemeClr val="tx1"/>
                </a:solidFill>
              </a:rPr>
              <a:t>Dileep</a:t>
            </a:r>
            <a:r>
              <a:rPr lang="en-IN" sz="2000" b="1" dirty="0" smtClean="0">
                <a:solidFill>
                  <a:schemeClr val="tx1"/>
                </a:solidFill>
              </a:rPr>
              <a:t> 				JEC17CS078</a:t>
            </a:r>
          </a:p>
          <a:p>
            <a:pPr marL="342900" lvl="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   </a:t>
            </a:r>
            <a:r>
              <a:rPr lang="en-IN" sz="2000" b="1" dirty="0" err="1" smtClean="0">
                <a:solidFill>
                  <a:schemeClr val="tx1"/>
                </a:solidFill>
              </a:rPr>
              <a:t>Sangeetha</a:t>
            </a:r>
            <a:r>
              <a:rPr lang="en-IN" sz="2000" b="1" dirty="0" smtClean="0">
                <a:solidFill>
                  <a:schemeClr val="tx1"/>
                </a:solidFill>
              </a:rPr>
              <a:t> P				JEC17CS087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      San Jose				JEC17CS089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Sreerag </a:t>
            </a:r>
            <a:r>
              <a:rPr lang="en-IN" sz="2000" b="1" dirty="0">
                <a:solidFill>
                  <a:schemeClr val="tx1"/>
                </a:solidFill>
              </a:rPr>
              <a:t>R </a:t>
            </a:r>
            <a:r>
              <a:rPr lang="en-IN" sz="2000" b="1" dirty="0" smtClean="0">
                <a:solidFill>
                  <a:schemeClr val="tx1"/>
                </a:solidFill>
              </a:rPr>
              <a:t>Nandan				JEC17CS099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39725">
              <a:buSzPts val="2400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lvl="0" indent="-339725">
              <a:buSzPts val="2400"/>
            </a:pPr>
            <a:endParaRPr sz="2000" dirty="0"/>
          </a:p>
        </p:txBody>
      </p:sp>
      <p:sp>
        <p:nvSpPr>
          <p:cNvPr id="1048600" name="Google Shape;99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100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140"/>
            <a:ext cx="8226425" cy="1139825"/>
          </a:xfrm>
        </p:spPr>
        <p:txBody>
          <a:bodyPr/>
          <a:lstStyle/>
          <a:p>
            <a:r>
              <a:rPr lang="en-IN" dirty="0" smtClean="0"/>
              <a:t>GROUP-7</a:t>
            </a:r>
            <a:endParaRPr lang="en-IN" dirty="0"/>
          </a:p>
        </p:txBody>
      </p:sp>
      <p:sp>
        <p:nvSpPr>
          <p:cNvPr id="7" name="Google Shape;91;p1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/19</a:t>
            </a:r>
            <a:endParaRPr lang="en-US"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772" y="1600200"/>
            <a:ext cx="8226425" cy="4522787"/>
          </a:xfrm>
        </p:spPr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Evaluation Using ML Model</a:t>
            </a:r>
          </a:p>
          <a:p>
            <a:pPr algn="ctr"/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403271" y="3775281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ML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6622" y="5412451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8" name="Straight Arrow Connector 7"/>
          <p:cNvCxnSpPr>
            <a:stCxn id="7" idx="0"/>
            <a:endCxn id="9" idx="4"/>
          </p:cNvCxnSpPr>
          <p:nvPr/>
        </p:nvCxnSpPr>
        <p:spPr>
          <a:xfrm flipV="1">
            <a:off x="4611975" y="4436349"/>
            <a:ext cx="5282" cy="976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20552" y="3784501"/>
            <a:ext cx="1593410" cy="651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89486" y="4074044"/>
            <a:ext cx="731066" cy="6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01616" y="2851842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67051" y="3367896"/>
            <a:ext cx="1" cy="417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8581" y="3118926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Marks</a:t>
            </a:r>
          </a:p>
        </p:txBody>
      </p:sp>
      <p:cxnSp>
        <p:nvCxnSpPr>
          <p:cNvPr id="21" name="Straight Arrow Connector 20"/>
          <p:cNvCxnSpPr>
            <a:stCxn id="9" idx="6"/>
            <a:endCxn id="20" idx="1"/>
          </p:cNvCxnSpPr>
          <p:nvPr/>
        </p:nvCxnSpPr>
        <p:spPr>
          <a:xfrm flipV="1">
            <a:off x="5413962" y="3367896"/>
            <a:ext cx="584619" cy="742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41930" y="4674606"/>
            <a:ext cx="1490128" cy="61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Mistakes of student</a:t>
            </a:r>
            <a:endParaRPr lang="en-IN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350583" y="4228125"/>
            <a:ext cx="791347" cy="752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0932" y="380248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621759" y="342979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76500" y="472442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255242" y="342979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223849" y="450862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25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26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37339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of the project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are planning to pre-process the image with PCA based conversion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we use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Maximally </a:t>
            </a:r>
            <a:r>
              <a:rPr lang="en-US" sz="2000" dirty="0">
                <a:solidFill>
                  <a:schemeClr val="tx1"/>
                </a:solidFill>
                <a:sym typeface="Arial"/>
              </a:rPr>
              <a:t>Stable </a:t>
            </a:r>
            <a:r>
              <a:rPr lang="en-US" sz="2000" dirty="0" err="1">
                <a:solidFill>
                  <a:schemeClr val="tx1"/>
                </a:solidFill>
                <a:sym typeface="Arial"/>
              </a:rPr>
              <a:t>Extremal</a:t>
            </a:r>
            <a:r>
              <a:rPr lang="en-US" sz="2000" dirty="0">
                <a:solidFill>
                  <a:schemeClr val="tx1"/>
                </a:solidFill>
                <a:sym typeface="Arial"/>
              </a:rPr>
              <a:t> Regions (MSER)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detection with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Stroke Width 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Detector(SWD) to recognize characters or sentences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If the dimension is of the component is not in the range of Alphanumeric The component will be segmented and we will use Histogram of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O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riented Gradients (HOG)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algorithm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 to find out the figure and check whether it is required diagram (such as circuit diagram, data flow diagram etc..)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compare the formed sentence using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Self Organizing Maps(SOM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) algorithm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are planning to publish result in web site along with the key words that where missing from student’s answer </a:t>
            </a:r>
            <a:endParaRPr lang="en-IN" sz="2400" dirty="0"/>
          </a:p>
          <a:p>
            <a:pPr marL="685800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8355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over other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recognize diagrams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Comparatively high accuracy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 effected by noise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worthy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4732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GB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Future Enhancement</a:t>
            </a:r>
            <a:endParaRPr lang="en-GB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offices like village office for checking records of applicants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hospitals for checking records of patients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students to evaluate the paper their own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Teachers to correct paper faster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561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computerized autonomous paper evaluation system solves the problems of current evaluation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solution to manual mistakes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effective and feasibility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beyond educational field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37766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Image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 Robust Algorithm for Text Extraction from Images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Faculty of Engineering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Holy 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(USEK)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Lebanon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Computerized Paper Evaluation Using Neural Network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Saxena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334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2;p17"/>
          <p:cNvSpPr txBox="1"/>
          <p:nvPr/>
        </p:nvSpPr>
        <p:spPr>
          <a:xfrm>
            <a:off x="609600" y="10668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397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</p:txBody>
      </p:sp>
      <p:sp>
        <p:nvSpPr>
          <p:cNvPr id="1048625" name="Google Shape;133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26" name="Google Shape;134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27" name="Google Shape;13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26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3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52800" y="3505200"/>
            <a:ext cx="23241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37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981200" y="2038350"/>
            <a:ext cx="5105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38;p17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;p16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5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5" name="Google Shape;107;p15"/>
          <p:cNvSpPr txBox="1"/>
          <p:nvPr/>
        </p:nvSpPr>
        <p:spPr>
          <a:xfrm>
            <a:off x="6553200" y="647558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4" name="Google Shape;10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1;p13"/>
          <p:cNvSpPr txBox="1"/>
          <p:nvPr/>
        </p:nvSpPr>
        <p:spPr>
          <a:xfrm>
            <a:off x="185596" y="6475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/19</a:t>
            </a:r>
            <a:endParaRPr lang="en-US"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16" name="Google Shape;125;p16"/>
          <p:cNvSpPr txBox="1"/>
          <p:nvPr/>
        </p:nvSpPr>
        <p:spPr>
          <a:xfrm>
            <a:off x="457200" y="1524000"/>
            <a:ext cx="8229600" cy="8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should be included</a:t>
            </a:r>
            <a:endParaRPr dirty="0"/>
          </a:p>
        </p:txBody>
      </p:sp>
      <p:sp>
        <p:nvSpPr>
          <p:cNvPr id="1048617" name="Google Shape;126;p16"/>
          <p:cNvSpPr txBox="1"/>
          <p:nvPr/>
        </p:nvSpPr>
        <p:spPr>
          <a:xfrm>
            <a:off x="304800" y="2232025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Literature survey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wi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Application and future enhancement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n-US" sz="2800" dirty="0"/>
              <a:t>We are proposing a Computerized Autonomous Paper Evaluation system which can be used in descriptive type examination for </a:t>
            </a:r>
            <a:r>
              <a:rPr lang="en-US" sz="2800" dirty="0" smtClean="0"/>
              <a:t>evaluation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dirty="0"/>
              <a:t>This system </a:t>
            </a:r>
            <a:r>
              <a:rPr lang="en-US" sz="2800" dirty="0" smtClean="0"/>
              <a:t>overcomes many </a:t>
            </a:r>
            <a:r>
              <a:rPr lang="en-US" sz="2800" dirty="0"/>
              <a:t>drawbacks of the existing </a:t>
            </a:r>
            <a:r>
              <a:rPr lang="en-US" sz="2800" dirty="0" smtClean="0"/>
              <a:t>system like  </a:t>
            </a:r>
            <a:r>
              <a:rPr lang="en-US" sz="2800" dirty="0"/>
              <a:t>and helps to improve student’s performance in a much better way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43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43719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79515"/>
            <a:ext cx="3868340" cy="823912"/>
          </a:xfrm>
        </p:spPr>
        <p:txBody>
          <a:bodyPr/>
          <a:lstStyle/>
          <a:p>
            <a:pPr marL="228600" indent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 Paper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2989513"/>
            <a:ext cx="3868340" cy="3200149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2133834"/>
            <a:ext cx="3887391" cy="8239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4629150" y="2999037"/>
            <a:ext cx="3887391" cy="3190625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Biasness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Mistakes from the side of evaluator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/>
              <a:t>Can dependent on appearance of   paper</a:t>
            </a:r>
            <a:endParaRPr lang="en-IN" sz="2000" dirty="0"/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Transportation of papers are needed 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" y="2989514"/>
            <a:ext cx="3869928" cy="32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India,2015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Robust Algorithm for Text Extraction from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                  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USEK)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Lebanon,2016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Computerized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Paper Evaluation Using Neural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Choudhury,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Aggarwal,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Saxena,2017</a:t>
            </a:r>
          </a:p>
        </p:txBody>
      </p:sp>
    </p:spTree>
    <p:extLst>
      <p:ext uri="{BB962C8B-B14F-4D97-AF65-F5344CB8AC3E}">
        <p14:creationId xmlns:p14="http://schemas.microsoft.com/office/powerpoint/2010/main" val="29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Extracting Text from Degraded Document Image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sz="1200" b="1" dirty="0" smtClean="0"/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converting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RGB (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PCA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this purpose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is a chain of basic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techniques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improve local contrast and suppressing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background texture in order to efficiently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 text region motivated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illumination variations is addressed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250" y="6336139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200"/>
            </a:pPr>
            <a:r>
              <a:rPr lang="en-US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</a:p>
        </p:txBody>
      </p:sp>
    </p:spTree>
    <p:extLst>
      <p:ext uri="{BB962C8B-B14F-4D97-AF65-F5344CB8AC3E}">
        <p14:creationId xmlns:p14="http://schemas.microsoft.com/office/powerpoint/2010/main" val="3288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806799"/>
            <a:ext cx="8226425" cy="3532187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Text area detection: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Identifies text area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Post processing: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Takes care of false positives and negatives based on intensity values of pre-processed and grey image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250" y="6336139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200"/>
            </a:pPr>
            <a:r>
              <a:rPr lang="en-US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21/10/19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1205</Words>
  <Application>Microsoft Office PowerPoint</Application>
  <PresentationFormat>On-screen Show (4:3)</PresentationFormat>
  <Paragraphs>312</Paragraphs>
  <Slides>26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Black</vt:lpstr>
      <vt:lpstr>Calibri</vt:lpstr>
      <vt:lpstr>Times New Roman</vt:lpstr>
      <vt:lpstr>Arial</vt:lpstr>
      <vt:lpstr>Office 主题</vt:lpstr>
      <vt:lpstr>PowerPoint Presentation</vt:lpstr>
      <vt:lpstr>GROUP-7</vt:lpstr>
      <vt:lpstr>PowerPoint Presentation</vt:lpstr>
      <vt:lpstr>PowerPoint Presentation</vt:lpstr>
      <vt:lpstr>Introduction</vt:lpstr>
      <vt:lpstr>Existing System</vt:lpstr>
      <vt:lpstr>Literature survey</vt:lpstr>
      <vt:lpstr>Extracting Text from Degraded Document Image</vt:lpstr>
      <vt:lpstr>PowerPoint Presentation</vt:lpstr>
      <vt:lpstr>PowerPoint Presentation</vt:lpstr>
      <vt:lpstr>Computerised paper evaluation using neural network</vt:lpstr>
      <vt:lpstr>PowerPoint Presentation</vt:lpstr>
      <vt:lpstr>A robust algorithm for text extraction from images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PowerPoint Presentation</vt:lpstr>
      <vt:lpstr>Proposed system</vt:lpstr>
      <vt:lpstr>Proposed system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Sobha Xavier P</dc:creator>
  <cp:lastModifiedBy>Sreerag R Nandan</cp:lastModifiedBy>
  <cp:revision>75</cp:revision>
  <dcterms:created xsi:type="dcterms:W3CDTF">2019-10-11T22:55:33Z</dcterms:created>
  <dcterms:modified xsi:type="dcterms:W3CDTF">2019-10-20T15:42:42Z</dcterms:modified>
</cp:coreProperties>
</file>