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77" r:id="rId6"/>
    <p:sldId id="261" r:id="rId7"/>
    <p:sldId id="262" r:id="rId8"/>
    <p:sldId id="276" r:id="rId9"/>
    <p:sldId id="264" r:id="rId10"/>
    <p:sldId id="275" r:id="rId11"/>
    <p:sldId id="266" r:id="rId12"/>
    <p:sldId id="278" r:id="rId13"/>
    <p:sldId id="280" r:id="rId14"/>
    <p:sldId id="279" r:id="rId15"/>
    <p:sldId id="281" r:id="rId16"/>
    <p:sldId id="269" r:id="rId17"/>
    <p:sldId id="271" r:id="rId18"/>
    <p:sldId id="272" r:id="rId19"/>
    <p:sldId id="273"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2954"/>
    <a:srgbClr val="EC30B6"/>
    <a:srgbClr val="141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9"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3729" y="647867"/>
            <a:ext cx="3070225" cy="79692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04185" y="627062"/>
            <a:ext cx="6004814" cy="72707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a:xfrm>
            <a:off x="961389" y="1598358"/>
            <a:ext cx="10285730" cy="456565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67200" y="3886200"/>
            <a:ext cx="3886199" cy="2444259"/>
          </a:xfrm>
          <a:prstGeom prst="rect">
            <a:avLst/>
          </a:prstGeom>
        </p:spPr>
        <p:txBody>
          <a:bodyPr vert="horz" wrap="square" lIns="0" tIns="12700" rIns="0" bIns="0" rtlCol="0">
            <a:spAutoFit/>
          </a:bodyPr>
          <a:lstStyle/>
          <a:p>
            <a:pPr marR="262255" algn="ctr">
              <a:lnSpc>
                <a:spcPct val="100000"/>
              </a:lnSpc>
              <a:spcBef>
                <a:spcPts val="100"/>
              </a:spcBef>
            </a:pPr>
            <a:r>
              <a:rPr sz="1800" b="1" dirty="0">
                <a:solidFill>
                  <a:srgbClr val="0000FF"/>
                </a:solidFill>
                <a:latin typeface="Arial"/>
                <a:cs typeface="Arial"/>
              </a:rPr>
              <a:t>PRESENTED</a:t>
            </a:r>
            <a:r>
              <a:rPr sz="1800" b="1" spc="15" dirty="0">
                <a:solidFill>
                  <a:srgbClr val="0000FF"/>
                </a:solidFill>
                <a:latin typeface="Arial"/>
                <a:cs typeface="Arial"/>
              </a:rPr>
              <a:t> </a:t>
            </a:r>
            <a:r>
              <a:rPr sz="1800" b="1" spc="-25" dirty="0">
                <a:solidFill>
                  <a:srgbClr val="0000FF"/>
                </a:solidFill>
                <a:latin typeface="Arial"/>
                <a:cs typeface="Arial"/>
              </a:rPr>
              <a:t>BY</a:t>
            </a:r>
            <a:endParaRPr lang="en-IN" dirty="0">
              <a:latin typeface="Arial"/>
              <a:cs typeface="Arial"/>
            </a:endParaRPr>
          </a:p>
          <a:p>
            <a:pPr marR="262255" algn="ctr">
              <a:lnSpc>
                <a:spcPct val="100000"/>
              </a:lnSpc>
              <a:spcBef>
                <a:spcPts val="100"/>
              </a:spcBef>
            </a:pPr>
            <a:endParaRPr lang="en-IN" b="1" spc="-30" dirty="0">
              <a:solidFill>
                <a:srgbClr val="0000FF"/>
              </a:solidFill>
              <a:latin typeface="Arial"/>
              <a:cs typeface="Arial"/>
            </a:endParaRPr>
          </a:p>
          <a:p>
            <a:pPr marR="262255" algn="ctr">
              <a:lnSpc>
                <a:spcPct val="100000"/>
              </a:lnSpc>
              <a:spcBef>
                <a:spcPts val="100"/>
              </a:spcBef>
            </a:pPr>
            <a:r>
              <a:rPr lang="en-IN" sz="1800" b="1" spc="-30" dirty="0">
                <a:solidFill>
                  <a:srgbClr val="0000FF"/>
                </a:solidFill>
                <a:latin typeface="Arial"/>
                <a:cs typeface="Arial"/>
              </a:rPr>
              <a:t>8</a:t>
            </a:r>
            <a:r>
              <a:rPr sz="1800" b="1" spc="-30" dirty="0">
                <a:solidFill>
                  <a:srgbClr val="0000FF"/>
                </a:solidFill>
                <a:latin typeface="Arial"/>
                <a:cs typeface="Arial"/>
              </a:rPr>
              <a:t>117211040</a:t>
            </a:r>
            <a:r>
              <a:rPr lang="en-IN" sz="1800" b="1" spc="-30" dirty="0">
                <a:solidFill>
                  <a:srgbClr val="0000FF"/>
                </a:solidFill>
                <a:latin typeface="Arial"/>
                <a:cs typeface="Arial"/>
              </a:rPr>
              <a:t>67</a:t>
            </a:r>
            <a:r>
              <a:rPr sz="1800" b="1" spc="-30" dirty="0">
                <a:solidFill>
                  <a:srgbClr val="0000FF"/>
                </a:solidFill>
                <a:latin typeface="Arial"/>
                <a:cs typeface="Arial"/>
              </a:rPr>
              <a:t>-</a:t>
            </a:r>
            <a:r>
              <a:rPr sz="1800" b="1" spc="60" dirty="0">
                <a:solidFill>
                  <a:srgbClr val="0000FF"/>
                </a:solidFill>
                <a:latin typeface="Arial"/>
                <a:cs typeface="Arial"/>
              </a:rPr>
              <a:t> </a:t>
            </a:r>
            <a:r>
              <a:rPr lang="en-IN" b="1" spc="-80" dirty="0">
                <a:solidFill>
                  <a:srgbClr val="0000FF"/>
                </a:solidFill>
                <a:latin typeface="Arial"/>
                <a:cs typeface="Arial"/>
              </a:rPr>
              <a:t>MEGASRI A</a:t>
            </a:r>
            <a:endParaRPr sz="1800" dirty="0">
              <a:latin typeface="Arial"/>
              <a:cs typeface="Arial"/>
            </a:endParaRPr>
          </a:p>
          <a:p>
            <a:pPr marL="12700">
              <a:lnSpc>
                <a:spcPct val="100000"/>
              </a:lnSpc>
              <a:spcBef>
                <a:spcPts val="1895"/>
              </a:spcBef>
            </a:pPr>
            <a:r>
              <a:rPr lang="en-IN" sz="1800" b="1" spc="-25" dirty="0">
                <a:solidFill>
                  <a:srgbClr val="0000FF"/>
                </a:solidFill>
                <a:latin typeface="Arial"/>
                <a:cs typeface="Arial"/>
              </a:rPr>
              <a:t>      </a:t>
            </a:r>
            <a:r>
              <a:rPr sz="1800" b="1" spc="-25" dirty="0">
                <a:solidFill>
                  <a:srgbClr val="0000FF"/>
                </a:solidFill>
                <a:latin typeface="Arial"/>
                <a:cs typeface="Arial"/>
              </a:rPr>
              <a:t>8117211040</a:t>
            </a:r>
            <a:r>
              <a:rPr lang="en-IN" sz="1800" b="1" spc="-25" dirty="0">
                <a:solidFill>
                  <a:srgbClr val="0000FF"/>
                </a:solidFill>
                <a:latin typeface="Arial"/>
                <a:cs typeface="Arial"/>
              </a:rPr>
              <a:t>87</a:t>
            </a:r>
            <a:r>
              <a:rPr sz="1800" b="1" spc="-25" dirty="0">
                <a:solidFill>
                  <a:srgbClr val="0000FF"/>
                </a:solidFill>
                <a:latin typeface="Arial"/>
                <a:cs typeface="Arial"/>
              </a:rPr>
              <a:t>-</a:t>
            </a:r>
            <a:r>
              <a:rPr sz="1800" b="1" spc="80" dirty="0">
                <a:solidFill>
                  <a:srgbClr val="0000FF"/>
                </a:solidFill>
                <a:latin typeface="Arial"/>
                <a:cs typeface="Arial"/>
              </a:rPr>
              <a:t> </a:t>
            </a:r>
            <a:r>
              <a:rPr lang="en-IN" b="1" spc="-10" dirty="0">
                <a:solidFill>
                  <a:srgbClr val="0000FF"/>
                </a:solidFill>
                <a:latin typeface="Arial"/>
                <a:cs typeface="Arial"/>
              </a:rPr>
              <a:t>SANGEETHA S</a:t>
            </a:r>
            <a:endParaRPr sz="1800" dirty="0">
              <a:latin typeface="Arial"/>
              <a:cs typeface="Arial"/>
            </a:endParaRPr>
          </a:p>
          <a:p>
            <a:pPr marL="12700">
              <a:lnSpc>
                <a:spcPct val="100000"/>
              </a:lnSpc>
              <a:spcBef>
                <a:spcPts val="1970"/>
              </a:spcBef>
            </a:pPr>
            <a:r>
              <a:rPr lang="en-IN" sz="1800" b="1" spc="-25" dirty="0">
                <a:solidFill>
                  <a:srgbClr val="0000FF"/>
                </a:solidFill>
                <a:latin typeface="Arial"/>
                <a:cs typeface="Arial"/>
              </a:rPr>
              <a:t>      </a:t>
            </a:r>
            <a:r>
              <a:rPr sz="1800" b="1" spc="-25" dirty="0">
                <a:solidFill>
                  <a:srgbClr val="0000FF"/>
                </a:solidFill>
                <a:latin typeface="Arial"/>
                <a:cs typeface="Arial"/>
              </a:rPr>
              <a:t>811721104</a:t>
            </a:r>
            <a:r>
              <a:rPr lang="en-IN" sz="1800" b="1" spc="-25" dirty="0">
                <a:solidFill>
                  <a:srgbClr val="0000FF"/>
                </a:solidFill>
                <a:latin typeface="Arial"/>
                <a:cs typeface="Arial"/>
              </a:rPr>
              <a:t>101</a:t>
            </a:r>
            <a:r>
              <a:rPr sz="1800" b="1" spc="-25" dirty="0">
                <a:solidFill>
                  <a:srgbClr val="0000FF"/>
                </a:solidFill>
                <a:latin typeface="Arial"/>
                <a:cs typeface="Arial"/>
              </a:rPr>
              <a:t>-</a:t>
            </a:r>
            <a:r>
              <a:rPr sz="1800" b="1" spc="45" dirty="0">
                <a:solidFill>
                  <a:srgbClr val="0000FF"/>
                </a:solidFill>
                <a:latin typeface="Arial"/>
                <a:cs typeface="Arial"/>
              </a:rPr>
              <a:t> </a:t>
            </a:r>
            <a:r>
              <a:rPr lang="en-IN" b="1" spc="45" dirty="0">
                <a:solidFill>
                  <a:srgbClr val="0000FF"/>
                </a:solidFill>
                <a:latin typeface="Arial"/>
                <a:cs typeface="Arial"/>
              </a:rPr>
              <a:t>SRINIDHI M</a:t>
            </a:r>
            <a:endParaRPr sz="1800" dirty="0">
              <a:latin typeface="Arial"/>
              <a:cs typeface="Arial"/>
            </a:endParaRPr>
          </a:p>
          <a:p>
            <a:pPr marL="12700">
              <a:lnSpc>
                <a:spcPct val="100000"/>
              </a:lnSpc>
              <a:spcBef>
                <a:spcPts val="1900"/>
              </a:spcBef>
            </a:pPr>
            <a:r>
              <a:rPr lang="en-IN" sz="1800" b="1" spc="-40" dirty="0">
                <a:solidFill>
                  <a:srgbClr val="0000FF"/>
                </a:solidFill>
                <a:latin typeface="Arial"/>
                <a:cs typeface="Arial"/>
              </a:rPr>
              <a:t>      </a:t>
            </a:r>
            <a:r>
              <a:rPr sz="1800" b="1" spc="-40" dirty="0">
                <a:solidFill>
                  <a:srgbClr val="0000FF"/>
                </a:solidFill>
                <a:latin typeface="Arial"/>
                <a:cs typeface="Arial"/>
              </a:rPr>
              <a:t>811721104</a:t>
            </a:r>
            <a:r>
              <a:rPr lang="en-IN" sz="1800" b="1" spc="-40" dirty="0">
                <a:solidFill>
                  <a:srgbClr val="0000FF"/>
                </a:solidFill>
                <a:latin typeface="Arial"/>
                <a:cs typeface="Arial"/>
              </a:rPr>
              <a:t>119</a:t>
            </a:r>
            <a:r>
              <a:rPr sz="1800" b="1" spc="-40" dirty="0">
                <a:solidFill>
                  <a:srgbClr val="0000FF"/>
                </a:solidFill>
                <a:latin typeface="Arial"/>
                <a:cs typeface="Arial"/>
              </a:rPr>
              <a:t>-</a:t>
            </a:r>
            <a:r>
              <a:rPr lang="en-US" sz="1800" b="1" spc="-40" dirty="0">
                <a:solidFill>
                  <a:srgbClr val="0000FF"/>
                </a:solidFill>
                <a:latin typeface="Arial"/>
                <a:cs typeface="Arial"/>
              </a:rPr>
              <a:t> </a:t>
            </a:r>
            <a:r>
              <a:rPr lang="en-US" b="1" spc="-40" dirty="0">
                <a:solidFill>
                  <a:srgbClr val="0000FF"/>
                </a:solidFill>
                <a:latin typeface="Arial"/>
                <a:cs typeface="Arial"/>
              </a:rPr>
              <a:t>VARSHINI D</a:t>
            </a:r>
            <a:endParaRPr sz="1800" dirty="0">
              <a:latin typeface="Arial"/>
              <a:cs typeface="Arial"/>
            </a:endParaRPr>
          </a:p>
        </p:txBody>
      </p:sp>
      <p:pic>
        <p:nvPicPr>
          <p:cNvPr id="4" name="object 4"/>
          <p:cNvPicPr/>
          <p:nvPr/>
        </p:nvPicPr>
        <p:blipFill>
          <a:blip r:embed="rId2" cstate="print"/>
          <a:stretch>
            <a:fillRect/>
          </a:stretch>
        </p:blipFill>
        <p:spPr>
          <a:xfrm>
            <a:off x="541701" y="236892"/>
            <a:ext cx="1054347" cy="1040690"/>
          </a:xfrm>
          <a:prstGeom prst="rect">
            <a:avLst/>
          </a:prstGeom>
        </p:spPr>
      </p:pic>
      <p:sp>
        <p:nvSpPr>
          <p:cNvPr id="5" name="object 5"/>
          <p:cNvSpPr txBox="1">
            <a:spLocks noGrp="1"/>
          </p:cNvSpPr>
          <p:nvPr>
            <p:ph type="title"/>
          </p:nvPr>
        </p:nvSpPr>
        <p:spPr>
          <a:prstGeom prst="rect">
            <a:avLst/>
          </a:prstGeom>
        </p:spPr>
        <p:txBody>
          <a:bodyPr vert="horz" wrap="square" lIns="0" tIns="160655" rIns="0" bIns="0" rtlCol="0">
            <a:spAutoFit/>
          </a:bodyPr>
          <a:lstStyle/>
          <a:p>
            <a:pPr marL="1548765" marR="5080" indent="-1268095">
              <a:lnSpc>
                <a:spcPct val="100800"/>
              </a:lnSpc>
              <a:spcBef>
                <a:spcPts val="85"/>
              </a:spcBef>
            </a:pPr>
            <a:r>
              <a:rPr sz="1800" dirty="0">
                <a:solidFill>
                  <a:srgbClr val="FF0066"/>
                </a:solidFill>
              </a:rPr>
              <a:t>K.RAMAKRISHNAN</a:t>
            </a:r>
            <a:r>
              <a:rPr sz="1800" spc="5" dirty="0">
                <a:solidFill>
                  <a:srgbClr val="FF0066"/>
                </a:solidFill>
              </a:rPr>
              <a:t> </a:t>
            </a:r>
            <a:r>
              <a:rPr sz="1800" dirty="0">
                <a:solidFill>
                  <a:srgbClr val="FF0066"/>
                </a:solidFill>
              </a:rPr>
              <a:t>COLLEGE</a:t>
            </a:r>
            <a:r>
              <a:rPr sz="1800" spc="-30" dirty="0">
                <a:solidFill>
                  <a:srgbClr val="FF0066"/>
                </a:solidFill>
              </a:rPr>
              <a:t> </a:t>
            </a:r>
            <a:r>
              <a:rPr sz="1800" dirty="0">
                <a:solidFill>
                  <a:srgbClr val="FF0066"/>
                </a:solidFill>
              </a:rPr>
              <a:t>OF</a:t>
            </a:r>
            <a:r>
              <a:rPr sz="1800" spc="-5" dirty="0">
                <a:solidFill>
                  <a:srgbClr val="FF0066"/>
                </a:solidFill>
              </a:rPr>
              <a:t> </a:t>
            </a:r>
            <a:r>
              <a:rPr sz="1800" spc="-10" dirty="0">
                <a:solidFill>
                  <a:srgbClr val="FF0066"/>
                </a:solidFill>
              </a:rPr>
              <a:t>TECHNOLOGY </a:t>
            </a:r>
            <a:r>
              <a:rPr sz="1800" dirty="0">
                <a:solidFill>
                  <a:srgbClr val="FF0066"/>
                </a:solidFill>
              </a:rPr>
              <a:t>(AUTONOMOUS),</a:t>
            </a:r>
            <a:r>
              <a:rPr sz="1800" spc="-55" dirty="0">
                <a:solidFill>
                  <a:srgbClr val="FF0066"/>
                </a:solidFill>
              </a:rPr>
              <a:t> </a:t>
            </a:r>
            <a:r>
              <a:rPr sz="1800" spc="-10" dirty="0">
                <a:solidFill>
                  <a:srgbClr val="FF0066"/>
                </a:solidFill>
              </a:rPr>
              <a:t>TRICHY</a:t>
            </a:r>
            <a:endParaRPr sz="1800"/>
          </a:p>
        </p:txBody>
      </p:sp>
      <p:sp>
        <p:nvSpPr>
          <p:cNvPr id="6" name="object 6"/>
          <p:cNvSpPr txBox="1"/>
          <p:nvPr/>
        </p:nvSpPr>
        <p:spPr>
          <a:xfrm>
            <a:off x="762000" y="1873948"/>
            <a:ext cx="11125200" cy="1528624"/>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FF0066"/>
                </a:solidFill>
                <a:latin typeface="Arial"/>
                <a:cs typeface="Arial"/>
              </a:rPr>
              <a:t>       STREAMLINING HOSTEL OPERATIONS THROUGH  AUTOMATION </a:t>
            </a:r>
          </a:p>
          <a:p>
            <a:pPr marL="12700">
              <a:lnSpc>
                <a:spcPct val="100000"/>
              </a:lnSpc>
              <a:spcBef>
                <a:spcPts val="100"/>
              </a:spcBef>
            </a:pPr>
            <a:r>
              <a:rPr lang="en-IN" sz="2400" b="1" spc="-10" dirty="0">
                <a:solidFill>
                  <a:srgbClr val="FF0066"/>
                </a:solidFill>
                <a:latin typeface="Arial"/>
                <a:cs typeface="Arial"/>
              </a:rPr>
              <a:t>                                                     BATCH – 16</a:t>
            </a:r>
          </a:p>
          <a:p>
            <a:pPr marL="12700">
              <a:lnSpc>
                <a:spcPct val="100000"/>
              </a:lnSpc>
              <a:spcBef>
                <a:spcPts val="100"/>
              </a:spcBef>
            </a:pPr>
            <a:endParaRPr lang="en-IN" sz="2400" b="1" spc="-10" dirty="0">
              <a:solidFill>
                <a:srgbClr val="FF0066"/>
              </a:solidFill>
              <a:latin typeface="Arial"/>
              <a:cs typeface="Arial"/>
            </a:endParaRPr>
          </a:p>
          <a:p>
            <a:pPr marL="12700">
              <a:lnSpc>
                <a:spcPct val="100000"/>
              </a:lnSpc>
              <a:spcBef>
                <a:spcPts val="100"/>
              </a:spcBef>
            </a:pPr>
            <a:r>
              <a:rPr lang="en-IN" sz="2400" b="1" spc="-10" dirty="0">
                <a:solidFill>
                  <a:srgbClr val="FF0066"/>
                </a:solidFill>
                <a:latin typeface="Arial"/>
                <a:cs typeface="Arial"/>
              </a:rPr>
              <a:t>       GUIDE :VALLI PRIYADHARSHINI.K ME.,(</a:t>
            </a:r>
            <a:r>
              <a:rPr lang="en-IN" sz="2400" b="1" spc="-10" dirty="0" err="1">
                <a:solidFill>
                  <a:srgbClr val="FF0066"/>
                </a:solidFill>
                <a:latin typeface="Arial"/>
                <a:cs typeface="Arial"/>
              </a:rPr>
              <a:t>Phd</a:t>
            </a:r>
            <a:r>
              <a:rPr lang="en-IN" sz="2400" b="1" spc="-10" dirty="0">
                <a:solidFill>
                  <a:srgbClr val="FF0066"/>
                </a:solidFill>
                <a:latin typeface="Arial"/>
                <a:cs typeface="Arial"/>
              </a:rPr>
              <a:t>).,</a:t>
            </a:r>
          </a:p>
        </p:txBody>
      </p:sp>
      <p:pic>
        <p:nvPicPr>
          <p:cNvPr id="7" name="object 7"/>
          <p:cNvPicPr/>
          <p:nvPr/>
        </p:nvPicPr>
        <p:blipFill>
          <a:blip r:embed="rId3" cstate="print"/>
          <a:stretch>
            <a:fillRect/>
          </a:stretch>
        </p:blipFill>
        <p:spPr>
          <a:xfrm>
            <a:off x="10591800" y="352425"/>
            <a:ext cx="1152525" cy="1104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1C56-3D48-CDFB-A8CA-2428C9F3D338}"/>
              </a:ext>
            </a:extLst>
          </p:cNvPr>
          <p:cNvSpPr>
            <a:spLocks noGrp="1"/>
          </p:cNvSpPr>
          <p:nvPr>
            <p:ph type="title"/>
          </p:nvPr>
        </p:nvSpPr>
        <p:spPr>
          <a:xfrm>
            <a:off x="2667000" y="627062"/>
            <a:ext cx="7086600" cy="439738"/>
          </a:xfrm>
        </p:spPr>
        <p:txBody>
          <a:bodyPr/>
          <a:lstStyle/>
          <a:p>
            <a:r>
              <a:rPr lang="en-US" sz="2400" b="1" dirty="0">
                <a:solidFill>
                  <a:srgbClr val="FF0066"/>
                </a:solidFill>
                <a:latin typeface="Arial"/>
                <a:ea typeface="Arial"/>
                <a:cs typeface="Arial"/>
                <a:sym typeface="Arial"/>
              </a:rPr>
              <a:t>HARDWARE AND SOFTWARE REQUIREMENTS</a:t>
            </a:r>
            <a:br>
              <a:rPr lang="en-US" dirty="0"/>
            </a:br>
            <a:endParaRPr lang="en-IN" dirty="0"/>
          </a:p>
        </p:txBody>
      </p:sp>
      <p:sp>
        <p:nvSpPr>
          <p:cNvPr id="3" name="Content Placeholder 2">
            <a:extLst>
              <a:ext uri="{FF2B5EF4-FFF2-40B4-BE49-F238E27FC236}">
                <a16:creationId xmlns:a16="http://schemas.microsoft.com/office/drawing/2014/main" id="{43458858-2C4F-A701-FFC0-3BF66B80D821}"/>
              </a:ext>
            </a:extLst>
          </p:cNvPr>
          <p:cNvSpPr>
            <a:spLocks noGrp="1"/>
          </p:cNvSpPr>
          <p:nvPr>
            <p:ph sz="half" idx="2"/>
          </p:nvPr>
        </p:nvSpPr>
        <p:spPr>
          <a:xfrm>
            <a:off x="609601" y="1577340"/>
            <a:ext cx="5303520" cy="4224233"/>
          </a:xfrm>
        </p:spPr>
        <p:txBody>
          <a:bodyPr/>
          <a:lstStyle/>
          <a:p>
            <a:endParaRPr lang="en-US" b="1" u="sng" dirty="0"/>
          </a:p>
          <a:p>
            <a:endParaRPr lang="en-US" b="1" u="sng" dirty="0"/>
          </a:p>
          <a:p>
            <a:r>
              <a:rPr lang="en-US" b="1" dirty="0"/>
              <a:t>HARDWARE REQUIREMENTS:                                                             </a:t>
            </a:r>
          </a:p>
          <a:p>
            <a:endParaRPr lang="en-US" b="1" dirty="0"/>
          </a:p>
          <a:p>
            <a:pPr marL="285750" lvl="0" indent="-285750">
              <a:lnSpc>
                <a:spcPct val="200000"/>
              </a:lnSpc>
              <a:spcBef>
                <a:spcPts val="920"/>
              </a:spcBef>
              <a:spcAft>
                <a:spcPts val="0"/>
              </a:spcAft>
              <a:buFont typeface="Wingdings" panose="05000000000000000000" pitchFamily="2" charset="2"/>
              <a:buChar char="Ø"/>
              <a:tabLst>
                <a:tab pos="647700" algn="l"/>
                <a:tab pos="648335" algn="l"/>
                <a:tab pos="2477135" algn="l"/>
                <a:tab pos="2934970" algn="l"/>
              </a:tabLst>
            </a:pPr>
            <a:r>
              <a:rPr lang="en-US" sz="1800" dirty="0">
                <a:effectLst/>
                <a:latin typeface="Times New Roman" panose="02020603050405020304" pitchFamily="18" charset="0"/>
                <a:ea typeface="Times New Roman" panose="02020603050405020304" pitchFamily="18" charset="0"/>
              </a:rPr>
              <a:t>Operating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        Windows 10</a:t>
            </a:r>
            <a:endParaRPr lang="en-IN" dirty="0">
              <a:latin typeface="Times New Roman" panose="02020603050405020304" pitchFamily="18" charset="0"/>
              <a:ea typeface="Times New Roman" panose="02020603050405020304" pitchFamily="18" charset="0"/>
            </a:endParaRPr>
          </a:p>
          <a:p>
            <a:pPr marL="285750" lvl="0" indent="-285750">
              <a:lnSpc>
                <a:spcPct val="200000"/>
              </a:lnSpc>
              <a:spcBef>
                <a:spcPts val="920"/>
              </a:spcBef>
              <a:spcAft>
                <a:spcPts val="0"/>
              </a:spcAft>
              <a:buFont typeface="Wingdings" panose="05000000000000000000" pitchFamily="2" charset="2"/>
              <a:buChar char="Ø"/>
              <a:tabLst>
                <a:tab pos="647700" algn="l"/>
                <a:tab pos="648335" algn="l"/>
                <a:tab pos="2477135" algn="l"/>
                <a:tab pos="2934970" algn="l"/>
              </a:tabLst>
            </a:pPr>
            <a:r>
              <a:rPr lang="en-US" sz="1800" dirty="0">
                <a:effectLst/>
                <a:latin typeface="Times New Roman" panose="02020603050405020304" pitchFamily="18" charset="0"/>
                <a:ea typeface="Times New Roman" panose="02020603050405020304" pitchFamily="18" charset="0"/>
              </a:rPr>
              <a:t>Coding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Language      :	     HTML, JAVA AND JS</a:t>
            </a:r>
            <a:endParaRPr lang="en-IN" dirty="0">
              <a:latin typeface="Times New Roman" panose="02020603050405020304" pitchFamily="18" charset="0"/>
              <a:ea typeface="Times New Roman" panose="02020603050405020304" pitchFamily="18" charset="0"/>
            </a:endParaRPr>
          </a:p>
          <a:p>
            <a:pPr marL="285750" lvl="0" indent="-285750">
              <a:lnSpc>
                <a:spcPct val="200000"/>
              </a:lnSpc>
              <a:spcBef>
                <a:spcPts val="920"/>
              </a:spcBef>
              <a:spcAft>
                <a:spcPts val="0"/>
              </a:spcAft>
              <a:buFont typeface="Wingdings" panose="05000000000000000000" pitchFamily="2" charset="2"/>
              <a:buChar char="Ø"/>
              <a:tabLst>
                <a:tab pos="647700" algn="l"/>
                <a:tab pos="648335" algn="l"/>
                <a:tab pos="2477135" algn="l"/>
                <a:tab pos="2934970" algn="l"/>
              </a:tabLst>
            </a:pPr>
            <a:r>
              <a:rPr lang="en-US" sz="1800" dirty="0">
                <a:effectLst/>
                <a:latin typeface="Times New Roman" panose="02020603050405020304" pitchFamily="18" charset="0"/>
                <a:ea typeface="Times New Roman" panose="02020603050405020304" pitchFamily="18" charset="0"/>
              </a:rPr>
              <a:t>Tool                           :          VS CODE             </a:t>
            </a:r>
            <a:endParaRPr lang="en-IN" sz="1800" dirty="0">
              <a:effectLst/>
              <a:latin typeface="Times New Roman" panose="02020603050405020304" pitchFamily="18" charset="0"/>
              <a:ea typeface="Times New Roman" panose="02020603050405020304" pitchFamily="18" charset="0"/>
            </a:endParaRPr>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Database	        :</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a:t>
            </a:r>
            <a:endParaRPr lang="en-IN" dirty="0"/>
          </a:p>
          <a:p>
            <a:endParaRPr lang="en-US" b="1" dirty="0"/>
          </a:p>
          <a:p>
            <a:endParaRPr lang="en-IN" b="1" dirty="0"/>
          </a:p>
        </p:txBody>
      </p:sp>
      <p:sp>
        <p:nvSpPr>
          <p:cNvPr id="4" name="Content Placeholder 3">
            <a:extLst>
              <a:ext uri="{FF2B5EF4-FFF2-40B4-BE49-F238E27FC236}">
                <a16:creationId xmlns:a16="http://schemas.microsoft.com/office/drawing/2014/main" id="{1C30F6DA-88E9-8241-BBF9-ED09757D3D47}"/>
              </a:ext>
            </a:extLst>
          </p:cNvPr>
          <p:cNvSpPr>
            <a:spLocks noGrp="1"/>
          </p:cNvSpPr>
          <p:nvPr>
            <p:ph sz="half" idx="3"/>
          </p:nvPr>
        </p:nvSpPr>
        <p:spPr>
          <a:xfrm>
            <a:off x="6909513" y="1495114"/>
            <a:ext cx="4800600" cy="4431983"/>
          </a:xfrm>
        </p:spPr>
        <p:txBody>
          <a:bodyPr/>
          <a:lstStyle/>
          <a:p>
            <a:endParaRPr lang="en-US" b="1" dirty="0"/>
          </a:p>
          <a:p>
            <a:endParaRPr lang="en-US" b="1" dirty="0"/>
          </a:p>
          <a:p>
            <a:r>
              <a:rPr lang="en-US" b="1" dirty="0"/>
              <a:t>SOFTWARE REQUIREMENTS:</a:t>
            </a:r>
          </a:p>
          <a:p>
            <a:endParaRPr lang="en-US" b="1" dirty="0"/>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Symbol" panose="05050102010706020507" pitchFamily="18" charset="2"/>
                <a:cs typeface="Symbol" panose="05050102010706020507" pitchFamily="18" charset="2"/>
              </a:rPr>
              <a:t>System</a:t>
            </a:r>
            <a:r>
              <a:rPr lang="en-US" dirty="0">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	        Pentium</a:t>
            </a:r>
            <a:r>
              <a:rPr lang="en-US" sz="1800" spc="3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I7</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Symbol" panose="05050102010706020507" pitchFamily="18" charset="2"/>
                <a:cs typeface="Symbol" panose="05050102010706020507" pitchFamily="18" charset="2"/>
              </a:rPr>
              <a:t>Hard</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Disk         :	        500</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GB</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Symbol" panose="05050102010706020507" pitchFamily="18" charset="2"/>
                <a:cs typeface="Symbol" panose="05050102010706020507" pitchFamily="18" charset="2"/>
              </a:rPr>
              <a:t>Monitor</a:t>
            </a:r>
            <a:r>
              <a:rPr lang="en-US" dirty="0">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        15</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VGA</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Color</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Symbol" panose="05050102010706020507" pitchFamily="18" charset="2"/>
                <a:cs typeface="Symbol" panose="05050102010706020507" pitchFamily="18" charset="2"/>
              </a:rPr>
              <a:t>Mouse   	:        Logitech</a:t>
            </a:r>
          </a:p>
          <a:p>
            <a:pPr marL="285750" indent="-285750">
              <a:lnSpc>
                <a:spcPct val="200000"/>
              </a:lnSpc>
              <a:buFont typeface="Wingdings" panose="05000000000000000000" pitchFamily="2" charset="2"/>
              <a:buChar char="Ø"/>
            </a:pPr>
            <a:r>
              <a:rPr lang="en-US" sz="1800" dirty="0">
                <a:effectLst/>
                <a:latin typeface="Times New Roman" panose="02020603050405020304" pitchFamily="18" charset="0"/>
                <a:ea typeface="Symbol" panose="05050102010706020507" pitchFamily="18" charset="2"/>
                <a:cs typeface="Symbol" panose="05050102010706020507" pitchFamily="18" charset="2"/>
              </a:rPr>
              <a:t>Ram	                 :       8GB</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US" b="1" dirty="0"/>
          </a:p>
          <a:p>
            <a:endParaRPr lang="en-IN" dirty="0"/>
          </a:p>
        </p:txBody>
      </p:sp>
      <p:pic>
        <p:nvPicPr>
          <p:cNvPr id="5" name="object 4">
            <a:extLst>
              <a:ext uri="{FF2B5EF4-FFF2-40B4-BE49-F238E27FC236}">
                <a16:creationId xmlns:a16="http://schemas.microsoft.com/office/drawing/2014/main" id="{41AA0B67-A58B-70E8-0963-F4387AB576CC}"/>
              </a:ext>
            </a:extLst>
          </p:cNvPr>
          <p:cNvPicPr/>
          <p:nvPr/>
        </p:nvPicPr>
        <p:blipFill>
          <a:blip r:embed="rId2" cstate="print"/>
          <a:stretch>
            <a:fillRect/>
          </a:stretch>
        </p:blipFill>
        <p:spPr>
          <a:xfrm>
            <a:off x="533400" y="317662"/>
            <a:ext cx="1054347" cy="1040690"/>
          </a:xfrm>
          <a:prstGeom prst="rect">
            <a:avLst/>
          </a:prstGeom>
        </p:spPr>
      </p:pic>
      <p:pic>
        <p:nvPicPr>
          <p:cNvPr id="6" name="object 7">
            <a:extLst>
              <a:ext uri="{FF2B5EF4-FFF2-40B4-BE49-F238E27FC236}">
                <a16:creationId xmlns:a16="http://schemas.microsoft.com/office/drawing/2014/main" id="{1AF67F07-FB2B-8F36-BAAB-EB212CFA7593}"/>
              </a:ext>
            </a:extLst>
          </p:cNvPr>
          <p:cNvPicPr/>
          <p:nvPr/>
        </p:nvPicPr>
        <p:blipFill>
          <a:blip r:embed="rId3" cstate="print"/>
          <a:stretch>
            <a:fillRect/>
          </a:stretch>
        </p:blipFill>
        <p:spPr>
          <a:xfrm>
            <a:off x="10591800" y="352425"/>
            <a:ext cx="1152525" cy="1104900"/>
          </a:xfrm>
          <a:prstGeom prst="rect">
            <a:avLst/>
          </a:prstGeom>
        </p:spPr>
      </p:pic>
    </p:spTree>
    <p:extLst>
      <p:ext uri="{BB962C8B-B14F-4D97-AF65-F5344CB8AC3E}">
        <p14:creationId xmlns:p14="http://schemas.microsoft.com/office/powerpoint/2010/main" val="424941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0" y="2590800"/>
            <a:ext cx="10636884" cy="2200282"/>
          </a:xfrm>
          <a:prstGeom prst="rect">
            <a:avLst/>
          </a:prstGeom>
        </p:spPr>
        <p:txBody>
          <a:bodyPr vert="horz" wrap="square" lIns="0" tIns="12065" rIns="0" bIns="0" rtlCol="0">
            <a:spAutoFit/>
          </a:bodyPr>
          <a:lstStyle/>
          <a:p>
            <a:pPr marL="298450" marR="10795" indent="-286385">
              <a:lnSpc>
                <a:spcPct val="150000"/>
              </a:lnSpc>
              <a:spcBef>
                <a:spcPts val="95"/>
              </a:spcBef>
              <a:buClr>
                <a:srgbClr val="252525"/>
              </a:buClr>
              <a:buSzPct val="86111"/>
              <a:buFont typeface="Wingdings"/>
              <a:buChar char=""/>
              <a:tabLst>
                <a:tab pos="298450" algn="l"/>
              </a:tabLst>
            </a:pPr>
            <a:r>
              <a:rPr lang="en-US" sz="2400" dirty="0">
                <a:latin typeface="Times New Roman" panose="02020603050405020304" pitchFamily="18" charset="0"/>
                <a:cs typeface="Times New Roman" panose="02020603050405020304" pitchFamily="18" charset="0"/>
              </a:rPr>
              <a:t>User and Hostel Management Module</a:t>
            </a:r>
          </a:p>
          <a:p>
            <a:pPr marL="298450" marR="10795" indent="-286385">
              <a:lnSpc>
                <a:spcPct val="150000"/>
              </a:lnSpc>
              <a:spcBef>
                <a:spcPts val="95"/>
              </a:spcBef>
              <a:buClr>
                <a:srgbClr val="252525"/>
              </a:buClr>
              <a:buSzPct val="86111"/>
              <a:buFont typeface="Wingdings"/>
              <a:buChar char=""/>
              <a:tabLst>
                <a:tab pos="298450" algn="l"/>
              </a:tabLst>
            </a:pPr>
            <a:r>
              <a:rPr lang="en-IN" sz="2400" dirty="0">
                <a:latin typeface="Times New Roman" panose="02020603050405020304" pitchFamily="18" charset="0"/>
                <a:cs typeface="Times New Roman" panose="02020603050405020304" pitchFamily="18" charset="0"/>
              </a:rPr>
              <a:t>Booking and Payment Module</a:t>
            </a:r>
            <a:endParaRPr lang="en-US" sz="2400" dirty="0">
              <a:latin typeface="Times New Roman" panose="02020603050405020304" pitchFamily="18" charset="0"/>
              <a:cs typeface="Times New Roman" panose="02020603050405020304" pitchFamily="18" charset="0"/>
            </a:endParaRPr>
          </a:p>
          <a:p>
            <a:pPr marL="298450" marR="10795" indent="-286385">
              <a:lnSpc>
                <a:spcPct val="150000"/>
              </a:lnSpc>
              <a:spcBef>
                <a:spcPts val="95"/>
              </a:spcBef>
              <a:buClr>
                <a:srgbClr val="252525"/>
              </a:buClr>
              <a:buSzPct val="86111"/>
              <a:buFont typeface="Wingdings"/>
              <a:buChar char=""/>
              <a:tabLst>
                <a:tab pos="298450" algn="l"/>
              </a:tabLst>
            </a:pPr>
            <a:r>
              <a:rPr lang="en-IN" sz="2400" dirty="0">
                <a:latin typeface="Times New Roman" panose="02020603050405020304" pitchFamily="18" charset="0"/>
                <a:cs typeface="Times New Roman" panose="02020603050405020304" pitchFamily="18" charset="0"/>
              </a:rPr>
              <a:t>Admin Dashboard Module</a:t>
            </a:r>
          </a:p>
          <a:p>
            <a:pPr marL="298450" marR="10795" indent="-286385">
              <a:lnSpc>
                <a:spcPct val="150000"/>
              </a:lnSpc>
              <a:spcBef>
                <a:spcPts val="95"/>
              </a:spcBef>
              <a:buClr>
                <a:srgbClr val="252525"/>
              </a:buClr>
              <a:buSzPct val="86111"/>
              <a:buFont typeface="Wingdings"/>
              <a:buChar char=""/>
              <a:tabLst>
                <a:tab pos="298450" algn="l"/>
              </a:tabLst>
            </a:pPr>
            <a:r>
              <a:rPr lang="en-IN" sz="2400" dirty="0">
                <a:latin typeface="Times New Roman" panose="02020603050405020304" pitchFamily="18" charset="0"/>
                <a:cs typeface="Times New Roman" panose="02020603050405020304" pitchFamily="18" charset="0"/>
              </a:rPr>
              <a:t>Feedback and Notification Module</a:t>
            </a:r>
            <a:endParaRPr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446451" y="360717"/>
            <a:ext cx="1054347" cy="1040690"/>
          </a:xfrm>
          <a:prstGeom prst="rect">
            <a:avLst/>
          </a:prstGeom>
        </p:spPr>
      </p:pic>
      <p:pic>
        <p:nvPicPr>
          <p:cNvPr id="5" name="object 5"/>
          <p:cNvPicPr/>
          <p:nvPr/>
        </p:nvPicPr>
        <p:blipFill>
          <a:blip r:embed="rId3" cstate="print"/>
          <a:stretch>
            <a:fillRect/>
          </a:stretch>
        </p:blipFill>
        <p:spPr>
          <a:xfrm>
            <a:off x="10620375" y="438150"/>
            <a:ext cx="1152525" cy="1104900"/>
          </a:xfrm>
          <a:prstGeom prst="rect">
            <a:avLst/>
          </a:prstGeom>
        </p:spPr>
      </p:pic>
      <p:sp>
        <p:nvSpPr>
          <p:cNvPr id="7" name="Title 6">
            <a:extLst>
              <a:ext uri="{FF2B5EF4-FFF2-40B4-BE49-F238E27FC236}">
                <a16:creationId xmlns:a16="http://schemas.microsoft.com/office/drawing/2014/main" id="{1D58158B-278C-4645-D438-AF6A5FB9769C}"/>
              </a:ext>
            </a:extLst>
          </p:cNvPr>
          <p:cNvSpPr>
            <a:spLocks noGrp="1"/>
          </p:cNvSpPr>
          <p:nvPr>
            <p:ph type="title"/>
          </p:nvPr>
        </p:nvSpPr>
        <p:spPr>
          <a:xfrm>
            <a:off x="3962400" y="805934"/>
            <a:ext cx="6004814" cy="369332"/>
          </a:xfrm>
        </p:spPr>
        <p:txBody>
          <a:bodyPr/>
          <a:lstStyle/>
          <a:p>
            <a:r>
              <a:rPr lang="en-IN" dirty="0">
                <a:solidFill>
                  <a:srgbClr val="F32954"/>
                </a:solidFill>
              </a:rPr>
              <a:t>MODULES  IN PROJECT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FC72-820C-5128-55CB-9D68C4860333}"/>
              </a:ext>
            </a:extLst>
          </p:cNvPr>
          <p:cNvSpPr>
            <a:spLocks noGrp="1"/>
          </p:cNvSpPr>
          <p:nvPr>
            <p:ph type="title"/>
          </p:nvPr>
        </p:nvSpPr>
        <p:spPr>
          <a:xfrm>
            <a:off x="3505200" y="693992"/>
            <a:ext cx="6004814" cy="430887"/>
          </a:xfrm>
        </p:spPr>
        <p:txBody>
          <a:bodyPr/>
          <a:lstStyle/>
          <a:p>
            <a:r>
              <a:rPr lang="en-IN" sz="2800" dirty="0">
                <a:solidFill>
                  <a:srgbClr val="F32954"/>
                </a:solidFill>
              </a:rPr>
              <a:t>SUMMARY OF MODULE 1</a:t>
            </a:r>
          </a:p>
        </p:txBody>
      </p:sp>
      <p:sp>
        <p:nvSpPr>
          <p:cNvPr id="3" name="Text Placeholder 2">
            <a:extLst>
              <a:ext uri="{FF2B5EF4-FFF2-40B4-BE49-F238E27FC236}">
                <a16:creationId xmlns:a16="http://schemas.microsoft.com/office/drawing/2014/main" id="{F980CA97-4CC5-3A91-6DEF-56856A4063D2}"/>
              </a:ext>
            </a:extLst>
          </p:cNvPr>
          <p:cNvSpPr>
            <a:spLocks noGrp="1"/>
          </p:cNvSpPr>
          <p:nvPr>
            <p:ph type="body" idx="1"/>
          </p:nvPr>
        </p:nvSpPr>
        <p:spPr>
          <a:xfrm>
            <a:off x="953135" y="2209800"/>
            <a:ext cx="10285730" cy="3231654"/>
          </a:xfrm>
        </p:spPr>
        <p:txBody>
          <a:bodyPr/>
          <a:lstStyle/>
          <a:p>
            <a:r>
              <a:rPr lang="en-US" sz="2400" b="1" dirty="0">
                <a:latin typeface="Times New Roman" panose="02020603050405020304" pitchFamily="18" charset="0"/>
                <a:cs typeface="Times New Roman" panose="02020603050405020304" pitchFamily="18" charset="0"/>
              </a:rPr>
              <a:t>User and Hostel Management Module</a:t>
            </a:r>
          </a:p>
          <a:p>
            <a:r>
              <a:rPr lang="en-US" sz="2400" dirty="0">
                <a:latin typeface="Times New Roman" panose="02020603050405020304" pitchFamily="18" charset="0"/>
                <a:cs typeface="Times New Roman" panose="02020603050405020304" pitchFamily="18" charset="0"/>
              </a:rPr>
              <a:t>Manages user registration, login, profile updates, and hostel listings.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Processes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Registration and Login</a:t>
            </a:r>
            <a:r>
              <a:rPr lang="en-US" sz="2400" dirty="0">
                <a:latin typeface="Times New Roman" panose="02020603050405020304" pitchFamily="18" charset="0"/>
                <a:cs typeface="Times New Roman" panose="02020603050405020304" pitchFamily="18" charset="0"/>
              </a:rPr>
              <a:t>: Users (Renters and Hosts) sign up and log in.</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Profile and Listing Management</a:t>
            </a:r>
            <a:r>
              <a:rPr lang="en-US" sz="2400" dirty="0">
                <a:latin typeface="Times New Roman" panose="02020603050405020304" pitchFamily="18" charset="0"/>
                <a:cs typeface="Times New Roman" panose="02020603050405020304" pitchFamily="18" charset="0"/>
              </a:rPr>
              <a:t>: Users update profiles; Hosts add and edit room listings.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Room Search</a:t>
            </a:r>
            <a:r>
              <a:rPr lang="en-US" sz="2400" dirty="0">
                <a:latin typeface="Times New Roman" panose="02020603050405020304" pitchFamily="18" charset="0"/>
                <a:cs typeface="Times New Roman" panose="02020603050405020304" pitchFamily="18" charset="0"/>
              </a:rPr>
              <a:t>: Renters search for available rooms based on preferences.</a:t>
            </a:r>
          </a:p>
          <a:p>
            <a:endParaRPr lang="en-IN" dirty="0"/>
          </a:p>
        </p:txBody>
      </p:sp>
      <p:pic>
        <p:nvPicPr>
          <p:cNvPr id="4" name="object 4">
            <a:extLst>
              <a:ext uri="{FF2B5EF4-FFF2-40B4-BE49-F238E27FC236}">
                <a16:creationId xmlns:a16="http://schemas.microsoft.com/office/drawing/2014/main" id="{B0489398-8AA9-572C-086E-11A1775FA78F}"/>
              </a:ext>
            </a:extLst>
          </p:cNvPr>
          <p:cNvPicPr/>
          <p:nvPr/>
        </p:nvPicPr>
        <p:blipFill>
          <a:blip r:embed="rId2" cstate="print"/>
          <a:stretch>
            <a:fillRect/>
          </a:stretch>
        </p:blipFill>
        <p:spPr>
          <a:xfrm>
            <a:off x="446451" y="360717"/>
            <a:ext cx="1054347" cy="1040690"/>
          </a:xfrm>
          <a:prstGeom prst="rect">
            <a:avLst/>
          </a:prstGeom>
        </p:spPr>
      </p:pic>
      <p:pic>
        <p:nvPicPr>
          <p:cNvPr id="5" name="object 5">
            <a:extLst>
              <a:ext uri="{FF2B5EF4-FFF2-40B4-BE49-F238E27FC236}">
                <a16:creationId xmlns:a16="http://schemas.microsoft.com/office/drawing/2014/main" id="{55286D62-3180-A643-F58F-109160450648}"/>
              </a:ext>
            </a:extLst>
          </p:cNvPr>
          <p:cNvPicPr/>
          <p:nvPr/>
        </p:nvPicPr>
        <p:blipFill>
          <a:blip r:embed="rId3" cstate="print"/>
          <a:stretch>
            <a:fillRect/>
          </a:stretch>
        </p:blipFill>
        <p:spPr>
          <a:xfrm>
            <a:off x="10620375" y="438150"/>
            <a:ext cx="1152525" cy="1104900"/>
          </a:xfrm>
          <a:prstGeom prst="rect">
            <a:avLst/>
          </a:prstGeom>
        </p:spPr>
      </p:pic>
    </p:spTree>
    <p:extLst>
      <p:ext uri="{BB962C8B-B14F-4D97-AF65-F5344CB8AC3E}">
        <p14:creationId xmlns:p14="http://schemas.microsoft.com/office/powerpoint/2010/main" val="387170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23B1-E885-3BDF-8DE1-FE1D30528536}"/>
              </a:ext>
            </a:extLst>
          </p:cNvPr>
          <p:cNvSpPr>
            <a:spLocks noGrp="1"/>
          </p:cNvSpPr>
          <p:nvPr>
            <p:ph type="title"/>
          </p:nvPr>
        </p:nvSpPr>
        <p:spPr>
          <a:xfrm>
            <a:off x="3733800" y="775156"/>
            <a:ext cx="6004814" cy="430887"/>
          </a:xfrm>
        </p:spPr>
        <p:txBody>
          <a:bodyPr/>
          <a:lstStyle/>
          <a:p>
            <a:r>
              <a:rPr lang="en-IN" sz="2800" dirty="0">
                <a:solidFill>
                  <a:srgbClr val="F32954"/>
                </a:solidFill>
              </a:rPr>
              <a:t>SUMMARY OF MODULE 2</a:t>
            </a:r>
            <a:endParaRPr lang="en-IN" sz="2800" dirty="0"/>
          </a:p>
        </p:txBody>
      </p:sp>
      <p:sp>
        <p:nvSpPr>
          <p:cNvPr id="3" name="Text Placeholder 2">
            <a:extLst>
              <a:ext uri="{FF2B5EF4-FFF2-40B4-BE49-F238E27FC236}">
                <a16:creationId xmlns:a16="http://schemas.microsoft.com/office/drawing/2014/main" id="{5EC5977E-404C-DB9C-D9FA-6B52D4507DCE}"/>
              </a:ext>
            </a:extLst>
          </p:cNvPr>
          <p:cNvSpPr>
            <a:spLocks noGrp="1"/>
          </p:cNvSpPr>
          <p:nvPr>
            <p:ph type="body" idx="1"/>
          </p:nvPr>
        </p:nvSpPr>
        <p:spPr>
          <a:xfrm>
            <a:off x="1143000" y="2362200"/>
            <a:ext cx="10285730" cy="3231654"/>
          </a:xfrm>
        </p:spPr>
        <p:txBody>
          <a:bodyPr/>
          <a:lstStyle/>
          <a:p>
            <a:r>
              <a:rPr lang="en-US" sz="2400" b="1" dirty="0">
                <a:latin typeface="Times New Roman" panose="02020603050405020304" pitchFamily="18" charset="0"/>
                <a:cs typeface="Times New Roman" panose="02020603050405020304" pitchFamily="18" charset="0"/>
              </a:rPr>
              <a:t>Booking and Payment Module</a:t>
            </a:r>
          </a:p>
          <a:p>
            <a:r>
              <a:rPr lang="en-US" sz="2400" dirty="0">
                <a:latin typeface="Times New Roman" panose="02020603050405020304" pitchFamily="18" charset="0"/>
                <a:cs typeface="Times New Roman" panose="02020603050405020304" pitchFamily="18" charset="0"/>
              </a:rPr>
              <a:t> Facilitates booking requests and handles secure payments.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Processes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Booking Request and Confirmation</a:t>
            </a:r>
            <a:r>
              <a:rPr lang="en-US" sz="2400" dirty="0">
                <a:latin typeface="Times New Roman" panose="02020603050405020304" pitchFamily="18" charset="0"/>
                <a:cs typeface="Times New Roman" panose="02020603050405020304" pitchFamily="18" charset="0"/>
              </a:rPr>
              <a:t>: Renters request bookings; Hosts approve or reject.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Payment Processing</a:t>
            </a:r>
            <a:r>
              <a:rPr lang="en-US" sz="2400" dirty="0">
                <a:latin typeface="Times New Roman" panose="02020603050405020304" pitchFamily="18" charset="0"/>
                <a:cs typeface="Times New Roman" panose="02020603050405020304" pitchFamily="18" charset="0"/>
              </a:rPr>
              <a:t>: Renters complete payments via a secure payment gateway.</a:t>
            </a:r>
          </a:p>
          <a:p>
            <a:endParaRPr lang="en-IN" dirty="0"/>
          </a:p>
        </p:txBody>
      </p:sp>
      <p:pic>
        <p:nvPicPr>
          <p:cNvPr id="4" name="object 4">
            <a:extLst>
              <a:ext uri="{FF2B5EF4-FFF2-40B4-BE49-F238E27FC236}">
                <a16:creationId xmlns:a16="http://schemas.microsoft.com/office/drawing/2014/main" id="{B95ACDE4-3593-1333-669A-B39A1568CB40}"/>
              </a:ext>
            </a:extLst>
          </p:cNvPr>
          <p:cNvPicPr/>
          <p:nvPr/>
        </p:nvPicPr>
        <p:blipFill>
          <a:blip r:embed="rId2" cstate="print"/>
          <a:stretch>
            <a:fillRect/>
          </a:stretch>
        </p:blipFill>
        <p:spPr>
          <a:xfrm>
            <a:off x="446451" y="360717"/>
            <a:ext cx="1054347" cy="1040690"/>
          </a:xfrm>
          <a:prstGeom prst="rect">
            <a:avLst/>
          </a:prstGeom>
        </p:spPr>
      </p:pic>
      <p:pic>
        <p:nvPicPr>
          <p:cNvPr id="5" name="object 5">
            <a:extLst>
              <a:ext uri="{FF2B5EF4-FFF2-40B4-BE49-F238E27FC236}">
                <a16:creationId xmlns:a16="http://schemas.microsoft.com/office/drawing/2014/main" id="{A5FE46E1-70EA-BC8D-3984-D30FD7DF7075}"/>
              </a:ext>
            </a:extLst>
          </p:cNvPr>
          <p:cNvPicPr/>
          <p:nvPr/>
        </p:nvPicPr>
        <p:blipFill>
          <a:blip r:embed="rId3" cstate="print"/>
          <a:stretch>
            <a:fillRect/>
          </a:stretch>
        </p:blipFill>
        <p:spPr>
          <a:xfrm>
            <a:off x="10620375" y="438150"/>
            <a:ext cx="1152525" cy="1104900"/>
          </a:xfrm>
          <a:prstGeom prst="rect">
            <a:avLst/>
          </a:prstGeom>
        </p:spPr>
      </p:pic>
    </p:spTree>
    <p:extLst>
      <p:ext uri="{BB962C8B-B14F-4D97-AF65-F5344CB8AC3E}">
        <p14:creationId xmlns:p14="http://schemas.microsoft.com/office/powerpoint/2010/main" val="343837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BF11-0319-AE5C-E340-0AF7A24F3026}"/>
              </a:ext>
            </a:extLst>
          </p:cNvPr>
          <p:cNvSpPr>
            <a:spLocks noGrp="1"/>
          </p:cNvSpPr>
          <p:nvPr>
            <p:ph type="title"/>
          </p:nvPr>
        </p:nvSpPr>
        <p:spPr>
          <a:xfrm>
            <a:off x="3581400" y="693992"/>
            <a:ext cx="6004814" cy="430887"/>
          </a:xfrm>
        </p:spPr>
        <p:txBody>
          <a:bodyPr/>
          <a:lstStyle/>
          <a:p>
            <a:r>
              <a:rPr lang="en-IN" sz="2800" dirty="0">
                <a:solidFill>
                  <a:srgbClr val="F32954"/>
                </a:solidFill>
              </a:rPr>
              <a:t>SUMMARY OF MODULE 3</a:t>
            </a:r>
            <a:endParaRPr lang="en-IN" sz="2800" dirty="0"/>
          </a:p>
        </p:txBody>
      </p:sp>
      <p:sp>
        <p:nvSpPr>
          <p:cNvPr id="3" name="Text Placeholder 2">
            <a:extLst>
              <a:ext uri="{FF2B5EF4-FFF2-40B4-BE49-F238E27FC236}">
                <a16:creationId xmlns:a16="http://schemas.microsoft.com/office/drawing/2014/main" id="{418B3E45-C464-6D5C-7EE2-911D63C51999}"/>
              </a:ext>
            </a:extLst>
          </p:cNvPr>
          <p:cNvSpPr>
            <a:spLocks noGrp="1"/>
          </p:cNvSpPr>
          <p:nvPr>
            <p:ph type="body" idx="1"/>
          </p:nvPr>
        </p:nvSpPr>
        <p:spPr>
          <a:xfrm>
            <a:off x="1066800" y="2362200"/>
            <a:ext cx="10285730" cy="2862322"/>
          </a:xfrm>
        </p:spPr>
        <p:txBody>
          <a:bodyPr/>
          <a:lstStyle/>
          <a:p>
            <a:r>
              <a:rPr lang="en-US" sz="2400" b="1" dirty="0">
                <a:latin typeface="Times New Roman" panose="02020603050405020304" pitchFamily="18" charset="0"/>
                <a:cs typeface="Times New Roman" panose="02020603050405020304" pitchFamily="18" charset="0"/>
              </a:rPr>
              <a:t>Admin Dashboard Module</a:t>
            </a:r>
          </a:p>
          <a:p>
            <a:r>
              <a:rPr lang="en-US" sz="2400" dirty="0">
                <a:latin typeface="Times New Roman" panose="02020603050405020304" pitchFamily="18" charset="0"/>
                <a:cs typeface="Times New Roman" panose="02020603050405020304" pitchFamily="18" charset="0"/>
              </a:rPr>
              <a:t>Enables Admin to monitor and manage system activities.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Processes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and Booking Oversight</a:t>
            </a:r>
            <a:r>
              <a:rPr lang="en-US" sz="2400" dirty="0">
                <a:latin typeface="Times New Roman" panose="02020603050405020304" pitchFamily="18" charset="0"/>
                <a:cs typeface="Times New Roman" panose="02020603050405020304" pitchFamily="18" charset="0"/>
              </a:rPr>
              <a:t>: Admin manages users and booking activities.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Report Generation</a:t>
            </a:r>
            <a:r>
              <a:rPr lang="en-US" sz="2400" dirty="0">
                <a:latin typeface="Times New Roman" panose="02020603050405020304" pitchFamily="18" charset="0"/>
                <a:cs typeface="Times New Roman" panose="02020603050405020304" pitchFamily="18" charset="0"/>
              </a:rPr>
              <a:t>: Admin generates reports on system usage and transactions.</a:t>
            </a:r>
          </a:p>
          <a:p>
            <a:endParaRPr lang="en-IN" dirty="0"/>
          </a:p>
        </p:txBody>
      </p:sp>
      <p:pic>
        <p:nvPicPr>
          <p:cNvPr id="4" name="object 4">
            <a:extLst>
              <a:ext uri="{FF2B5EF4-FFF2-40B4-BE49-F238E27FC236}">
                <a16:creationId xmlns:a16="http://schemas.microsoft.com/office/drawing/2014/main" id="{F05DA34D-FFD3-FC98-A268-230B26724ED7}"/>
              </a:ext>
            </a:extLst>
          </p:cNvPr>
          <p:cNvPicPr/>
          <p:nvPr/>
        </p:nvPicPr>
        <p:blipFill>
          <a:blip r:embed="rId2" cstate="print"/>
          <a:stretch>
            <a:fillRect/>
          </a:stretch>
        </p:blipFill>
        <p:spPr>
          <a:xfrm>
            <a:off x="446451" y="360717"/>
            <a:ext cx="1054347" cy="1040690"/>
          </a:xfrm>
          <a:prstGeom prst="rect">
            <a:avLst/>
          </a:prstGeom>
        </p:spPr>
      </p:pic>
      <p:pic>
        <p:nvPicPr>
          <p:cNvPr id="5" name="object 5">
            <a:extLst>
              <a:ext uri="{FF2B5EF4-FFF2-40B4-BE49-F238E27FC236}">
                <a16:creationId xmlns:a16="http://schemas.microsoft.com/office/drawing/2014/main" id="{F180E9C2-9F81-1C20-AFC1-D13636792D58}"/>
              </a:ext>
            </a:extLst>
          </p:cNvPr>
          <p:cNvPicPr/>
          <p:nvPr/>
        </p:nvPicPr>
        <p:blipFill>
          <a:blip r:embed="rId3" cstate="print"/>
          <a:stretch>
            <a:fillRect/>
          </a:stretch>
        </p:blipFill>
        <p:spPr>
          <a:xfrm>
            <a:off x="10620375" y="438150"/>
            <a:ext cx="1152525" cy="1104900"/>
          </a:xfrm>
          <a:prstGeom prst="rect">
            <a:avLst/>
          </a:prstGeom>
        </p:spPr>
      </p:pic>
    </p:spTree>
    <p:extLst>
      <p:ext uri="{BB962C8B-B14F-4D97-AF65-F5344CB8AC3E}">
        <p14:creationId xmlns:p14="http://schemas.microsoft.com/office/powerpoint/2010/main" val="106914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4B1A-AAB7-D6E1-504B-0DFB0B2DC85A}"/>
              </a:ext>
            </a:extLst>
          </p:cNvPr>
          <p:cNvSpPr>
            <a:spLocks noGrp="1"/>
          </p:cNvSpPr>
          <p:nvPr>
            <p:ph type="title"/>
          </p:nvPr>
        </p:nvSpPr>
        <p:spPr>
          <a:xfrm>
            <a:off x="3657600" y="665618"/>
            <a:ext cx="6004814" cy="430887"/>
          </a:xfrm>
        </p:spPr>
        <p:txBody>
          <a:bodyPr/>
          <a:lstStyle/>
          <a:p>
            <a:r>
              <a:rPr lang="en-IN" sz="2800" dirty="0">
                <a:solidFill>
                  <a:srgbClr val="F32954"/>
                </a:solidFill>
              </a:rPr>
              <a:t>SUMMARY OF MODULE 4</a:t>
            </a:r>
            <a:endParaRPr lang="en-IN" sz="2800" dirty="0"/>
          </a:p>
        </p:txBody>
      </p:sp>
      <p:sp>
        <p:nvSpPr>
          <p:cNvPr id="3" name="Text Placeholder 2">
            <a:extLst>
              <a:ext uri="{FF2B5EF4-FFF2-40B4-BE49-F238E27FC236}">
                <a16:creationId xmlns:a16="http://schemas.microsoft.com/office/drawing/2014/main" id="{98909268-C9C8-ABDE-921D-3BBBDDF4489A}"/>
              </a:ext>
            </a:extLst>
          </p:cNvPr>
          <p:cNvSpPr>
            <a:spLocks noGrp="1"/>
          </p:cNvSpPr>
          <p:nvPr>
            <p:ph type="body" idx="1"/>
          </p:nvPr>
        </p:nvSpPr>
        <p:spPr>
          <a:xfrm>
            <a:off x="1219200" y="2286000"/>
            <a:ext cx="10285730" cy="2492990"/>
          </a:xfrm>
        </p:spPr>
        <p:txBody>
          <a:bodyPr/>
          <a:lstStyle/>
          <a:p>
            <a:r>
              <a:rPr lang="en-US" sz="2400" b="1" dirty="0">
                <a:latin typeface="Times New Roman" panose="02020603050405020304" pitchFamily="18" charset="0"/>
                <a:cs typeface="Times New Roman" panose="02020603050405020304" pitchFamily="18" charset="0"/>
              </a:rPr>
              <a:t>Feedback and Notification Module</a:t>
            </a:r>
          </a:p>
          <a:p>
            <a:r>
              <a:rPr lang="en-US" sz="2400" dirty="0">
                <a:latin typeface="Times New Roman" panose="02020603050405020304" pitchFamily="18" charset="0"/>
                <a:cs typeface="Times New Roman" panose="02020603050405020304" pitchFamily="18" charset="0"/>
              </a:rPr>
              <a:t>Gathers user reviews and manages notifications.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Processes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Feedback Collection</a:t>
            </a:r>
            <a:r>
              <a:rPr lang="en-US" sz="2400" dirty="0">
                <a:latin typeface="Times New Roman" panose="02020603050405020304" pitchFamily="18" charset="0"/>
                <a:cs typeface="Times New Roman" panose="02020603050405020304" pitchFamily="18" charset="0"/>
              </a:rPr>
              <a:t>: Renters provide reviews for hostels.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Notifications</a:t>
            </a:r>
            <a:r>
              <a:rPr lang="en-US" sz="2400" dirty="0">
                <a:latin typeface="Times New Roman" panose="02020603050405020304" pitchFamily="18" charset="0"/>
                <a:cs typeface="Times New Roman" panose="02020603050405020304" pitchFamily="18" charset="0"/>
              </a:rPr>
              <a:t>: Sends booking confirmations, payment receipts, and alerts.</a:t>
            </a:r>
          </a:p>
          <a:p>
            <a:endParaRPr lang="en-IN" dirty="0"/>
          </a:p>
        </p:txBody>
      </p:sp>
      <p:pic>
        <p:nvPicPr>
          <p:cNvPr id="4" name="object 4">
            <a:extLst>
              <a:ext uri="{FF2B5EF4-FFF2-40B4-BE49-F238E27FC236}">
                <a16:creationId xmlns:a16="http://schemas.microsoft.com/office/drawing/2014/main" id="{C46D7D96-1DD0-5810-F402-4AD423AE8AF9}"/>
              </a:ext>
            </a:extLst>
          </p:cNvPr>
          <p:cNvPicPr/>
          <p:nvPr/>
        </p:nvPicPr>
        <p:blipFill>
          <a:blip r:embed="rId2" cstate="print"/>
          <a:stretch>
            <a:fillRect/>
          </a:stretch>
        </p:blipFill>
        <p:spPr>
          <a:xfrm>
            <a:off x="446451" y="360717"/>
            <a:ext cx="1054347" cy="1040690"/>
          </a:xfrm>
          <a:prstGeom prst="rect">
            <a:avLst/>
          </a:prstGeom>
        </p:spPr>
      </p:pic>
      <p:pic>
        <p:nvPicPr>
          <p:cNvPr id="5" name="object 5">
            <a:extLst>
              <a:ext uri="{FF2B5EF4-FFF2-40B4-BE49-F238E27FC236}">
                <a16:creationId xmlns:a16="http://schemas.microsoft.com/office/drawing/2014/main" id="{088CD362-D789-8F9E-2104-B47CEF055DA2}"/>
              </a:ext>
            </a:extLst>
          </p:cNvPr>
          <p:cNvPicPr/>
          <p:nvPr/>
        </p:nvPicPr>
        <p:blipFill>
          <a:blip r:embed="rId3" cstate="print"/>
          <a:stretch>
            <a:fillRect/>
          </a:stretch>
        </p:blipFill>
        <p:spPr>
          <a:xfrm>
            <a:off x="10620375" y="438150"/>
            <a:ext cx="1152525" cy="1104900"/>
          </a:xfrm>
          <a:prstGeom prst="rect">
            <a:avLst/>
          </a:prstGeom>
        </p:spPr>
      </p:pic>
    </p:spTree>
    <p:extLst>
      <p:ext uri="{BB962C8B-B14F-4D97-AF65-F5344CB8AC3E}">
        <p14:creationId xmlns:p14="http://schemas.microsoft.com/office/powerpoint/2010/main" val="344841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732664"/>
            <a:ext cx="6004814" cy="444352"/>
          </a:xfrm>
          <a:prstGeom prst="rect">
            <a:avLst/>
          </a:prstGeom>
        </p:spPr>
        <p:txBody>
          <a:bodyPr vert="horz" wrap="square" lIns="0" tIns="13335" rIns="0" bIns="0" rtlCol="0">
            <a:spAutoFit/>
          </a:bodyPr>
          <a:lstStyle/>
          <a:p>
            <a:pPr marL="1367790">
              <a:lnSpc>
                <a:spcPct val="100000"/>
              </a:lnSpc>
              <a:spcBef>
                <a:spcPts val="105"/>
              </a:spcBef>
            </a:pPr>
            <a:r>
              <a:rPr sz="2800" dirty="0"/>
              <a:t>Results</a:t>
            </a:r>
            <a:r>
              <a:rPr sz="2800" spc="-105" dirty="0"/>
              <a:t> </a:t>
            </a:r>
            <a:r>
              <a:rPr sz="2800" dirty="0"/>
              <a:t>and</a:t>
            </a:r>
            <a:r>
              <a:rPr sz="2800" spc="-10" dirty="0"/>
              <a:t> Discussion</a:t>
            </a:r>
          </a:p>
        </p:txBody>
      </p:sp>
      <p:pic>
        <p:nvPicPr>
          <p:cNvPr id="3" name="object 3"/>
          <p:cNvPicPr/>
          <p:nvPr/>
        </p:nvPicPr>
        <p:blipFill>
          <a:blip r:embed="rId2" cstate="print"/>
          <a:stretch>
            <a:fillRect/>
          </a:stretch>
        </p:blipFill>
        <p:spPr>
          <a:xfrm>
            <a:off x="551226" y="151877"/>
            <a:ext cx="1054347" cy="1040690"/>
          </a:xfrm>
          <a:prstGeom prst="rect">
            <a:avLst/>
          </a:prstGeom>
        </p:spPr>
      </p:pic>
      <p:pic>
        <p:nvPicPr>
          <p:cNvPr id="4" name="object 4"/>
          <p:cNvPicPr/>
          <p:nvPr/>
        </p:nvPicPr>
        <p:blipFill>
          <a:blip r:embed="rId3" cstate="print"/>
          <a:stretch>
            <a:fillRect/>
          </a:stretch>
        </p:blipFill>
        <p:spPr>
          <a:xfrm>
            <a:off x="10440268" y="342900"/>
            <a:ext cx="1152525" cy="1104900"/>
          </a:xfrm>
          <a:prstGeom prst="rect">
            <a:avLst/>
          </a:prstGeom>
        </p:spPr>
      </p:pic>
      <p:sp>
        <p:nvSpPr>
          <p:cNvPr id="5" name="object 5"/>
          <p:cNvSpPr txBox="1"/>
          <p:nvPr/>
        </p:nvSpPr>
        <p:spPr>
          <a:xfrm>
            <a:off x="457200" y="1905000"/>
            <a:ext cx="10972800" cy="4114588"/>
          </a:xfrm>
          <a:prstGeom prst="rect">
            <a:avLst/>
          </a:prstGeom>
        </p:spPr>
        <p:txBody>
          <a:bodyPr vert="horz" wrap="square" lIns="0" tIns="10795" rIns="0" bIns="0" rtlCol="0">
            <a:spAutoFit/>
          </a:bodyPr>
          <a:lstStyle/>
          <a:p>
            <a:pPr marL="298450" marR="5080" indent="-285750" algn="just">
              <a:spcBef>
                <a:spcPts val="85"/>
              </a:spcBef>
              <a:buFont typeface="Wingdings"/>
              <a:buChar char=""/>
              <a:tabLst>
                <a:tab pos="298450" algn="l"/>
              </a:tabLst>
            </a:pPr>
            <a:r>
              <a:rPr lang="en-US" sz="2000" b="1" dirty="0">
                <a:latin typeface="Times New Roman" panose="02020603050405020304" pitchFamily="18" charset="0"/>
                <a:cs typeface="Times New Roman" panose="02020603050405020304" pitchFamily="18" charset="0"/>
              </a:rPr>
              <a:t>Feedback Module: </a:t>
            </a:r>
            <a:r>
              <a:rPr lang="en-US" sz="2000" dirty="0">
                <a:latin typeface="Times New Roman" panose="02020603050405020304" pitchFamily="18" charset="0"/>
                <a:cs typeface="Times New Roman" panose="02020603050405020304" pitchFamily="18" charset="0"/>
              </a:rPr>
              <a:t>Collects and analyzes resident feedback to improve hostel services and satisfaction.</a:t>
            </a:r>
          </a:p>
          <a:p>
            <a:pPr marL="298450" marR="5080" indent="-285750" algn="just">
              <a:spcBef>
                <a:spcPts val="85"/>
              </a:spcBef>
              <a:buFont typeface="Wingdings"/>
              <a:buChar char=""/>
              <a:tabLst>
                <a:tab pos="298450" algn="l"/>
              </a:tabLst>
            </a:pPr>
            <a:endParaRPr lang="en-US" sz="2000" dirty="0">
              <a:latin typeface="Times New Roman" panose="02020603050405020304" pitchFamily="18" charset="0"/>
              <a:cs typeface="Times New Roman" panose="02020603050405020304" pitchFamily="18" charset="0"/>
            </a:endParaRPr>
          </a:p>
          <a:p>
            <a:pPr marL="298450" marR="5080" indent="-285750" algn="just">
              <a:spcBef>
                <a:spcPts val="85"/>
              </a:spcBef>
              <a:buFont typeface="Wingdings"/>
              <a:buChar char=""/>
              <a:tabLst>
                <a:tab pos="298450" algn="l"/>
              </a:tabLst>
            </a:pPr>
            <a:r>
              <a:rPr lang="en-US" sz="2000" b="1" dirty="0">
                <a:latin typeface="Times New Roman" panose="02020603050405020304" pitchFamily="18" charset="0"/>
                <a:cs typeface="Times New Roman" panose="02020603050405020304" pitchFamily="18" charset="0"/>
              </a:rPr>
              <a:t>Academic Integration</a:t>
            </a:r>
            <a:r>
              <a:rPr lang="en-US" sz="2000" dirty="0">
                <a:latin typeface="Times New Roman" panose="02020603050405020304" pitchFamily="18" charset="0"/>
                <a:cs typeface="Times New Roman" panose="02020603050405020304" pitchFamily="18" charset="0"/>
              </a:rPr>
              <a:t>: Syncs with student databases and course schedules for seamless room allocation based on enrollment.</a:t>
            </a:r>
          </a:p>
          <a:p>
            <a:pPr marL="298450" marR="5080" indent="-285750" algn="just">
              <a:spcBef>
                <a:spcPts val="85"/>
              </a:spcBef>
              <a:buFont typeface="Wingdings"/>
              <a:buChar char=""/>
              <a:tabLst>
                <a:tab pos="298450" algn="l"/>
              </a:tabLst>
            </a:pPr>
            <a:endParaRPr lang="en-US" sz="2000" dirty="0">
              <a:latin typeface="Times New Roman" panose="02020603050405020304" pitchFamily="18" charset="0"/>
              <a:cs typeface="Times New Roman" panose="02020603050405020304" pitchFamily="18" charset="0"/>
            </a:endParaRPr>
          </a:p>
          <a:p>
            <a:pPr marL="298450" marR="5080" indent="-285750" algn="just">
              <a:spcBef>
                <a:spcPts val="85"/>
              </a:spcBef>
              <a:buFont typeface="Wingdings"/>
              <a:buChar char=""/>
              <a:tabLst>
                <a:tab pos="298450" algn="l"/>
              </a:tabLst>
            </a:pPr>
            <a:r>
              <a:rPr lang="en-US" sz="2000" b="1" dirty="0">
                <a:latin typeface="Times New Roman" panose="02020603050405020304" pitchFamily="18" charset="0"/>
                <a:cs typeface="Times New Roman" panose="02020603050405020304" pitchFamily="18" charset="0"/>
              </a:rPr>
              <a:t>Sustainability Features: </a:t>
            </a:r>
            <a:r>
              <a:rPr lang="en-US" sz="2000" dirty="0">
                <a:latin typeface="Times New Roman" panose="02020603050405020304" pitchFamily="18" charset="0"/>
                <a:cs typeface="Times New Roman" panose="02020603050405020304" pitchFamily="18" charset="0"/>
              </a:rPr>
              <a:t>Implements energy-saving fixtures and waste management, tracking metrics for resource optimization.</a:t>
            </a:r>
          </a:p>
          <a:p>
            <a:pPr marL="298450" marR="5080" indent="-285750" algn="just">
              <a:spcBef>
                <a:spcPts val="85"/>
              </a:spcBef>
              <a:buFont typeface="Wingdings"/>
              <a:buChar char=""/>
              <a:tabLst>
                <a:tab pos="298450" algn="l"/>
              </a:tabLst>
            </a:pPr>
            <a:endParaRPr lang="en-US" sz="2000" dirty="0">
              <a:latin typeface="Times New Roman" panose="02020603050405020304" pitchFamily="18" charset="0"/>
              <a:cs typeface="Times New Roman" panose="02020603050405020304" pitchFamily="18" charset="0"/>
            </a:endParaRPr>
          </a:p>
          <a:p>
            <a:pPr marL="298450" marR="5080" indent="-285750" algn="just">
              <a:spcBef>
                <a:spcPts val="85"/>
              </a:spcBef>
              <a:buFont typeface="Wingdings"/>
              <a:buChar char=""/>
              <a:tabLst>
                <a:tab pos="298450" algn="l"/>
              </a:tabLst>
            </a:pPr>
            <a:r>
              <a:rPr lang="en-US" sz="2000" b="1" dirty="0">
                <a:latin typeface="Times New Roman" panose="02020603050405020304" pitchFamily="18" charset="0"/>
                <a:cs typeface="Times New Roman" panose="02020603050405020304" pitchFamily="18" charset="0"/>
              </a:rPr>
              <a:t>Analytics and Reporting: </a:t>
            </a:r>
            <a:r>
              <a:rPr lang="en-US" sz="2000" dirty="0">
                <a:latin typeface="Times New Roman" panose="02020603050405020304" pitchFamily="18" charset="0"/>
                <a:cs typeface="Times New Roman" panose="02020603050405020304" pitchFamily="18" charset="0"/>
              </a:rPr>
              <a:t>Provides data insights to support decision-making and enhance operational efficiency.</a:t>
            </a:r>
          </a:p>
          <a:p>
            <a:pPr marL="298450" marR="5080" indent="-285750" algn="just">
              <a:spcBef>
                <a:spcPts val="85"/>
              </a:spcBef>
              <a:buFont typeface="Wingdings"/>
              <a:buChar char=""/>
              <a:tabLst>
                <a:tab pos="298450" algn="l"/>
              </a:tabLst>
            </a:pPr>
            <a:endParaRPr lang="en-US" sz="2000" dirty="0">
              <a:latin typeface="Times New Roman" panose="02020603050405020304" pitchFamily="18" charset="0"/>
              <a:cs typeface="Times New Roman" panose="02020603050405020304" pitchFamily="18" charset="0"/>
            </a:endParaRPr>
          </a:p>
          <a:p>
            <a:pPr marL="298450" marR="5080" indent="-285750" algn="just">
              <a:spcBef>
                <a:spcPts val="85"/>
              </a:spcBef>
              <a:buFont typeface="Wingdings"/>
              <a:buChar char=""/>
              <a:tabLst>
                <a:tab pos="298450" algn="l"/>
              </a:tabLst>
            </a:pPr>
            <a:r>
              <a:rPr lang="en-US" sz="2000" b="1" dirty="0">
                <a:latin typeface="Times New Roman" panose="02020603050405020304" pitchFamily="18" charset="0"/>
                <a:cs typeface="Times New Roman" panose="02020603050405020304" pitchFamily="18" charset="0"/>
              </a:rPr>
              <a:t>Performance Evaluation: </a:t>
            </a:r>
            <a:r>
              <a:rPr lang="en-US" sz="2000" dirty="0">
                <a:latin typeface="Times New Roman" panose="02020603050405020304" pitchFamily="18" charset="0"/>
                <a:cs typeface="Times New Roman" panose="02020603050405020304" pitchFamily="18" charset="0"/>
              </a:rPr>
              <a:t>Assesses user satisfaction, system speed, data accuracy, resource usage, and error rates for continuous improvement.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67790">
              <a:lnSpc>
                <a:spcPct val="100000"/>
              </a:lnSpc>
              <a:spcBef>
                <a:spcPts val="105"/>
              </a:spcBef>
            </a:pPr>
            <a:r>
              <a:rPr dirty="0"/>
              <a:t>Results</a:t>
            </a:r>
            <a:r>
              <a:rPr spc="-105" dirty="0"/>
              <a:t> </a:t>
            </a:r>
            <a:r>
              <a:rPr dirty="0"/>
              <a:t>and</a:t>
            </a:r>
            <a:r>
              <a:rPr spc="-10" dirty="0"/>
              <a:t> Discussion</a:t>
            </a:r>
          </a:p>
        </p:txBody>
      </p:sp>
      <p:pic>
        <p:nvPicPr>
          <p:cNvPr id="3" name="object 3"/>
          <p:cNvPicPr/>
          <p:nvPr/>
        </p:nvPicPr>
        <p:blipFill>
          <a:blip r:embed="rId2" cstate="print"/>
          <a:stretch>
            <a:fillRect/>
          </a:stretch>
        </p:blipFill>
        <p:spPr>
          <a:xfrm>
            <a:off x="627426" y="370242"/>
            <a:ext cx="1054347" cy="1040690"/>
          </a:xfrm>
          <a:prstGeom prst="rect">
            <a:avLst/>
          </a:prstGeom>
        </p:spPr>
      </p:pic>
      <p:pic>
        <p:nvPicPr>
          <p:cNvPr id="4" name="object 4"/>
          <p:cNvPicPr/>
          <p:nvPr/>
        </p:nvPicPr>
        <p:blipFill>
          <a:blip r:embed="rId3" cstate="print"/>
          <a:stretch>
            <a:fillRect/>
          </a:stretch>
        </p:blipFill>
        <p:spPr>
          <a:xfrm>
            <a:off x="10467975" y="457200"/>
            <a:ext cx="1152525" cy="1104900"/>
          </a:xfrm>
          <a:prstGeom prst="rect">
            <a:avLst/>
          </a:prstGeom>
        </p:spPr>
      </p:pic>
      <p:pic>
        <p:nvPicPr>
          <p:cNvPr id="5" name="object 5"/>
          <p:cNvPicPr/>
          <p:nvPr/>
        </p:nvPicPr>
        <p:blipFill>
          <a:blip r:embed="rId4" cstate="print"/>
          <a:stretch>
            <a:fillRect/>
          </a:stretch>
        </p:blipFill>
        <p:spPr>
          <a:xfrm>
            <a:off x="971550" y="1933575"/>
            <a:ext cx="4248150" cy="3981450"/>
          </a:xfrm>
          <a:prstGeom prst="rect">
            <a:avLst/>
          </a:prstGeom>
        </p:spPr>
      </p:pic>
      <p:pic>
        <p:nvPicPr>
          <p:cNvPr id="8" name="Picture 7">
            <a:extLst>
              <a:ext uri="{FF2B5EF4-FFF2-40B4-BE49-F238E27FC236}">
                <a16:creationId xmlns:a16="http://schemas.microsoft.com/office/drawing/2014/main" id="{DE685248-67CD-FD5B-43A5-44732DA1EF26}"/>
              </a:ext>
            </a:extLst>
          </p:cNvPr>
          <p:cNvPicPr>
            <a:picLocks noChangeAspect="1"/>
          </p:cNvPicPr>
          <p:nvPr/>
        </p:nvPicPr>
        <p:blipFill>
          <a:blip r:embed="rId5"/>
          <a:stretch>
            <a:fillRect/>
          </a:stretch>
        </p:blipFill>
        <p:spPr>
          <a:xfrm>
            <a:off x="5943600" y="1992629"/>
            <a:ext cx="6004814" cy="39223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8826" y="370242"/>
            <a:ext cx="1054347" cy="1040690"/>
          </a:xfrm>
          <a:prstGeom prst="rect">
            <a:avLst/>
          </a:prstGeom>
        </p:spPr>
      </p:pic>
      <p:pic>
        <p:nvPicPr>
          <p:cNvPr id="3" name="object 3"/>
          <p:cNvPicPr/>
          <p:nvPr/>
        </p:nvPicPr>
        <p:blipFill>
          <a:blip r:embed="rId3" cstate="print"/>
          <a:stretch>
            <a:fillRect/>
          </a:stretch>
        </p:blipFill>
        <p:spPr>
          <a:xfrm>
            <a:off x="10363200" y="523875"/>
            <a:ext cx="1152525" cy="1104900"/>
          </a:xfrm>
          <a:prstGeom prst="rect">
            <a:avLst/>
          </a:prstGeom>
        </p:spPr>
      </p:pic>
      <p:sp>
        <p:nvSpPr>
          <p:cNvPr id="4" name="object 4"/>
          <p:cNvSpPr txBox="1">
            <a:spLocks noGrp="1"/>
          </p:cNvSpPr>
          <p:nvPr>
            <p:ph type="title"/>
          </p:nvPr>
        </p:nvSpPr>
        <p:spPr>
          <a:prstGeom prst="rect">
            <a:avLst/>
          </a:prstGeom>
        </p:spPr>
        <p:txBody>
          <a:bodyPr vert="horz" wrap="square" lIns="0" tIns="13335" rIns="0" bIns="0" rtlCol="0">
            <a:spAutoFit/>
          </a:bodyPr>
          <a:lstStyle/>
          <a:p>
            <a:pPr marL="2263775">
              <a:lnSpc>
                <a:spcPct val="100000"/>
              </a:lnSpc>
              <a:spcBef>
                <a:spcPts val="105"/>
              </a:spcBef>
            </a:pPr>
            <a:r>
              <a:rPr spc="-10" dirty="0"/>
              <a:t>Conclusion</a:t>
            </a:r>
          </a:p>
        </p:txBody>
      </p:sp>
      <p:sp>
        <p:nvSpPr>
          <p:cNvPr id="5" name="object 5"/>
          <p:cNvSpPr txBox="1">
            <a:spLocks noGrp="1"/>
          </p:cNvSpPr>
          <p:nvPr>
            <p:ph type="body" idx="1"/>
          </p:nvPr>
        </p:nvSpPr>
        <p:spPr>
          <a:xfrm>
            <a:off x="925999" y="1981200"/>
            <a:ext cx="10285730" cy="4073038"/>
          </a:xfrm>
          <a:prstGeom prst="rect">
            <a:avLst/>
          </a:prstGeom>
        </p:spPr>
        <p:txBody>
          <a:bodyPr vert="horz" wrap="square" lIns="0" tIns="19685" rIns="0" bIns="0" rtlCol="0">
            <a:spAutoFit/>
          </a:bodyPr>
          <a:lstStyle/>
          <a:p>
            <a:pPr marL="298450" marR="5080" indent="-286385" algn="just">
              <a:lnSpc>
                <a:spcPct val="150400"/>
              </a:lnSpc>
              <a:spcBef>
                <a:spcPts val="155"/>
              </a:spcBef>
              <a:buFont typeface="Wingdings"/>
              <a:buChar char=""/>
              <a:tabLst>
                <a:tab pos="298450" algn="l"/>
              </a:tabLst>
            </a:pPr>
            <a:r>
              <a:rPr lang="en-US" sz="2200" spc="-10" dirty="0">
                <a:latin typeface="Times New Roman" panose="02020603050405020304" pitchFamily="18" charset="0"/>
                <a:cs typeface="Times New Roman" panose="02020603050405020304" pitchFamily="18" charset="0"/>
              </a:rPr>
              <a:t>The implementation of a hostel management system enhances efficiency, organization, and effectiveness in managing hostel operations. The system automates tasks such as student registration, room allocation, fee management, and maintenance tracking.</a:t>
            </a:r>
          </a:p>
          <a:p>
            <a:pPr marL="298450" marR="5080" indent="-286385" algn="just">
              <a:lnSpc>
                <a:spcPct val="150400"/>
              </a:lnSpc>
              <a:spcBef>
                <a:spcPts val="155"/>
              </a:spcBef>
              <a:buFont typeface="Wingdings"/>
              <a:buChar char=""/>
              <a:tabLst>
                <a:tab pos="298450" algn="l"/>
              </a:tabLst>
            </a:pPr>
            <a:r>
              <a:rPr lang="en-US" sz="2200" spc="-10" dirty="0">
                <a:latin typeface="Times New Roman" panose="02020603050405020304" pitchFamily="18" charset="0"/>
                <a:cs typeface="Times New Roman" panose="02020603050405020304" pitchFamily="18" charset="0"/>
              </a:rPr>
              <a:t> By adopting this system, administrators can streamline processes, reduce errors, and improve communication with students and staff.</a:t>
            </a:r>
          </a:p>
          <a:p>
            <a:pPr marL="298450" marR="5080" indent="-286385" algn="just">
              <a:lnSpc>
                <a:spcPct val="150400"/>
              </a:lnSpc>
              <a:spcBef>
                <a:spcPts val="155"/>
              </a:spcBef>
              <a:buFont typeface="Wingdings"/>
              <a:buChar char=""/>
              <a:tabLst>
                <a:tab pos="298450" algn="l"/>
              </a:tabLst>
            </a:pPr>
            <a:r>
              <a:rPr lang="en-US" sz="2200" spc="-10" dirty="0">
                <a:latin typeface="Times New Roman" panose="02020603050405020304" pitchFamily="18" charset="0"/>
                <a:cs typeface="Times New Roman" panose="02020603050405020304" pitchFamily="18" charset="0"/>
              </a:rPr>
              <a:t> It provides real-time information access, enabling quick decision-making and better resource utilization. Overall, the system optimizes operations and offers a seamless experience for both residents and staff.</a:t>
            </a:r>
            <a:endParaRPr sz="22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8578" y="2951543"/>
            <a:ext cx="3442335" cy="701040"/>
          </a:xfrm>
          <a:prstGeom prst="rect">
            <a:avLst/>
          </a:prstGeom>
        </p:spPr>
        <p:txBody>
          <a:bodyPr vert="horz" wrap="square" lIns="0" tIns="16510" rIns="0" bIns="0" rtlCol="0">
            <a:spAutoFit/>
          </a:bodyPr>
          <a:lstStyle/>
          <a:p>
            <a:pPr marL="12700">
              <a:lnSpc>
                <a:spcPct val="100000"/>
              </a:lnSpc>
              <a:spcBef>
                <a:spcPts val="130"/>
              </a:spcBef>
            </a:pPr>
            <a:r>
              <a:rPr sz="4400" dirty="0">
                <a:solidFill>
                  <a:srgbClr val="000000"/>
                </a:solidFill>
                <a:latin typeface="Times New Roman"/>
                <a:cs typeface="Times New Roman"/>
              </a:rPr>
              <a:t>THANK</a:t>
            </a:r>
            <a:r>
              <a:rPr sz="4400" spc="-265" dirty="0">
                <a:solidFill>
                  <a:srgbClr val="000000"/>
                </a:solidFill>
                <a:latin typeface="Times New Roman"/>
                <a:cs typeface="Times New Roman"/>
              </a:rPr>
              <a:t> </a:t>
            </a:r>
            <a:r>
              <a:rPr sz="4400" spc="-25" dirty="0">
                <a:solidFill>
                  <a:srgbClr val="000000"/>
                </a:solidFill>
                <a:latin typeface="Times New Roman"/>
                <a:cs typeface="Times New Roman"/>
              </a:rPr>
              <a:t>YOU</a:t>
            </a:r>
            <a:endParaRPr sz="4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081405">
              <a:lnSpc>
                <a:spcPct val="100000"/>
              </a:lnSpc>
              <a:spcBef>
                <a:spcPts val="105"/>
              </a:spcBef>
            </a:pPr>
            <a:r>
              <a:rPr spc="-45" dirty="0">
                <a:solidFill>
                  <a:srgbClr val="FF0066"/>
                </a:solidFill>
              </a:rPr>
              <a:t>PRESENTATION</a:t>
            </a:r>
            <a:r>
              <a:rPr spc="75" dirty="0">
                <a:solidFill>
                  <a:srgbClr val="FF0066"/>
                </a:solidFill>
              </a:rPr>
              <a:t> </a:t>
            </a:r>
            <a:r>
              <a:rPr spc="-35" dirty="0">
                <a:solidFill>
                  <a:srgbClr val="FF0066"/>
                </a:solidFill>
              </a:rPr>
              <a:t>OVERVIEW</a:t>
            </a:r>
          </a:p>
        </p:txBody>
      </p:sp>
      <p:sp>
        <p:nvSpPr>
          <p:cNvPr id="3" name="object 3"/>
          <p:cNvSpPr txBox="1"/>
          <p:nvPr/>
        </p:nvSpPr>
        <p:spPr>
          <a:xfrm>
            <a:off x="4192206" y="1600200"/>
            <a:ext cx="4816793" cy="4123565"/>
          </a:xfrm>
          <a:prstGeom prst="rect">
            <a:avLst/>
          </a:prstGeom>
        </p:spPr>
        <p:txBody>
          <a:bodyPr vert="horz" wrap="square" lIns="0" tIns="100965" rIns="0" bIns="0" rtlCol="0">
            <a:spAutoFit/>
          </a:bodyPr>
          <a:lstStyle/>
          <a:p>
            <a:pPr marL="12700">
              <a:lnSpc>
                <a:spcPct val="100000"/>
              </a:lnSpc>
              <a:spcBef>
                <a:spcPts val="795"/>
              </a:spcBef>
              <a:tabLst>
                <a:tab pos="355600" algn="l"/>
              </a:tabLst>
            </a:pPr>
            <a:endParaRPr sz="1800" dirty="0">
              <a:latin typeface="Arial"/>
              <a:cs typeface="Arial"/>
            </a:endParaRPr>
          </a:p>
          <a:p>
            <a:pPr marL="355600" indent="-342900">
              <a:lnSpc>
                <a:spcPct val="100000"/>
              </a:lnSpc>
              <a:spcBef>
                <a:spcPts val="695"/>
              </a:spcBef>
              <a:buFont typeface="Wingdings"/>
              <a:buChar char=""/>
              <a:tabLst>
                <a:tab pos="355600" algn="l"/>
              </a:tabLst>
            </a:pPr>
            <a:r>
              <a:rPr sz="1800" b="1" spc="-10" dirty="0">
                <a:latin typeface="Arial"/>
                <a:cs typeface="Arial"/>
              </a:rPr>
              <a:t>Objective</a:t>
            </a:r>
            <a:endParaRPr sz="1800" dirty="0">
              <a:latin typeface="Arial"/>
              <a:cs typeface="Arial"/>
            </a:endParaRPr>
          </a:p>
          <a:p>
            <a:pPr marL="355600" indent="-342900">
              <a:lnSpc>
                <a:spcPct val="100000"/>
              </a:lnSpc>
              <a:spcBef>
                <a:spcPts val="770"/>
              </a:spcBef>
              <a:buFont typeface="Wingdings"/>
              <a:buChar char=""/>
              <a:tabLst>
                <a:tab pos="355600" algn="l"/>
              </a:tabLst>
            </a:pPr>
            <a:r>
              <a:rPr sz="1800" b="1" spc="-10" dirty="0">
                <a:latin typeface="Arial"/>
                <a:cs typeface="Arial"/>
              </a:rPr>
              <a:t>Abstract</a:t>
            </a:r>
            <a:endParaRPr lang="en-IN" sz="1800" b="1" spc="-10" dirty="0">
              <a:latin typeface="Arial"/>
              <a:cs typeface="Arial"/>
            </a:endParaRPr>
          </a:p>
          <a:p>
            <a:pPr marL="355600" indent="-342900">
              <a:lnSpc>
                <a:spcPct val="100000"/>
              </a:lnSpc>
              <a:spcBef>
                <a:spcPts val="770"/>
              </a:spcBef>
              <a:buFont typeface="Wingdings"/>
              <a:buChar char=""/>
              <a:tabLst>
                <a:tab pos="355600" algn="l"/>
              </a:tabLst>
            </a:pPr>
            <a:r>
              <a:rPr lang="en-IN" b="1" spc="-10" dirty="0">
                <a:latin typeface="Arial"/>
                <a:cs typeface="Arial"/>
              </a:rPr>
              <a:t>Introduction</a:t>
            </a:r>
          </a:p>
          <a:p>
            <a:pPr marL="355600" indent="-342900">
              <a:lnSpc>
                <a:spcPct val="100000"/>
              </a:lnSpc>
              <a:spcBef>
                <a:spcPts val="770"/>
              </a:spcBef>
              <a:buFont typeface="Wingdings"/>
              <a:buChar char=""/>
              <a:tabLst>
                <a:tab pos="355600" algn="l"/>
              </a:tabLst>
            </a:pPr>
            <a:r>
              <a:rPr lang="en-IN" sz="1800" b="1" spc="-10" dirty="0">
                <a:latin typeface="Arial"/>
                <a:cs typeface="Arial"/>
              </a:rPr>
              <a:t>Literature Review</a:t>
            </a:r>
            <a:endParaRPr sz="1800" dirty="0">
              <a:latin typeface="Arial"/>
              <a:cs typeface="Arial"/>
            </a:endParaRPr>
          </a:p>
          <a:p>
            <a:pPr marL="355600" indent="-342900">
              <a:lnSpc>
                <a:spcPct val="100000"/>
              </a:lnSpc>
              <a:spcBef>
                <a:spcPts val="765"/>
              </a:spcBef>
              <a:buFont typeface="Wingdings"/>
              <a:buChar char=""/>
              <a:tabLst>
                <a:tab pos="355600" algn="l"/>
              </a:tabLst>
            </a:pPr>
            <a:r>
              <a:rPr sz="1800" b="1" dirty="0">
                <a:latin typeface="Arial"/>
                <a:cs typeface="Arial"/>
              </a:rPr>
              <a:t>Existing</a:t>
            </a:r>
            <a:r>
              <a:rPr sz="1800" b="1" spc="-35" dirty="0">
                <a:latin typeface="Arial"/>
                <a:cs typeface="Arial"/>
              </a:rPr>
              <a:t> </a:t>
            </a:r>
            <a:r>
              <a:rPr sz="1800" b="1" spc="-10" dirty="0">
                <a:latin typeface="Arial"/>
                <a:cs typeface="Arial"/>
              </a:rPr>
              <a:t>system</a:t>
            </a:r>
            <a:endParaRPr sz="1800" dirty="0">
              <a:latin typeface="Arial"/>
              <a:cs typeface="Arial"/>
            </a:endParaRPr>
          </a:p>
          <a:p>
            <a:pPr marL="355600" indent="-342900">
              <a:lnSpc>
                <a:spcPct val="100000"/>
              </a:lnSpc>
              <a:spcBef>
                <a:spcPts val="770"/>
              </a:spcBef>
              <a:buFont typeface="Wingdings"/>
              <a:buChar char=""/>
              <a:tabLst>
                <a:tab pos="355600" algn="l"/>
              </a:tabLst>
            </a:pPr>
            <a:r>
              <a:rPr sz="1800" b="1" dirty="0">
                <a:latin typeface="Arial"/>
                <a:cs typeface="Arial"/>
              </a:rPr>
              <a:t>Proposed</a:t>
            </a:r>
            <a:r>
              <a:rPr sz="1800" b="1" spc="-65" dirty="0">
                <a:latin typeface="Arial"/>
                <a:cs typeface="Arial"/>
              </a:rPr>
              <a:t> </a:t>
            </a:r>
            <a:r>
              <a:rPr sz="1800" b="1" spc="-10" dirty="0">
                <a:latin typeface="Arial"/>
                <a:cs typeface="Arial"/>
              </a:rPr>
              <a:t>system</a:t>
            </a:r>
            <a:endParaRPr lang="en-US" sz="1800" b="1" spc="-10" dirty="0">
              <a:latin typeface="Arial"/>
              <a:cs typeface="Arial"/>
            </a:endParaRPr>
          </a:p>
          <a:p>
            <a:pPr marL="355600" indent="-342900">
              <a:lnSpc>
                <a:spcPct val="100000"/>
              </a:lnSpc>
              <a:spcBef>
                <a:spcPts val="690"/>
              </a:spcBef>
              <a:buFont typeface="Wingdings"/>
              <a:buChar char=""/>
              <a:tabLst>
                <a:tab pos="355600" algn="l"/>
              </a:tabLst>
            </a:pPr>
            <a:r>
              <a:rPr lang="en-IN" sz="1800" b="1" spc="-10" dirty="0">
                <a:latin typeface="Arial"/>
                <a:cs typeface="Arial"/>
              </a:rPr>
              <a:t>Hardware and Software </a:t>
            </a:r>
            <a:r>
              <a:rPr lang="en-IN" b="1" spc="-10" dirty="0">
                <a:latin typeface="Arial"/>
                <a:cs typeface="Arial"/>
              </a:rPr>
              <a:t>R</a:t>
            </a:r>
            <a:r>
              <a:rPr lang="en-IN" sz="1800" b="1" spc="-10" dirty="0">
                <a:latin typeface="Arial"/>
                <a:cs typeface="Arial"/>
              </a:rPr>
              <a:t>equirements</a:t>
            </a:r>
          </a:p>
          <a:p>
            <a:pPr marL="355600" indent="-342900">
              <a:lnSpc>
                <a:spcPct val="100000"/>
              </a:lnSpc>
              <a:spcBef>
                <a:spcPts val="690"/>
              </a:spcBef>
              <a:buFont typeface="Wingdings"/>
              <a:buChar char=""/>
              <a:tabLst>
                <a:tab pos="355600" algn="l"/>
              </a:tabLst>
            </a:pPr>
            <a:r>
              <a:rPr lang="en-IN" b="1" spc="-10" dirty="0">
                <a:latin typeface="Arial"/>
                <a:cs typeface="Arial"/>
              </a:rPr>
              <a:t>Modules</a:t>
            </a:r>
            <a:endParaRPr sz="1800" dirty="0">
              <a:latin typeface="Arial"/>
              <a:cs typeface="Arial"/>
            </a:endParaRPr>
          </a:p>
          <a:p>
            <a:pPr marL="355600" indent="-342900">
              <a:lnSpc>
                <a:spcPct val="100000"/>
              </a:lnSpc>
              <a:spcBef>
                <a:spcPts val="770"/>
              </a:spcBef>
              <a:buFont typeface="Wingdings"/>
              <a:buChar char=""/>
              <a:tabLst>
                <a:tab pos="355600" algn="l"/>
              </a:tabLst>
            </a:pPr>
            <a:r>
              <a:rPr sz="1800" b="1" dirty="0">
                <a:latin typeface="Arial"/>
                <a:cs typeface="Arial"/>
              </a:rPr>
              <a:t>Results</a:t>
            </a:r>
            <a:r>
              <a:rPr sz="1800" b="1" spc="-40" dirty="0">
                <a:latin typeface="Arial"/>
                <a:cs typeface="Arial"/>
              </a:rPr>
              <a:t> </a:t>
            </a:r>
            <a:r>
              <a:rPr sz="1800" b="1" dirty="0">
                <a:latin typeface="Arial"/>
                <a:cs typeface="Arial"/>
              </a:rPr>
              <a:t>and</a:t>
            </a:r>
            <a:r>
              <a:rPr sz="1800" b="1" spc="10" dirty="0">
                <a:latin typeface="Arial"/>
                <a:cs typeface="Arial"/>
              </a:rPr>
              <a:t> </a:t>
            </a:r>
            <a:r>
              <a:rPr sz="1800" b="1" spc="-10" dirty="0">
                <a:latin typeface="Arial"/>
                <a:cs typeface="Arial"/>
              </a:rPr>
              <a:t>Discussion</a:t>
            </a:r>
            <a:endParaRPr sz="1800" dirty="0">
              <a:latin typeface="Arial"/>
              <a:cs typeface="Arial"/>
            </a:endParaRPr>
          </a:p>
          <a:p>
            <a:pPr marL="355600" indent="-342900">
              <a:lnSpc>
                <a:spcPct val="100000"/>
              </a:lnSpc>
              <a:spcBef>
                <a:spcPts val="695"/>
              </a:spcBef>
              <a:buFont typeface="Wingdings"/>
              <a:buChar char=""/>
              <a:tabLst>
                <a:tab pos="355600" algn="l"/>
              </a:tabLst>
            </a:pPr>
            <a:r>
              <a:rPr sz="1800" b="1" spc="-10" dirty="0">
                <a:latin typeface="Arial"/>
                <a:cs typeface="Arial"/>
              </a:rPr>
              <a:t>Conclusion</a:t>
            </a:r>
            <a:endParaRPr sz="1800" dirty="0">
              <a:latin typeface="Arial"/>
              <a:cs typeface="Arial"/>
            </a:endParaRPr>
          </a:p>
        </p:txBody>
      </p:sp>
      <p:pic>
        <p:nvPicPr>
          <p:cNvPr id="4" name="object 4"/>
          <p:cNvPicPr/>
          <p:nvPr/>
        </p:nvPicPr>
        <p:blipFill>
          <a:blip r:embed="rId2" cstate="print"/>
          <a:stretch>
            <a:fillRect/>
          </a:stretch>
        </p:blipFill>
        <p:spPr>
          <a:xfrm>
            <a:off x="522651" y="360717"/>
            <a:ext cx="1054347" cy="1040690"/>
          </a:xfrm>
          <a:prstGeom prst="rect">
            <a:avLst/>
          </a:prstGeom>
        </p:spPr>
      </p:pic>
      <p:pic>
        <p:nvPicPr>
          <p:cNvPr id="5" name="object 5"/>
          <p:cNvPicPr/>
          <p:nvPr/>
        </p:nvPicPr>
        <p:blipFill>
          <a:blip r:embed="rId3" cstate="print"/>
          <a:stretch>
            <a:fillRect/>
          </a:stretch>
        </p:blipFill>
        <p:spPr>
          <a:xfrm>
            <a:off x="10525125" y="371475"/>
            <a:ext cx="1152525" cy="1104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254250">
              <a:lnSpc>
                <a:spcPct val="100000"/>
              </a:lnSpc>
              <a:spcBef>
                <a:spcPts val="105"/>
              </a:spcBef>
            </a:pPr>
            <a:r>
              <a:rPr spc="-35" dirty="0">
                <a:solidFill>
                  <a:srgbClr val="FF0066"/>
                </a:solidFill>
              </a:rPr>
              <a:t>OBJECTIVE</a:t>
            </a:r>
          </a:p>
        </p:txBody>
      </p:sp>
      <p:pic>
        <p:nvPicPr>
          <p:cNvPr id="3" name="object 3"/>
          <p:cNvPicPr/>
          <p:nvPr/>
        </p:nvPicPr>
        <p:blipFill>
          <a:blip r:embed="rId2" cstate="print"/>
          <a:stretch>
            <a:fillRect/>
          </a:stretch>
        </p:blipFill>
        <p:spPr>
          <a:xfrm>
            <a:off x="713151" y="284517"/>
            <a:ext cx="1054347" cy="1040690"/>
          </a:xfrm>
          <a:prstGeom prst="rect">
            <a:avLst/>
          </a:prstGeom>
        </p:spPr>
      </p:pic>
      <p:pic>
        <p:nvPicPr>
          <p:cNvPr id="4" name="object 4"/>
          <p:cNvPicPr/>
          <p:nvPr/>
        </p:nvPicPr>
        <p:blipFill>
          <a:blip r:embed="rId3" cstate="print"/>
          <a:stretch>
            <a:fillRect/>
          </a:stretch>
        </p:blipFill>
        <p:spPr>
          <a:xfrm>
            <a:off x="10639425" y="381000"/>
            <a:ext cx="1152525" cy="1104900"/>
          </a:xfrm>
          <a:prstGeom prst="rect">
            <a:avLst/>
          </a:prstGeom>
        </p:spPr>
      </p:pic>
      <p:sp>
        <p:nvSpPr>
          <p:cNvPr id="5" name="object 5"/>
          <p:cNvSpPr txBox="1"/>
          <p:nvPr/>
        </p:nvSpPr>
        <p:spPr>
          <a:xfrm>
            <a:off x="730567" y="1981200"/>
            <a:ext cx="10730865" cy="4034694"/>
          </a:xfrm>
          <a:prstGeom prst="rect">
            <a:avLst/>
          </a:prstGeom>
        </p:spPr>
        <p:txBody>
          <a:bodyPr vert="horz" wrap="square" lIns="0" tIns="12700" rIns="0" bIns="0" rtlCol="0">
            <a:spAutoFit/>
          </a:bodyPr>
          <a:lstStyle/>
          <a:p>
            <a:pPr marL="298450" marR="12700" indent="-286385" algn="just">
              <a:lnSpc>
                <a:spcPct val="153000"/>
              </a:lnSpc>
              <a:spcBef>
                <a:spcPts val="100"/>
              </a:spcBef>
              <a:buFont typeface="Wingdings"/>
              <a:buChar char=""/>
              <a:tabLst>
                <a:tab pos="298450" algn="l"/>
              </a:tabLst>
            </a:pPr>
            <a:r>
              <a:rPr lang="en-US" sz="2200" dirty="0">
                <a:latin typeface="Times New Roman" panose="02020603050405020304" pitchFamily="18" charset="0"/>
                <a:cs typeface="Times New Roman" panose="02020603050405020304" pitchFamily="18" charset="0"/>
              </a:rPr>
              <a:t>The objective of a Hostel Management System is to streamline and automate administrative processes for managing hostels or similar accommodations. It efficiently handles tasks like student/guest registration, room allocation, fee collection, inventory management, attendance tracking, and communication between administration and residents. </a:t>
            </a:r>
          </a:p>
          <a:p>
            <a:pPr marL="298450" marR="12700" indent="-286385" algn="just">
              <a:lnSpc>
                <a:spcPct val="153000"/>
              </a:lnSpc>
              <a:spcBef>
                <a:spcPts val="100"/>
              </a:spcBef>
              <a:buFont typeface="Wingdings"/>
              <a:buChar char=""/>
              <a:tabLst>
                <a:tab pos="298450" algn="l"/>
              </a:tabLst>
            </a:pPr>
            <a:r>
              <a:rPr lang="en-US" sz="2200" dirty="0">
                <a:latin typeface="Times New Roman" panose="02020603050405020304" pitchFamily="18" charset="0"/>
                <a:cs typeface="Times New Roman" panose="02020603050405020304" pitchFamily="18" charset="0"/>
              </a:rPr>
              <a:t>Implementing an HMS enhances efficiency, accuracy, and transparency in daily operations. Additionally, features like online booking, payment gateways, and reporting tools improve the overall experience for both administrators and residents.</a:t>
            </a:r>
          </a:p>
          <a:p>
            <a:pPr marL="298450" marR="12700" indent="-286385" algn="just">
              <a:lnSpc>
                <a:spcPct val="153000"/>
              </a:lnSpc>
              <a:spcBef>
                <a:spcPts val="100"/>
              </a:spcBef>
              <a:buFont typeface="Wingdings"/>
              <a:buChar char=""/>
              <a:tabLst>
                <a:tab pos="298450" algn="l"/>
              </a:tabLst>
            </a:pPr>
            <a:endParaRPr lang="en-US" sz="18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263775">
              <a:lnSpc>
                <a:spcPct val="100000"/>
              </a:lnSpc>
              <a:spcBef>
                <a:spcPts val="105"/>
              </a:spcBef>
            </a:pPr>
            <a:r>
              <a:rPr spc="-25" dirty="0">
                <a:solidFill>
                  <a:srgbClr val="FF0066"/>
                </a:solidFill>
              </a:rPr>
              <a:t>ABSTRACT</a:t>
            </a:r>
          </a:p>
        </p:txBody>
      </p:sp>
      <p:pic>
        <p:nvPicPr>
          <p:cNvPr id="3" name="object 3"/>
          <p:cNvPicPr/>
          <p:nvPr/>
        </p:nvPicPr>
        <p:blipFill>
          <a:blip r:embed="rId2" cstate="print"/>
          <a:stretch>
            <a:fillRect/>
          </a:stretch>
        </p:blipFill>
        <p:spPr>
          <a:xfrm>
            <a:off x="656001" y="370242"/>
            <a:ext cx="1054347" cy="1040690"/>
          </a:xfrm>
          <a:prstGeom prst="rect">
            <a:avLst/>
          </a:prstGeom>
        </p:spPr>
      </p:pic>
      <p:pic>
        <p:nvPicPr>
          <p:cNvPr id="4" name="object 4"/>
          <p:cNvPicPr/>
          <p:nvPr/>
        </p:nvPicPr>
        <p:blipFill>
          <a:blip r:embed="rId3" cstate="print"/>
          <a:stretch>
            <a:fillRect/>
          </a:stretch>
        </p:blipFill>
        <p:spPr>
          <a:xfrm>
            <a:off x="10620375" y="361950"/>
            <a:ext cx="1152525" cy="1104900"/>
          </a:xfrm>
          <a:prstGeom prst="rect">
            <a:avLst/>
          </a:prstGeom>
        </p:spPr>
      </p:pic>
      <p:sp>
        <p:nvSpPr>
          <p:cNvPr id="5" name="object 5"/>
          <p:cNvSpPr txBox="1"/>
          <p:nvPr/>
        </p:nvSpPr>
        <p:spPr>
          <a:xfrm>
            <a:off x="519430" y="2286000"/>
            <a:ext cx="11153140" cy="2539350"/>
          </a:xfrm>
          <a:prstGeom prst="rect">
            <a:avLst/>
          </a:prstGeom>
        </p:spPr>
        <p:txBody>
          <a:bodyPr vert="horz" wrap="square" lIns="0" tIns="12700" rIns="0" bIns="0" rtlCol="0">
            <a:spAutoFit/>
          </a:bodyPr>
          <a:lstStyle/>
          <a:p>
            <a:pPr marL="12065" marR="27940" algn="just">
              <a:lnSpc>
                <a:spcPct val="153000"/>
              </a:lnSpc>
              <a:spcBef>
                <a:spcPts val="100"/>
              </a:spcBef>
              <a:tabLst>
                <a:tab pos="298450" algn="l"/>
                <a:tab pos="364490" algn="l"/>
              </a:tabLst>
            </a:pPr>
            <a:r>
              <a:rPr lang="en-US" sz="2200" dirty="0">
                <a:latin typeface="Times New Roman" panose="02020603050405020304" pitchFamily="18" charset="0"/>
                <a:cs typeface="Times New Roman" panose="02020603050405020304" pitchFamily="18" charset="0"/>
              </a:rPr>
              <a:t>The Hostel Management framework is a web application designed to manage various hostel activities. It aims to reduce manual tasks and simplify hostel allocation for students and administrators. The system automates student selection from the waiting list, mess billing, out-pass generation, and complaint registration. Students receive notifications via email, while parents are informed about their ward's presence in the hostel and curricular updates with a single touch.</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1E73-377C-0DB1-9D06-8F5786C25D2C}"/>
              </a:ext>
            </a:extLst>
          </p:cNvPr>
          <p:cNvSpPr>
            <a:spLocks noGrp="1"/>
          </p:cNvSpPr>
          <p:nvPr>
            <p:ph type="title"/>
          </p:nvPr>
        </p:nvSpPr>
        <p:spPr>
          <a:xfrm>
            <a:off x="4648200" y="609600"/>
            <a:ext cx="5046599" cy="369332"/>
          </a:xfrm>
        </p:spPr>
        <p:txBody>
          <a:bodyPr/>
          <a:lstStyle/>
          <a:p>
            <a:r>
              <a:rPr lang="en-IN" dirty="0">
                <a:solidFill>
                  <a:srgbClr val="F32954"/>
                </a:solidFill>
              </a:rPr>
              <a:t>INTRODUCTION</a:t>
            </a:r>
          </a:p>
        </p:txBody>
      </p:sp>
      <p:sp>
        <p:nvSpPr>
          <p:cNvPr id="3" name="Text Placeholder 2">
            <a:extLst>
              <a:ext uri="{FF2B5EF4-FFF2-40B4-BE49-F238E27FC236}">
                <a16:creationId xmlns:a16="http://schemas.microsoft.com/office/drawing/2014/main" id="{A6A67DE8-5C1B-9F81-FD54-FD127001545B}"/>
              </a:ext>
            </a:extLst>
          </p:cNvPr>
          <p:cNvSpPr>
            <a:spLocks noGrp="1"/>
          </p:cNvSpPr>
          <p:nvPr>
            <p:ph type="body" idx="1"/>
          </p:nvPr>
        </p:nvSpPr>
        <p:spPr>
          <a:xfrm>
            <a:off x="762000" y="1752600"/>
            <a:ext cx="10285730" cy="4847481"/>
          </a:xfrm>
        </p:spPr>
        <p:txBody>
          <a:bodyPr/>
          <a:lstStyle/>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common problem in hostel management systems is inefficient record-keeping and communication. Traditional methods rely on manual data entry and paper-based systems, causing errors, delays, and difficulty in accessing information. </a:t>
            </a:r>
          </a:p>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Issues may also arise in securely managing guest information; without robust data protection, sensitive personal data of residents could be at risk, leading to legal and reputational consequences. </a:t>
            </a:r>
          </a:p>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Additionally, the lack of integration with online booking platforms and payment gateways limits compatibility with popular booking sites, resulting in missed opportunities for customers and revenue.</a:t>
            </a:r>
          </a:p>
          <a:p>
            <a:endParaRPr lang="en-IN" dirty="0"/>
          </a:p>
        </p:txBody>
      </p:sp>
      <p:pic>
        <p:nvPicPr>
          <p:cNvPr id="4" name="object 3">
            <a:extLst>
              <a:ext uri="{FF2B5EF4-FFF2-40B4-BE49-F238E27FC236}">
                <a16:creationId xmlns:a16="http://schemas.microsoft.com/office/drawing/2014/main" id="{DD219125-4894-2D13-5CEA-055CF7C2E323}"/>
              </a:ext>
            </a:extLst>
          </p:cNvPr>
          <p:cNvPicPr/>
          <p:nvPr/>
        </p:nvPicPr>
        <p:blipFill>
          <a:blip r:embed="rId2" cstate="print"/>
          <a:stretch>
            <a:fillRect/>
          </a:stretch>
        </p:blipFill>
        <p:spPr>
          <a:xfrm>
            <a:off x="656001" y="370242"/>
            <a:ext cx="1054347" cy="1040690"/>
          </a:xfrm>
          <a:prstGeom prst="rect">
            <a:avLst/>
          </a:prstGeom>
        </p:spPr>
      </p:pic>
      <p:pic>
        <p:nvPicPr>
          <p:cNvPr id="5" name="object 4">
            <a:extLst>
              <a:ext uri="{FF2B5EF4-FFF2-40B4-BE49-F238E27FC236}">
                <a16:creationId xmlns:a16="http://schemas.microsoft.com/office/drawing/2014/main" id="{557C76C9-EF82-ADFF-B906-6572746A006E}"/>
              </a:ext>
            </a:extLst>
          </p:cNvPr>
          <p:cNvPicPr/>
          <p:nvPr/>
        </p:nvPicPr>
        <p:blipFill>
          <a:blip r:embed="rId3" cstate="print"/>
          <a:stretch>
            <a:fillRect/>
          </a:stretch>
        </p:blipFill>
        <p:spPr>
          <a:xfrm>
            <a:off x="10620375" y="361950"/>
            <a:ext cx="1152525" cy="1104900"/>
          </a:xfrm>
          <a:prstGeom prst="rect">
            <a:avLst/>
          </a:prstGeom>
        </p:spPr>
      </p:pic>
    </p:spTree>
    <p:extLst>
      <p:ext uri="{BB962C8B-B14F-4D97-AF65-F5344CB8AC3E}">
        <p14:creationId xmlns:p14="http://schemas.microsoft.com/office/powerpoint/2010/main" val="182095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4076" y="1462150"/>
          <a:ext cx="11828777" cy="5184775"/>
        </p:xfrm>
        <a:graphic>
          <a:graphicData uri="http://schemas.openxmlformats.org/drawingml/2006/table">
            <a:tbl>
              <a:tblPr firstRow="1" bandRow="1">
                <a:tableStyleId>{2D5ABB26-0587-4C30-8999-92F81FD0307C}</a:tableStyleId>
              </a:tblPr>
              <a:tblGrid>
                <a:gridCol w="713105">
                  <a:extLst>
                    <a:ext uri="{9D8B030D-6E8A-4147-A177-3AD203B41FA5}">
                      <a16:colId xmlns:a16="http://schemas.microsoft.com/office/drawing/2014/main" val="20000"/>
                    </a:ext>
                  </a:extLst>
                </a:gridCol>
                <a:gridCol w="1746885">
                  <a:extLst>
                    <a:ext uri="{9D8B030D-6E8A-4147-A177-3AD203B41FA5}">
                      <a16:colId xmlns:a16="http://schemas.microsoft.com/office/drawing/2014/main" val="20001"/>
                    </a:ext>
                  </a:extLst>
                </a:gridCol>
                <a:gridCol w="1430655">
                  <a:extLst>
                    <a:ext uri="{9D8B030D-6E8A-4147-A177-3AD203B41FA5}">
                      <a16:colId xmlns:a16="http://schemas.microsoft.com/office/drawing/2014/main" val="20002"/>
                    </a:ext>
                  </a:extLst>
                </a:gridCol>
                <a:gridCol w="1910714">
                  <a:extLst>
                    <a:ext uri="{9D8B030D-6E8A-4147-A177-3AD203B41FA5}">
                      <a16:colId xmlns:a16="http://schemas.microsoft.com/office/drawing/2014/main" val="20003"/>
                    </a:ext>
                  </a:extLst>
                </a:gridCol>
                <a:gridCol w="1890394">
                  <a:extLst>
                    <a:ext uri="{9D8B030D-6E8A-4147-A177-3AD203B41FA5}">
                      <a16:colId xmlns:a16="http://schemas.microsoft.com/office/drawing/2014/main" val="20004"/>
                    </a:ext>
                  </a:extLst>
                </a:gridCol>
                <a:gridCol w="2227579">
                  <a:extLst>
                    <a:ext uri="{9D8B030D-6E8A-4147-A177-3AD203B41FA5}">
                      <a16:colId xmlns:a16="http://schemas.microsoft.com/office/drawing/2014/main" val="20005"/>
                    </a:ext>
                  </a:extLst>
                </a:gridCol>
                <a:gridCol w="1909445">
                  <a:extLst>
                    <a:ext uri="{9D8B030D-6E8A-4147-A177-3AD203B41FA5}">
                      <a16:colId xmlns:a16="http://schemas.microsoft.com/office/drawing/2014/main" val="20006"/>
                    </a:ext>
                  </a:extLst>
                </a:gridCol>
              </a:tblGrid>
              <a:tr h="887730">
                <a:tc>
                  <a:txBody>
                    <a:bodyPr/>
                    <a:lstStyle/>
                    <a:p>
                      <a:pPr marL="120650">
                        <a:lnSpc>
                          <a:spcPct val="100000"/>
                        </a:lnSpc>
                        <a:spcBef>
                          <a:spcPts val="229"/>
                        </a:spcBef>
                      </a:pPr>
                      <a:r>
                        <a:rPr sz="1800" b="1" spc="-20" dirty="0">
                          <a:solidFill>
                            <a:srgbClr val="FFFFFF"/>
                          </a:solidFill>
                          <a:latin typeface="Calibri"/>
                          <a:cs typeface="Calibri"/>
                        </a:rPr>
                        <a:t>S.NO</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511809" marR="96520" indent="-419734">
                        <a:lnSpc>
                          <a:spcPct val="100800"/>
                        </a:lnSpc>
                        <a:spcBef>
                          <a:spcPts val="210"/>
                        </a:spcBef>
                      </a:pPr>
                      <a:r>
                        <a:rPr sz="1800" b="1" dirty="0">
                          <a:solidFill>
                            <a:srgbClr val="FFFFFF"/>
                          </a:solidFill>
                          <a:latin typeface="Calibri"/>
                          <a:cs typeface="Calibri"/>
                        </a:rPr>
                        <a:t>JOURNAL</a:t>
                      </a:r>
                      <a:r>
                        <a:rPr sz="1800" b="1" spc="-75" dirty="0">
                          <a:solidFill>
                            <a:srgbClr val="FFFFFF"/>
                          </a:solidFill>
                          <a:latin typeface="Calibri"/>
                          <a:cs typeface="Calibri"/>
                        </a:rPr>
                        <a:t> </a:t>
                      </a:r>
                      <a:r>
                        <a:rPr sz="1800" b="1" spc="-20" dirty="0">
                          <a:solidFill>
                            <a:srgbClr val="FFFFFF"/>
                          </a:solidFill>
                          <a:latin typeface="Calibri"/>
                          <a:cs typeface="Calibri"/>
                        </a:rPr>
                        <a:t>NAME </a:t>
                      </a:r>
                      <a:r>
                        <a:rPr sz="1800" b="1" dirty="0">
                          <a:solidFill>
                            <a:srgbClr val="FFFFFF"/>
                          </a:solidFill>
                          <a:latin typeface="Calibri"/>
                          <a:cs typeface="Calibri"/>
                        </a:rPr>
                        <a:t>&amp;</a:t>
                      </a:r>
                      <a:r>
                        <a:rPr sz="1800" b="1" spc="-40" dirty="0">
                          <a:solidFill>
                            <a:srgbClr val="FFFFFF"/>
                          </a:solidFill>
                          <a:latin typeface="Calibri"/>
                          <a:cs typeface="Calibri"/>
                        </a:rPr>
                        <a:t> </a:t>
                      </a:r>
                      <a:r>
                        <a:rPr sz="1800" b="1" spc="-20" dirty="0">
                          <a:solidFill>
                            <a:srgbClr val="FFFFFF"/>
                          </a:solidFill>
                          <a:latin typeface="Calibri"/>
                          <a:cs typeface="Calibri"/>
                        </a:rPr>
                        <a:t>YEAR</a:t>
                      </a:r>
                      <a:endParaRPr sz="1800">
                        <a:latin typeface="Calibri"/>
                        <a:cs typeface="Calibri"/>
                      </a:endParaRPr>
                    </a:p>
                  </a:txBody>
                  <a:tcPr marL="0" marR="0" marT="266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408305" marR="292735" indent="-114935">
                        <a:lnSpc>
                          <a:spcPct val="100800"/>
                        </a:lnSpc>
                        <a:spcBef>
                          <a:spcPts val="210"/>
                        </a:spcBef>
                      </a:pPr>
                      <a:r>
                        <a:rPr sz="1800" b="1" spc="-10" dirty="0">
                          <a:solidFill>
                            <a:srgbClr val="FFFFFF"/>
                          </a:solidFill>
                          <a:latin typeface="Calibri"/>
                          <a:cs typeface="Calibri"/>
                        </a:rPr>
                        <a:t>AUTHOR </a:t>
                      </a:r>
                      <a:r>
                        <a:rPr sz="1800" b="1" spc="-20" dirty="0">
                          <a:solidFill>
                            <a:srgbClr val="FFFFFF"/>
                          </a:solidFill>
                          <a:latin typeface="Calibri"/>
                          <a:cs typeface="Calibri"/>
                        </a:rPr>
                        <a:t>NAME</a:t>
                      </a:r>
                      <a:endParaRPr sz="1800">
                        <a:latin typeface="Calibri"/>
                        <a:cs typeface="Calibri"/>
                      </a:endParaRPr>
                    </a:p>
                  </a:txBody>
                  <a:tcPr marL="0" marR="0" marT="266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algn="ctr">
                        <a:lnSpc>
                          <a:spcPct val="100000"/>
                        </a:lnSpc>
                        <a:spcBef>
                          <a:spcPts val="229"/>
                        </a:spcBef>
                      </a:pPr>
                      <a:r>
                        <a:rPr sz="1800" b="1" spc="-10" dirty="0">
                          <a:solidFill>
                            <a:srgbClr val="FFFFFF"/>
                          </a:solidFill>
                          <a:latin typeface="Calibri"/>
                          <a:cs typeface="Calibri"/>
                        </a:rPr>
                        <a:t>TITLE</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82245">
                        <a:lnSpc>
                          <a:spcPct val="100000"/>
                        </a:lnSpc>
                        <a:spcBef>
                          <a:spcPts val="229"/>
                        </a:spcBef>
                      </a:pPr>
                      <a:r>
                        <a:rPr sz="1800" b="1" spc="-10" dirty="0">
                          <a:solidFill>
                            <a:srgbClr val="FFFFFF"/>
                          </a:solidFill>
                          <a:latin typeface="Calibri"/>
                          <a:cs typeface="Calibri"/>
                        </a:rPr>
                        <a:t>METHODOLOGY</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2700" algn="ctr">
                        <a:lnSpc>
                          <a:spcPct val="100000"/>
                        </a:lnSpc>
                        <a:spcBef>
                          <a:spcPts val="229"/>
                        </a:spcBef>
                      </a:pPr>
                      <a:r>
                        <a:rPr sz="1800" b="1" spc="-10" dirty="0">
                          <a:solidFill>
                            <a:srgbClr val="FFFFFF"/>
                          </a:solidFill>
                          <a:latin typeface="Calibri"/>
                          <a:cs typeface="Calibri"/>
                        </a:rPr>
                        <a:t>MERITS</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471170">
                        <a:lnSpc>
                          <a:spcPct val="100000"/>
                        </a:lnSpc>
                        <a:spcBef>
                          <a:spcPts val="229"/>
                        </a:spcBef>
                      </a:pPr>
                      <a:r>
                        <a:rPr sz="1800" b="1" spc="-10" dirty="0">
                          <a:solidFill>
                            <a:srgbClr val="FFFFFF"/>
                          </a:solidFill>
                          <a:latin typeface="Calibri"/>
                          <a:cs typeface="Calibri"/>
                        </a:rPr>
                        <a:t>DEMERITS</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2286000">
                <a:tc>
                  <a:txBody>
                    <a:bodyPr/>
                    <a:lstStyle/>
                    <a:p>
                      <a:pPr marL="91440">
                        <a:lnSpc>
                          <a:spcPct val="100000"/>
                        </a:lnSpc>
                        <a:spcBef>
                          <a:spcPts val="235"/>
                        </a:spcBef>
                      </a:pPr>
                      <a:r>
                        <a:rPr sz="1800" spc="-50" dirty="0">
                          <a:latin typeface="Calibri"/>
                          <a:cs typeface="Calibri"/>
                        </a:rPr>
                        <a:t>1</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marR="403225">
                        <a:lnSpc>
                          <a:spcPct val="100099"/>
                        </a:lnSpc>
                        <a:spcBef>
                          <a:spcPts val="235"/>
                        </a:spcBef>
                      </a:pPr>
                      <a:r>
                        <a:rPr sz="1800" spc="-10" dirty="0">
                          <a:latin typeface="Calibri"/>
                          <a:cs typeface="Calibri"/>
                        </a:rPr>
                        <a:t>International </a:t>
                      </a:r>
                      <a:r>
                        <a:rPr sz="1800" dirty="0">
                          <a:latin typeface="Calibri"/>
                          <a:cs typeface="Calibri"/>
                        </a:rPr>
                        <a:t>Journal</a:t>
                      </a:r>
                      <a:r>
                        <a:rPr sz="1800" spc="-85" dirty="0">
                          <a:latin typeface="Calibri"/>
                          <a:cs typeface="Calibri"/>
                        </a:rPr>
                        <a:t> </a:t>
                      </a:r>
                      <a:r>
                        <a:rPr sz="1800" spc="-25" dirty="0">
                          <a:latin typeface="Calibri"/>
                          <a:cs typeface="Calibri"/>
                        </a:rPr>
                        <a:t>of </a:t>
                      </a:r>
                      <a:r>
                        <a:rPr sz="1800" dirty="0">
                          <a:latin typeface="Calibri"/>
                          <a:cs typeface="Calibri"/>
                        </a:rPr>
                        <a:t>Scientific</a:t>
                      </a:r>
                      <a:r>
                        <a:rPr sz="1800" spc="-80" dirty="0">
                          <a:latin typeface="Calibri"/>
                          <a:cs typeface="Calibri"/>
                        </a:rPr>
                        <a:t> </a:t>
                      </a:r>
                      <a:r>
                        <a:rPr sz="1800" spc="-25" dirty="0">
                          <a:latin typeface="Calibri"/>
                          <a:cs typeface="Calibri"/>
                        </a:rPr>
                        <a:t>and </a:t>
                      </a:r>
                      <a:r>
                        <a:rPr sz="1800" spc="-10" dirty="0">
                          <a:latin typeface="Calibri"/>
                          <a:cs typeface="Calibri"/>
                        </a:rPr>
                        <a:t>Research Publications, </a:t>
                      </a:r>
                      <a:r>
                        <a:rPr sz="1800" spc="-20" dirty="0">
                          <a:latin typeface="Calibri"/>
                          <a:cs typeface="Calibri"/>
                        </a:rPr>
                        <a:t>2014</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345">
                        <a:lnSpc>
                          <a:spcPct val="100000"/>
                        </a:lnSpc>
                        <a:spcBef>
                          <a:spcPts val="235"/>
                        </a:spcBef>
                      </a:pPr>
                      <a:r>
                        <a:rPr sz="1800" spc="-65" dirty="0">
                          <a:latin typeface="Calibri"/>
                          <a:cs typeface="Calibri"/>
                        </a:rPr>
                        <a:t>Dr.</a:t>
                      </a:r>
                      <a:r>
                        <a:rPr sz="1800" spc="-35" dirty="0">
                          <a:latin typeface="Calibri"/>
                          <a:cs typeface="Calibri"/>
                        </a:rPr>
                        <a:t> </a:t>
                      </a:r>
                      <a:r>
                        <a:rPr sz="1800" dirty="0">
                          <a:latin typeface="Calibri"/>
                          <a:cs typeface="Calibri"/>
                        </a:rPr>
                        <a:t>S.</a:t>
                      </a:r>
                      <a:r>
                        <a:rPr sz="1800" spc="35" dirty="0">
                          <a:latin typeface="Calibri"/>
                          <a:cs typeface="Calibri"/>
                        </a:rPr>
                        <a:t> </a:t>
                      </a:r>
                      <a:r>
                        <a:rPr sz="1800" spc="-10" dirty="0">
                          <a:latin typeface="Calibri"/>
                          <a:cs typeface="Calibri"/>
                        </a:rPr>
                        <a:t>Balaji,</a:t>
                      </a:r>
                      <a:endParaRPr sz="1800">
                        <a:latin typeface="Calibri"/>
                        <a:cs typeface="Calibri"/>
                      </a:endParaRPr>
                    </a:p>
                    <a:p>
                      <a:pPr marL="93345" marR="715645">
                        <a:lnSpc>
                          <a:spcPts val="2180"/>
                        </a:lnSpc>
                        <a:spcBef>
                          <a:spcPts val="75"/>
                        </a:spcBef>
                      </a:pPr>
                      <a:r>
                        <a:rPr sz="1800" dirty="0">
                          <a:latin typeface="Calibri"/>
                          <a:cs typeface="Calibri"/>
                        </a:rPr>
                        <a:t>K.</a:t>
                      </a:r>
                      <a:r>
                        <a:rPr sz="1800" spc="-10" dirty="0">
                          <a:latin typeface="Calibri"/>
                          <a:cs typeface="Calibri"/>
                        </a:rPr>
                        <a:t> </a:t>
                      </a:r>
                      <a:r>
                        <a:rPr sz="1800" spc="-20" dirty="0">
                          <a:latin typeface="Calibri"/>
                          <a:cs typeface="Calibri"/>
                        </a:rPr>
                        <a:t>Siva </a:t>
                      </a:r>
                      <a:r>
                        <a:rPr sz="1800" spc="-10" dirty="0">
                          <a:latin typeface="Calibri"/>
                          <a:cs typeface="Calibri"/>
                        </a:rPr>
                        <a:t>Kumar</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980" marR="284480">
                        <a:lnSpc>
                          <a:spcPct val="100099"/>
                        </a:lnSpc>
                        <a:spcBef>
                          <a:spcPts val="235"/>
                        </a:spcBef>
                      </a:pPr>
                      <a:r>
                        <a:rPr sz="1800" dirty="0">
                          <a:latin typeface="Calibri"/>
                          <a:cs typeface="Calibri"/>
                        </a:rPr>
                        <a:t>Design</a:t>
                      </a:r>
                      <a:r>
                        <a:rPr sz="1800" spc="-40" dirty="0">
                          <a:latin typeface="Calibri"/>
                          <a:cs typeface="Calibri"/>
                        </a:rPr>
                        <a:t> </a:t>
                      </a:r>
                      <a:r>
                        <a:rPr sz="1800" spc="-25" dirty="0">
                          <a:latin typeface="Calibri"/>
                          <a:cs typeface="Calibri"/>
                        </a:rPr>
                        <a:t>and </a:t>
                      </a:r>
                      <a:r>
                        <a:rPr sz="1800" spc="-10" dirty="0">
                          <a:latin typeface="Calibri"/>
                          <a:cs typeface="Calibri"/>
                        </a:rPr>
                        <a:t>Implementation </a:t>
                      </a:r>
                      <a:r>
                        <a:rPr sz="1800" dirty="0">
                          <a:latin typeface="Calibri"/>
                          <a:cs typeface="Calibri"/>
                        </a:rPr>
                        <a:t>of</a:t>
                      </a:r>
                      <a:r>
                        <a:rPr sz="1800" spc="-35" dirty="0">
                          <a:latin typeface="Calibri"/>
                          <a:cs typeface="Calibri"/>
                        </a:rPr>
                        <a:t> </a:t>
                      </a:r>
                      <a:r>
                        <a:rPr sz="1800" spc="-10" dirty="0">
                          <a:latin typeface="Calibri"/>
                          <a:cs typeface="Calibri"/>
                        </a:rPr>
                        <a:t>Hostel Management </a:t>
                      </a:r>
                      <a:r>
                        <a:rPr sz="1800" dirty="0">
                          <a:latin typeface="Calibri"/>
                          <a:cs typeface="Calibri"/>
                        </a:rPr>
                        <a:t>System</a:t>
                      </a:r>
                      <a:r>
                        <a:rPr sz="1800" spc="-65" dirty="0">
                          <a:latin typeface="Calibri"/>
                          <a:cs typeface="Calibri"/>
                        </a:rPr>
                        <a:t> </a:t>
                      </a:r>
                      <a:r>
                        <a:rPr sz="1800" spc="-20" dirty="0">
                          <a:latin typeface="Calibri"/>
                          <a:cs typeface="Calibri"/>
                        </a:rPr>
                        <a:t>Using </a:t>
                      </a:r>
                      <a:r>
                        <a:rPr sz="1800" spc="-10" dirty="0">
                          <a:latin typeface="Calibri"/>
                          <a:cs typeface="Calibri"/>
                        </a:rPr>
                        <a:t>Arduino</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5885" marR="246379">
                        <a:lnSpc>
                          <a:spcPct val="100299"/>
                        </a:lnSpc>
                        <a:spcBef>
                          <a:spcPts val="229"/>
                        </a:spcBef>
                      </a:pPr>
                      <a:r>
                        <a:rPr sz="1800" dirty="0">
                          <a:latin typeface="Calibri"/>
                          <a:cs typeface="Calibri"/>
                        </a:rPr>
                        <a:t>It</a:t>
                      </a:r>
                      <a:r>
                        <a:rPr sz="1800" spc="-15" dirty="0">
                          <a:latin typeface="Calibri"/>
                          <a:cs typeface="Calibri"/>
                        </a:rPr>
                        <a:t> </a:t>
                      </a:r>
                      <a:r>
                        <a:rPr sz="1800" dirty="0">
                          <a:latin typeface="Calibri"/>
                          <a:cs typeface="Calibri"/>
                        </a:rPr>
                        <a:t>employs</a:t>
                      </a:r>
                      <a:r>
                        <a:rPr sz="1800" spc="-40" dirty="0">
                          <a:latin typeface="Calibri"/>
                          <a:cs typeface="Calibri"/>
                        </a:rPr>
                        <a:t> </a:t>
                      </a:r>
                      <a:r>
                        <a:rPr sz="1800" spc="-20" dirty="0">
                          <a:latin typeface="Calibri"/>
                          <a:cs typeface="Calibri"/>
                        </a:rPr>
                        <a:t>RFID </a:t>
                      </a:r>
                      <a:r>
                        <a:rPr sz="1800" dirty="0">
                          <a:latin typeface="Calibri"/>
                          <a:cs typeface="Calibri"/>
                        </a:rPr>
                        <a:t>technology</a:t>
                      </a:r>
                      <a:r>
                        <a:rPr sz="1800" spc="-40" dirty="0">
                          <a:latin typeface="Calibri"/>
                          <a:cs typeface="Calibri"/>
                        </a:rPr>
                        <a:t> </a:t>
                      </a:r>
                      <a:r>
                        <a:rPr sz="1800" spc="-25" dirty="0">
                          <a:latin typeface="Calibri"/>
                          <a:cs typeface="Calibri"/>
                        </a:rPr>
                        <a:t>for </a:t>
                      </a:r>
                      <a:r>
                        <a:rPr sz="1800" spc="-10" dirty="0">
                          <a:latin typeface="Calibri"/>
                          <a:cs typeface="Calibri"/>
                        </a:rPr>
                        <a:t>identifying </a:t>
                      </a:r>
                      <a:r>
                        <a:rPr sz="1800" dirty="0">
                          <a:latin typeface="Calibri"/>
                          <a:cs typeface="Calibri"/>
                        </a:rPr>
                        <a:t>students</a:t>
                      </a:r>
                      <a:r>
                        <a:rPr sz="1800" spc="-55" dirty="0">
                          <a:latin typeface="Calibri"/>
                          <a:cs typeface="Calibri"/>
                        </a:rPr>
                        <a:t> </a:t>
                      </a:r>
                      <a:r>
                        <a:rPr sz="1800" spc="-25" dirty="0">
                          <a:latin typeface="Calibri"/>
                          <a:cs typeface="Calibri"/>
                        </a:rPr>
                        <a:t>and </a:t>
                      </a:r>
                      <a:r>
                        <a:rPr sz="1800" dirty="0">
                          <a:latin typeface="Calibri"/>
                          <a:cs typeface="Calibri"/>
                        </a:rPr>
                        <a:t>monitoring</a:t>
                      </a:r>
                      <a:r>
                        <a:rPr sz="1800" spc="-50" dirty="0">
                          <a:latin typeface="Calibri"/>
                          <a:cs typeface="Calibri"/>
                        </a:rPr>
                        <a:t> </a:t>
                      </a:r>
                      <a:r>
                        <a:rPr sz="1800" spc="-20" dirty="0">
                          <a:latin typeface="Calibri"/>
                          <a:cs typeface="Calibri"/>
                        </a:rPr>
                        <a:t>their </a:t>
                      </a:r>
                      <a:r>
                        <a:rPr sz="1800" dirty="0">
                          <a:latin typeface="Calibri"/>
                          <a:cs typeface="Calibri"/>
                        </a:rPr>
                        <a:t>activities</a:t>
                      </a:r>
                      <a:r>
                        <a:rPr sz="1800" spc="-10" dirty="0">
                          <a:latin typeface="Calibri"/>
                          <a:cs typeface="Calibri"/>
                        </a:rPr>
                        <a:t> within </a:t>
                      </a:r>
                      <a:r>
                        <a:rPr sz="1800" dirty="0">
                          <a:latin typeface="Calibri"/>
                          <a:cs typeface="Calibri"/>
                        </a:rPr>
                        <a:t>the</a:t>
                      </a:r>
                      <a:r>
                        <a:rPr sz="1800" spc="-15" dirty="0">
                          <a:latin typeface="Calibri"/>
                          <a:cs typeface="Calibri"/>
                        </a:rPr>
                        <a:t> </a:t>
                      </a:r>
                      <a:r>
                        <a:rPr sz="1800" spc="-10" dirty="0">
                          <a:latin typeface="Calibri"/>
                          <a:cs typeface="Calibri"/>
                        </a:rPr>
                        <a:t>hostel premises.</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7155" marR="165735">
                        <a:lnSpc>
                          <a:spcPct val="100099"/>
                        </a:lnSpc>
                        <a:spcBef>
                          <a:spcPts val="235"/>
                        </a:spcBef>
                      </a:pPr>
                      <a:r>
                        <a:rPr sz="1800" dirty="0">
                          <a:latin typeface="Calibri"/>
                          <a:cs typeface="Calibri"/>
                        </a:rPr>
                        <a:t>The</a:t>
                      </a:r>
                      <a:r>
                        <a:rPr sz="1800" spc="-25" dirty="0">
                          <a:latin typeface="Calibri"/>
                          <a:cs typeface="Calibri"/>
                        </a:rPr>
                        <a:t> </a:t>
                      </a:r>
                      <a:r>
                        <a:rPr sz="1800" spc="-10" dirty="0">
                          <a:latin typeface="Calibri"/>
                          <a:cs typeface="Calibri"/>
                        </a:rPr>
                        <a:t>system</a:t>
                      </a:r>
                      <a:r>
                        <a:rPr sz="1800" spc="-40" dirty="0">
                          <a:latin typeface="Calibri"/>
                          <a:cs typeface="Calibri"/>
                        </a:rPr>
                        <a:t> </a:t>
                      </a:r>
                      <a:r>
                        <a:rPr sz="1800" spc="-10" dirty="0">
                          <a:latin typeface="Calibri"/>
                          <a:cs typeface="Calibri"/>
                        </a:rPr>
                        <a:t>offers real-</a:t>
                      </a:r>
                      <a:r>
                        <a:rPr sz="1800" dirty="0">
                          <a:latin typeface="Calibri"/>
                          <a:cs typeface="Calibri"/>
                        </a:rPr>
                        <a:t>time</a:t>
                      </a:r>
                      <a:r>
                        <a:rPr sz="1800" spc="20" dirty="0">
                          <a:latin typeface="Calibri"/>
                          <a:cs typeface="Calibri"/>
                        </a:rPr>
                        <a:t> </a:t>
                      </a:r>
                      <a:r>
                        <a:rPr sz="1800" spc="-10" dirty="0">
                          <a:latin typeface="Calibri"/>
                          <a:cs typeface="Calibri"/>
                        </a:rPr>
                        <a:t>monitoring </a:t>
                      </a:r>
                      <a:r>
                        <a:rPr sz="1800" dirty="0">
                          <a:latin typeface="Calibri"/>
                          <a:cs typeface="Calibri"/>
                        </a:rPr>
                        <a:t>of</a:t>
                      </a:r>
                      <a:r>
                        <a:rPr sz="1800" spc="-50" dirty="0">
                          <a:latin typeface="Calibri"/>
                          <a:cs typeface="Calibri"/>
                        </a:rPr>
                        <a:t> </a:t>
                      </a:r>
                      <a:r>
                        <a:rPr sz="1800" spc="-10" dirty="0">
                          <a:latin typeface="Calibri"/>
                          <a:cs typeface="Calibri"/>
                        </a:rPr>
                        <a:t>student </a:t>
                      </a:r>
                      <a:r>
                        <a:rPr sz="1800" dirty="0">
                          <a:latin typeface="Calibri"/>
                          <a:cs typeface="Calibri"/>
                        </a:rPr>
                        <a:t>attendance,</a:t>
                      </a:r>
                      <a:r>
                        <a:rPr sz="1800" spc="-135" dirty="0">
                          <a:latin typeface="Calibri"/>
                          <a:cs typeface="Calibri"/>
                        </a:rPr>
                        <a:t> </a:t>
                      </a:r>
                      <a:r>
                        <a:rPr sz="1800" spc="-20" dirty="0">
                          <a:latin typeface="Calibri"/>
                          <a:cs typeface="Calibri"/>
                        </a:rPr>
                        <a:t>meal </a:t>
                      </a:r>
                      <a:r>
                        <a:rPr sz="1800" dirty="0">
                          <a:latin typeface="Calibri"/>
                          <a:cs typeface="Calibri"/>
                        </a:rPr>
                        <a:t>distribution</a:t>
                      </a:r>
                      <a:r>
                        <a:rPr sz="1800" spc="-75" dirty="0">
                          <a:latin typeface="Calibri"/>
                          <a:cs typeface="Calibri"/>
                        </a:rPr>
                        <a:t> </a:t>
                      </a:r>
                      <a:r>
                        <a:rPr sz="1800" spc="-25" dirty="0">
                          <a:latin typeface="Calibri"/>
                          <a:cs typeface="Calibri"/>
                        </a:rPr>
                        <a:t>and </a:t>
                      </a:r>
                      <a:r>
                        <a:rPr sz="1800" dirty="0">
                          <a:latin typeface="Calibri"/>
                          <a:cs typeface="Calibri"/>
                        </a:rPr>
                        <a:t>access</a:t>
                      </a:r>
                      <a:r>
                        <a:rPr sz="1800" spc="-45" dirty="0">
                          <a:latin typeface="Calibri"/>
                          <a:cs typeface="Calibri"/>
                        </a:rPr>
                        <a:t> </a:t>
                      </a:r>
                      <a:r>
                        <a:rPr sz="1800" spc="-10" dirty="0">
                          <a:latin typeface="Calibri"/>
                          <a:cs typeface="Calibri"/>
                        </a:rPr>
                        <a:t>control.</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9060" marR="118110">
                        <a:lnSpc>
                          <a:spcPct val="100099"/>
                        </a:lnSpc>
                        <a:spcBef>
                          <a:spcPts val="235"/>
                        </a:spcBef>
                      </a:pPr>
                      <a:r>
                        <a:rPr sz="1800" dirty="0">
                          <a:latin typeface="Calibri"/>
                          <a:cs typeface="Calibri"/>
                        </a:rPr>
                        <a:t>Limited</a:t>
                      </a:r>
                      <a:r>
                        <a:rPr sz="1800" spc="-85" dirty="0">
                          <a:latin typeface="Calibri"/>
                          <a:cs typeface="Calibri"/>
                        </a:rPr>
                        <a:t> </a:t>
                      </a:r>
                      <a:r>
                        <a:rPr sz="1800" spc="-10" dirty="0">
                          <a:latin typeface="Calibri"/>
                          <a:cs typeface="Calibri"/>
                        </a:rPr>
                        <a:t>scalability </a:t>
                      </a:r>
                      <a:r>
                        <a:rPr sz="1800" dirty="0">
                          <a:latin typeface="Calibri"/>
                          <a:cs typeface="Calibri"/>
                        </a:rPr>
                        <a:t>might</a:t>
                      </a:r>
                      <a:r>
                        <a:rPr sz="1800" spc="-40" dirty="0">
                          <a:latin typeface="Calibri"/>
                          <a:cs typeface="Calibri"/>
                        </a:rPr>
                        <a:t> </a:t>
                      </a:r>
                      <a:r>
                        <a:rPr sz="1800" dirty="0">
                          <a:latin typeface="Calibri"/>
                          <a:cs typeface="Calibri"/>
                        </a:rPr>
                        <a:t>be</a:t>
                      </a:r>
                      <a:r>
                        <a:rPr sz="1800" spc="-25" dirty="0">
                          <a:latin typeface="Calibri"/>
                          <a:cs typeface="Calibri"/>
                        </a:rPr>
                        <a:t> </a:t>
                      </a:r>
                      <a:r>
                        <a:rPr sz="1800" spc="-50" dirty="0">
                          <a:latin typeface="Calibri"/>
                          <a:cs typeface="Calibri"/>
                        </a:rPr>
                        <a:t>a </a:t>
                      </a:r>
                      <a:r>
                        <a:rPr sz="1800" dirty="0">
                          <a:latin typeface="Calibri"/>
                          <a:cs typeface="Calibri"/>
                        </a:rPr>
                        <a:t>concern,</a:t>
                      </a:r>
                      <a:r>
                        <a:rPr sz="1800" spc="-35" dirty="0">
                          <a:latin typeface="Calibri"/>
                          <a:cs typeface="Calibri"/>
                        </a:rPr>
                        <a:t> </a:t>
                      </a:r>
                      <a:r>
                        <a:rPr sz="1800" dirty="0">
                          <a:latin typeface="Calibri"/>
                          <a:cs typeface="Calibri"/>
                        </a:rPr>
                        <a:t>and</a:t>
                      </a:r>
                      <a:r>
                        <a:rPr sz="1800" spc="-80" dirty="0">
                          <a:latin typeface="Calibri"/>
                          <a:cs typeface="Calibri"/>
                        </a:rPr>
                        <a:t> </a:t>
                      </a:r>
                      <a:r>
                        <a:rPr sz="1800" spc="-25" dirty="0">
                          <a:latin typeface="Calibri"/>
                          <a:cs typeface="Calibri"/>
                        </a:rPr>
                        <a:t>the </a:t>
                      </a:r>
                      <a:r>
                        <a:rPr sz="1800" dirty="0">
                          <a:latin typeface="Calibri"/>
                          <a:cs typeface="Calibri"/>
                        </a:rPr>
                        <a:t>initial</a:t>
                      </a:r>
                      <a:r>
                        <a:rPr sz="1800" spc="-120" dirty="0">
                          <a:latin typeface="Calibri"/>
                          <a:cs typeface="Calibri"/>
                        </a:rPr>
                        <a:t> </a:t>
                      </a:r>
                      <a:r>
                        <a:rPr sz="1800" dirty="0">
                          <a:latin typeface="Calibri"/>
                          <a:cs typeface="Calibri"/>
                        </a:rPr>
                        <a:t>setup</a:t>
                      </a:r>
                      <a:r>
                        <a:rPr sz="1800" spc="45" dirty="0">
                          <a:latin typeface="Calibri"/>
                          <a:cs typeface="Calibri"/>
                        </a:rPr>
                        <a:t> </a:t>
                      </a:r>
                      <a:r>
                        <a:rPr sz="1800" spc="-20" dirty="0">
                          <a:latin typeface="Calibri"/>
                          <a:cs typeface="Calibri"/>
                        </a:rPr>
                        <a:t>cost </a:t>
                      </a:r>
                      <a:r>
                        <a:rPr sz="1800" dirty="0">
                          <a:latin typeface="Calibri"/>
                          <a:cs typeface="Calibri"/>
                        </a:rPr>
                        <a:t>involving</a:t>
                      </a:r>
                      <a:r>
                        <a:rPr sz="1800" spc="-50" dirty="0">
                          <a:latin typeface="Calibri"/>
                          <a:cs typeface="Calibri"/>
                        </a:rPr>
                        <a:t> </a:t>
                      </a:r>
                      <a:r>
                        <a:rPr sz="1800" spc="-10" dirty="0">
                          <a:latin typeface="Calibri"/>
                          <a:cs typeface="Calibri"/>
                        </a:rPr>
                        <a:t>Arduino boards.</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2011045">
                <a:tc>
                  <a:txBody>
                    <a:bodyPr/>
                    <a:lstStyle/>
                    <a:p>
                      <a:pPr marL="91440">
                        <a:lnSpc>
                          <a:spcPct val="100000"/>
                        </a:lnSpc>
                        <a:spcBef>
                          <a:spcPts val="260"/>
                        </a:spcBef>
                      </a:pPr>
                      <a:r>
                        <a:rPr sz="1800" spc="-50" dirty="0">
                          <a:latin typeface="Calibri"/>
                          <a:cs typeface="Calibri"/>
                        </a:rPr>
                        <a:t>2</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2075" marR="371475">
                        <a:lnSpc>
                          <a:spcPct val="100299"/>
                        </a:lnSpc>
                        <a:spcBef>
                          <a:spcPts val="254"/>
                        </a:spcBef>
                      </a:pPr>
                      <a:r>
                        <a:rPr sz="1800" spc="-10" dirty="0">
                          <a:latin typeface="Calibri"/>
                          <a:cs typeface="Calibri"/>
                        </a:rPr>
                        <a:t>International </a:t>
                      </a:r>
                      <a:r>
                        <a:rPr sz="1800" dirty="0">
                          <a:latin typeface="Calibri"/>
                          <a:cs typeface="Calibri"/>
                        </a:rPr>
                        <a:t>Journal</a:t>
                      </a:r>
                      <a:r>
                        <a:rPr sz="1800" spc="-85" dirty="0">
                          <a:latin typeface="Calibri"/>
                          <a:cs typeface="Calibri"/>
                        </a:rPr>
                        <a:t> </a:t>
                      </a:r>
                      <a:r>
                        <a:rPr sz="1800" spc="-25" dirty="0">
                          <a:latin typeface="Calibri"/>
                          <a:cs typeface="Calibri"/>
                        </a:rPr>
                        <a:t>of </a:t>
                      </a:r>
                      <a:r>
                        <a:rPr sz="1800" spc="-10" dirty="0">
                          <a:latin typeface="Calibri"/>
                          <a:cs typeface="Calibri"/>
                        </a:rPr>
                        <a:t>Computer </a:t>
                      </a:r>
                      <a:r>
                        <a:rPr sz="1800" dirty="0">
                          <a:latin typeface="Calibri"/>
                          <a:cs typeface="Calibri"/>
                        </a:rPr>
                        <a:t>Science</a:t>
                      </a:r>
                      <a:r>
                        <a:rPr sz="1800" spc="-45" dirty="0">
                          <a:latin typeface="Calibri"/>
                          <a:cs typeface="Calibri"/>
                        </a:rPr>
                        <a:t> </a:t>
                      </a:r>
                      <a:r>
                        <a:rPr sz="1800" spc="-25" dirty="0">
                          <a:latin typeface="Calibri"/>
                          <a:cs typeface="Calibri"/>
                        </a:rPr>
                        <a:t>and </a:t>
                      </a:r>
                      <a:r>
                        <a:rPr sz="1800" spc="-10" dirty="0">
                          <a:latin typeface="Calibri"/>
                          <a:cs typeface="Calibri"/>
                        </a:rPr>
                        <a:t>Information Technologies, </a:t>
                      </a:r>
                      <a:r>
                        <a:rPr sz="1800" spc="-20" dirty="0">
                          <a:latin typeface="Calibri"/>
                          <a:cs typeface="Calibri"/>
                        </a:rPr>
                        <a:t>2016</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345">
                        <a:lnSpc>
                          <a:spcPct val="100000"/>
                        </a:lnSpc>
                        <a:spcBef>
                          <a:spcPts val="260"/>
                        </a:spcBef>
                      </a:pPr>
                      <a:r>
                        <a:rPr sz="1800" dirty="0">
                          <a:latin typeface="Calibri"/>
                          <a:cs typeface="Calibri"/>
                        </a:rPr>
                        <a:t>S.</a:t>
                      </a:r>
                      <a:r>
                        <a:rPr sz="1800" spc="-45" dirty="0">
                          <a:latin typeface="Calibri"/>
                          <a:cs typeface="Calibri"/>
                        </a:rPr>
                        <a:t> </a:t>
                      </a:r>
                      <a:r>
                        <a:rPr sz="1800" spc="-25" dirty="0">
                          <a:latin typeface="Calibri"/>
                          <a:cs typeface="Calibri"/>
                        </a:rPr>
                        <a:t>A.</a:t>
                      </a:r>
                      <a:endParaRPr sz="1800">
                        <a:latin typeface="Calibri"/>
                        <a:cs typeface="Calibri"/>
                      </a:endParaRPr>
                    </a:p>
                    <a:p>
                      <a:pPr marL="93345">
                        <a:lnSpc>
                          <a:spcPct val="100000"/>
                        </a:lnSpc>
                        <a:spcBef>
                          <a:spcPts val="20"/>
                        </a:spcBef>
                      </a:pPr>
                      <a:r>
                        <a:rPr sz="1800" dirty="0">
                          <a:latin typeface="Calibri"/>
                          <a:cs typeface="Calibri"/>
                        </a:rPr>
                        <a:t>Akinboro,</a:t>
                      </a:r>
                      <a:r>
                        <a:rPr sz="1800" spc="-95" dirty="0">
                          <a:latin typeface="Calibri"/>
                          <a:cs typeface="Calibri"/>
                        </a:rPr>
                        <a:t> </a:t>
                      </a:r>
                      <a:r>
                        <a:rPr sz="1800" spc="-25" dirty="0">
                          <a:latin typeface="Calibri"/>
                          <a:cs typeface="Calibri"/>
                        </a:rPr>
                        <a:t>O.</a:t>
                      </a:r>
                      <a:endParaRPr sz="1800">
                        <a:latin typeface="Calibri"/>
                        <a:cs typeface="Calibri"/>
                      </a:endParaRPr>
                    </a:p>
                    <a:p>
                      <a:pPr marL="93345">
                        <a:lnSpc>
                          <a:spcPct val="100000"/>
                        </a:lnSpc>
                        <a:spcBef>
                          <a:spcPts val="15"/>
                        </a:spcBef>
                      </a:pPr>
                      <a:r>
                        <a:rPr sz="1800" dirty="0">
                          <a:latin typeface="Calibri"/>
                          <a:cs typeface="Calibri"/>
                        </a:rPr>
                        <a:t>G.</a:t>
                      </a:r>
                      <a:r>
                        <a:rPr sz="1800" spc="10" dirty="0">
                          <a:latin typeface="Calibri"/>
                          <a:cs typeface="Calibri"/>
                        </a:rPr>
                        <a:t> </a:t>
                      </a:r>
                      <a:r>
                        <a:rPr sz="1800" spc="-10" dirty="0">
                          <a:latin typeface="Calibri"/>
                          <a:cs typeface="Calibri"/>
                        </a:rPr>
                        <a:t>Akinboro,</a:t>
                      </a:r>
                      <a:endParaRPr sz="1800">
                        <a:latin typeface="Calibri"/>
                        <a:cs typeface="Calibri"/>
                      </a:endParaRPr>
                    </a:p>
                    <a:p>
                      <a:pPr marL="93345">
                        <a:lnSpc>
                          <a:spcPct val="100000"/>
                        </a:lnSpc>
                        <a:spcBef>
                          <a:spcPts val="20"/>
                        </a:spcBef>
                      </a:pPr>
                      <a:r>
                        <a:rPr sz="1800" dirty="0">
                          <a:latin typeface="Calibri"/>
                          <a:cs typeface="Calibri"/>
                        </a:rPr>
                        <a:t>O.</a:t>
                      </a:r>
                      <a:r>
                        <a:rPr sz="1800" spc="-35" dirty="0">
                          <a:latin typeface="Calibri"/>
                          <a:cs typeface="Calibri"/>
                        </a:rPr>
                        <a:t> </a:t>
                      </a:r>
                      <a:r>
                        <a:rPr sz="1800" spc="-25" dirty="0">
                          <a:latin typeface="Calibri"/>
                          <a:cs typeface="Calibri"/>
                        </a:rPr>
                        <a:t>J.</a:t>
                      </a:r>
                      <a:endParaRPr sz="1800">
                        <a:latin typeface="Calibri"/>
                        <a:cs typeface="Calibri"/>
                      </a:endParaRPr>
                    </a:p>
                    <a:p>
                      <a:pPr marL="93345">
                        <a:lnSpc>
                          <a:spcPct val="100000"/>
                        </a:lnSpc>
                        <a:spcBef>
                          <a:spcPts val="20"/>
                        </a:spcBef>
                      </a:pPr>
                      <a:r>
                        <a:rPr sz="1800" spc="-10" dirty="0">
                          <a:latin typeface="Calibri"/>
                          <a:cs typeface="Calibri"/>
                        </a:rPr>
                        <a:t>Akinboro</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980" marR="538480">
                        <a:lnSpc>
                          <a:spcPct val="100800"/>
                        </a:lnSpc>
                        <a:spcBef>
                          <a:spcPts val="245"/>
                        </a:spcBef>
                      </a:pPr>
                      <a:r>
                        <a:rPr sz="1800" spc="-10" dirty="0">
                          <a:latin typeface="Calibri"/>
                          <a:cs typeface="Calibri"/>
                        </a:rPr>
                        <a:t>Hostel Management System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5885" marR="91440">
                        <a:lnSpc>
                          <a:spcPct val="100299"/>
                        </a:lnSpc>
                        <a:spcBef>
                          <a:spcPts val="254"/>
                        </a:spcBef>
                      </a:pPr>
                      <a:r>
                        <a:rPr sz="1800" dirty="0">
                          <a:latin typeface="Calibri"/>
                          <a:cs typeface="Calibri"/>
                        </a:rPr>
                        <a:t>The </a:t>
                      </a:r>
                      <a:r>
                        <a:rPr sz="1800" spc="-10" dirty="0">
                          <a:latin typeface="Calibri"/>
                          <a:cs typeface="Calibri"/>
                        </a:rPr>
                        <a:t>study </a:t>
                      </a:r>
                      <a:r>
                        <a:rPr sz="1800" dirty="0">
                          <a:latin typeface="Calibri"/>
                          <a:cs typeface="Calibri"/>
                        </a:rPr>
                        <a:t>presents</a:t>
                      </a:r>
                      <a:r>
                        <a:rPr sz="1800" spc="-80" dirty="0">
                          <a:latin typeface="Calibri"/>
                          <a:cs typeface="Calibri"/>
                        </a:rPr>
                        <a:t> </a:t>
                      </a:r>
                      <a:r>
                        <a:rPr sz="1800" dirty="0">
                          <a:latin typeface="Calibri"/>
                          <a:cs typeface="Calibri"/>
                        </a:rPr>
                        <a:t>a</a:t>
                      </a:r>
                      <a:r>
                        <a:rPr sz="1800" spc="-20" dirty="0">
                          <a:latin typeface="Calibri"/>
                          <a:cs typeface="Calibri"/>
                        </a:rPr>
                        <a:t> web- </a:t>
                      </a:r>
                      <a:r>
                        <a:rPr sz="1800" dirty="0">
                          <a:latin typeface="Calibri"/>
                          <a:cs typeface="Calibri"/>
                        </a:rPr>
                        <a:t>based</a:t>
                      </a:r>
                      <a:r>
                        <a:rPr sz="1800" spc="-5" dirty="0">
                          <a:latin typeface="Calibri"/>
                          <a:cs typeface="Calibri"/>
                        </a:rPr>
                        <a:t> </a:t>
                      </a:r>
                      <a:r>
                        <a:rPr sz="1800" spc="-10" dirty="0">
                          <a:latin typeface="Calibri"/>
                          <a:cs typeface="Calibri"/>
                        </a:rPr>
                        <a:t>hostel management </a:t>
                      </a:r>
                      <a:r>
                        <a:rPr sz="1800" dirty="0">
                          <a:latin typeface="Calibri"/>
                          <a:cs typeface="Calibri"/>
                        </a:rPr>
                        <a:t>system</a:t>
                      </a:r>
                      <a:r>
                        <a:rPr sz="1800" spc="-95" dirty="0">
                          <a:latin typeface="Calibri"/>
                          <a:cs typeface="Calibri"/>
                        </a:rPr>
                        <a:t> </a:t>
                      </a:r>
                      <a:r>
                        <a:rPr sz="1800" spc="-10" dirty="0">
                          <a:latin typeface="Calibri"/>
                          <a:cs typeface="Calibri"/>
                        </a:rPr>
                        <a:t>developed </a:t>
                      </a:r>
                      <a:r>
                        <a:rPr sz="1800" dirty="0">
                          <a:latin typeface="Calibri"/>
                          <a:cs typeface="Calibri"/>
                        </a:rPr>
                        <a:t>using</a:t>
                      </a:r>
                      <a:r>
                        <a:rPr sz="1800" spc="-60" dirty="0">
                          <a:latin typeface="Calibri"/>
                          <a:cs typeface="Calibri"/>
                        </a:rPr>
                        <a:t> </a:t>
                      </a:r>
                      <a:r>
                        <a:rPr sz="1800" dirty="0">
                          <a:latin typeface="Calibri"/>
                          <a:cs typeface="Calibri"/>
                        </a:rPr>
                        <a:t>PHP</a:t>
                      </a:r>
                      <a:r>
                        <a:rPr sz="1800" spc="15" dirty="0">
                          <a:latin typeface="Calibri"/>
                          <a:cs typeface="Calibri"/>
                        </a:rPr>
                        <a:t> </a:t>
                      </a:r>
                      <a:r>
                        <a:rPr sz="1800" spc="-25" dirty="0">
                          <a:latin typeface="Calibri"/>
                          <a:cs typeface="Calibri"/>
                        </a:rPr>
                        <a:t>and </a:t>
                      </a:r>
                      <a:r>
                        <a:rPr sz="1800" dirty="0">
                          <a:latin typeface="Calibri"/>
                          <a:cs typeface="Calibri"/>
                        </a:rPr>
                        <a:t>MySQL</a:t>
                      </a:r>
                      <a:r>
                        <a:rPr sz="1800" spc="-25" dirty="0">
                          <a:latin typeface="Calibri"/>
                          <a:cs typeface="Calibri"/>
                        </a:rPr>
                        <a:t> </a:t>
                      </a:r>
                      <a:r>
                        <a:rPr sz="1800" spc="-10" dirty="0">
                          <a:latin typeface="Calibri"/>
                          <a:cs typeface="Calibri"/>
                        </a:rPr>
                        <a:t>database.</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7155" marR="208279">
                        <a:lnSpc>
                          <a:spcPct val="100299"/>
                        </a:lnSpc>
                        <a:spcBef>
                          <a:spcPts val="254"/>
                        </a:spcBef>
                      </a:pPr>
                      <a:r>
                        <a:rPr sz="1800" dirty="0">
                          <a:latin typeface="Calibri"/>
                          <a:cs typeface="Calibri"/>
                        </a:rPr>
                        <a:t>The</a:t>
                      </a:r>
                      <a:r>
                        <a:rPr sz="1800" spc="-25" dirty="0">
                          <a:latin typeface="Calibri"/>
                          <a:cs typeface="Calibri"/>
                        </a:rPr>
                        <a:t> </a:t>
                      </a:r>
                      <a:r>
                        <a:rPr sz="1800" spc="-10" dirty="0">
                          <a:latin typeface="Calibri"/>
                          <a:cs typeface="Calibri"/>
                        </a:rPr>
                        <a:t>system</a:t>
                      </a:r>
                      <a:r>
                        <a:rPr sz="1800" spc="-40" dirty="0">
                          <a:latin typeface="Calibri"/>
                          <a:cs typeface="Calibri"/>
                        </a:rPr>
                        <a:t> </a:t>
                      </a:r>
                      <a:r>
                        <a:rPr sz="1800" spc="-10" dirty="0">
                          <a:latin typeface="Calibri"/>
                          <a:cs typeface="Calibri"/>
                        </a:rPr>
                        <a:t>offers </a:t>
                      </a:r>
                      <a:r>
                        <a:rPr sz="1800" dirty="0">
                          <a:latin typeface="Calibri"/>
                          <a:cs typeface="Calibri"/>
                        </a:rPr>
                        <a:t>accessibility</a:t>
                      </a:r>
                      <a:r>
                        <a:rPr sz="1800" spc="-110" dirty="0">
                          <a:latin typeface="Calibri"/>
                          <a:cs typeface="Calibri"/>
                        </a:rPr>
                        <a:t> </a:t>
                      </a:r>
                      <a:r>
                        <a:rPr sz="1800" spc="-20" dirty="0">
                          <a:latin typeface="Calibri"/>
                          <a:cs typeface="Calibri"/>
                        </a:rPr>
                        <a:t>from </a:t>
                      </a:r>
                      <a:r>
                        <a:rPr sz="1800" dirty="0">
                          <a:latin typeface="Calibri"/>
                          <a:cs typeface="Calibri"/>
                        </a:rPr>
                        <a:t>anywhere</a:t>
                      </a:r>
                      <a:r>
                        <a:rPr sz="1800" spc="-95" dirty="0">
                          <a:latin typeface="Calibri"/>
                          <a:cs typeface="Calibri"/>
                        </a:rPr>
                        <a:t> </a:t>
                      </a:r>
                      <a:r>
                        <a:rPr sz="1800" dirty="0">
                          <a:latin typeface="Calibri"/>
                          <a:cs typeface="Calibri"/>
                        </a:rPr>
                        <a:t>with</a:t>
                      </a:r>
                      <a:r>
                        <a:rPr sz="1800" spc="5" dirty="0">
                          <a:latin typeface="Calibri"/>
                          <a:cs typeface="Calibri"/>
                        </a:rPr>
                        <a:t> </a:t>
                      </a:r>
                      <a:r>
                        <a:rPr sz="1800" spc="-25" dirty="0">
                          <a:latin typeface="Calibri"/>
                          <a:cs typeface="Calibri"/>
                        </a:rPr>
                        <a:t>an </a:t>
                      </a:r>
                      <a:r>
                        <a:rPr sz="1800" dirty="0">
                          <a:latin typeface="Calibri"/>
                          <a:cs typeface="Calibri"/>
                        </a:rPr>
                        <a:t>internet</a:t>
                      </a:r>
                      <a:r>
                        <a:rPr sz="1800" spc="-75" dirty="0">
                          <a:latin typeface="Calibri"/>
                          <a:cs typeface="Calibri"/>
                        </a:rPr>
                        <a:t> </a:t>
                      </a:r>
                      <a:r>
                        <a:rPr sz="1800" spc="-10" dirty="0">
                          <a:latin typeface="Calibri"/>
                          <a:cs typeface="Calibri"/>
                        </a:rPr>
                        <a:t>connection, facilitating </a:t>
                      </a:r>
                      <a:r>
                        <a:rPr sz="1800" dirty="0">
                          <a:latin typeface="Calibri"/>
                          <a:cs typeface="Calibri"/>
                        </a:rPr>
                        <a:t>convenient</a:t>
                      </a:r>
                      <a:r>
                        <a:rPr sz="1800" spc="-135" dirty="0">
                          <a:latin typeface="Calibri"/>
                          <a:cs typeface="Calibri"/>
                        </a:rPr>
                        <a:t> </a:t>
                      </a:r>
                      <a:r>
                        <a:rPr sz="1800" spc="-10" dirty="0">
                          <a:latin typeface="Calibri"/>
                          <a:cs typeface="Calibri"/>
                        </a:rPr>
                        <a:t>hostel administration.</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9060" marR="154940">
                        <a:lnSpc>
                          <a:spcPct val="100800"/>
                        </a:lnSpc>
                        <a:spcBef>
                          <a:spcPts val="245"/>
                        </a:spcBef>
                      </a:pPr>
                      <a:r>
                        <a:rPr sz="1800" dirty="0">
                          <a:latin typeface="Calibri"/>
                          <a:cs typeface="Calibri"/>
                        </a:rPr>
                        <a:t>Security</a:t>
                      </a:r>
                      <a:r>
                        <a:rPr sz="1800" spc="-50" dirty="0">
                          <a:latin typeface="Calibri"/>
                          <a:cs typeface="Calibri"/>
                        </a:rPr>
                        <a:t> </a:t>
                      </a:r>
                      <a:r>
                        <a:rPr sz="1800" spc="-10" dirty="0">
                          <a:latin typeface="Calibri"/>
                          <a:cs typeface="Calibri"/>
                        </a:rPr>
                        <a:t>concerns </a:t>
                      </a:r>
                      <a:r>
                        <a:rPr sz="1800" dirty="0">
                          <a:latin typeface="Calibri"/>
                          <a:cs typeface="Calibri"/>
                        </a:rPr>
                        <a:t>may</a:t>
                      </a:r>
                      <a:r>
                        <a:rPr sz="1800" spc="-20" dirty="0">
                          <a:latin typeface="Calibri"/>
                          <a:cs typeface="Calibri"/>
                        </a:rPr>
                        <a:t> </a:t>
                      </a:r>
                      <a:r>
                        <a:rPr sz="1800" dirty="0">
                          <a:latin typeface="Calibri"/>
                          <a:cs typeface="Calibri"/>
                        </a:rPr>
                        <a:t>arise</a:t>
                      </a:r>
                      <a:r>
                        <a:rPr sz="1800" spc="-20" dirty="0">
                          <a:latin typeface="Calibri"/>
                          <a:cs typeface="Calibri"/>
                        </a:rPr>
                        <a:t> </a:t>
                      </a:r>
                      <a:r>
                        <a:rPr sz="1800" dirty="0">
                          <a:latin typeface="Calibri"/>
                          <a:cs typeface="Calibri"/>
                        </a:rPr>
                        <a:t>due</a:t>
                      </a:r>
                      <a:r>
                        <a:rPr sz="1800" spc="-20" dirty="0">
                          <a:latin typeface="Calibri"/>
                          <a:cs typeface="Calibri"/>
                        </a:rPr>
                        <a:t> </a:t>
                      </a:r>
                      <a:r>
                        <a:rPr sz="1800" spc="-25" dirty="0">
                          <a:latin typeface="Calibri"/>
                          <a:cs typeface="Calibri"/>
                        </a:rPr>
                        <a:t>to </a:t>
                      </a:r>
                      <a:r>
                        <a:rPr sz="1800" spc="-10" dirty="0">
                          <a:latin typeface="Calibri"/>
                          <a:cs typeface="Calibri"/>
                        </a:rPr>
                        <a:t>potential </a:t>
                      </a:r>
                      <a:r>
                        <a:rPr sz="1800" dirty="0">
                          <a:latin typeface="Calibri"/>
                          <a:cs typeface="Calibri"/>
                        </a:rPr>
                        <a:t>vulnerabilities</a:t>
                      </a:r>
                      <a:r>
                        <a:rPr sz="1800" spc="-70" dirty="0">
                          <a:latin typeface="Calibri"/>
                          <a:cs typeface="Calibri"/>
                        </a:rPr>
                        <a:t> </a:t>
                      </a:r>
                      <a:r>
                        <a:rPr sz="1800" spc="-25" dirty="0">
                          <a:latin typeface="Calibri"/>
                          <a:cs typeface="Calibri"/>
                        </a:rPr>
                        <a:t>in </a:t>
                      </a:r>
                      <a:r>
                        <a:rPr sz="1800" dirty="0">
                          <a:latin typeface="Calibri"/>
                          <a:cs typeface="Calibri"/>
                        </a:rPr>
                        <a:t>web</a:t>
                      </a:r>
                      <a:r>
                        <a:rPr sz="1800" spc="-45" dirty="0">
                          <a:latin typeface="Calibri"/>
                          <a:cs typeface="Calibri"/>
                        </a:rPr>
                        <a:t> </a:t>
                      </a:r>
                      <a:r>
                        <a:rPr sz="1800" spc="-10" dirty="0">
                          <a:latin typeface="Calibri"/>
                          <a:cs typeface="Calibri"/>
                        </a:rPr>
                        <a:t>applications.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pic>
        <p:nvPicPr>
          <p:cNvPr id="3" name="object 3"/>
          <p:cNvPicPr/>
          <p:nvPr/>
        </p:nvPicPr>
        <p:blipFill>
          <a:blip r:embed="rId2" cstate="print"/>
          <a:stretch>
            <a:fillRect/>
          </a:stretch>
        </p:blipFill>
        <p:spPr>
          <a:xfrm>
            <a:off x="800137" y="236892"/>
            <a:ext cx="1214381" cy="1040690"/>
          </a:xfrm>
          <a:prstGeom prst="rect">
            <a:avLst/>
          </a:prstGeom>
        </p:spPr>
      </p:pic>
      <p:pic>
        <p:nvPicPr>
          <p:cNvPr id="4" name="object 4"/>
          <p:cNvPicPr/>
          <p:nvPr/>
        </p:nvPicPr>
        <p:blipFill>
          <a:blip r:embed="rId3" cstate="print"/>
          <a:stretch>
            <a:fillRect/>
          </a:stretch>
        </p:blipFill>
        <p:spPr>
          <a:xfrm>
            <a:off x="10125075" y="285750"/>
            <a:ext cx="1152525" cy="1095375"/>
          </a:xfrm>
          <a:prstGeom prst="rect">
            <a:avLst/>
          </a:prstGeom>
        </p:spPr>
      </p:pic>
      <p:sp>
        <p:nvSpPr>
          <p:cNvPr id="5" name="object 5"/>
          <p:cNvSpPr txBox="1"/>
          <p:nvPr/>
        </p:nvSpPr>
        <p:spPr>
          <a:xfrm>
            <a:off x="4633214" y="867981"/>
            <a:ext cx="2458720"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66"/>
                </a:solidFill>
                <a:latin typeface="Arial"/>
                <a:cs typeface="Arial"/>
              </a:rPr>
              <a:t>LITERATURE</a:t>
            </a:r>
            <a:r>
              <a:rPr sz="1800" b="1" spc="-35" dirty="0">
                <a:solidFill>
                  <a:srgbClr val="FF0066"/>
                </a:solidFill>
                <a:latin typeface="Arial"/>
                <a:cs typeface="Arial"/>
              </a:rPr>
              <a:t> </a:t>
            </a:r>
            <a:r>
              <a:rPr sz="1800" b="1" spc="-10" dirty="0">
                <a:solidFill>
                  <a:srgbClr val="FF0066"/>
                </a:solidFill>
                <a:latin typeface="Arial"/>
                <a:cs typeface="Arial"/>
              </a:rPr>
              <a:t>SURVEY</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637664">
              <a:lnSpc>
                <a:spcPct val="100000"/>
              </a:lnSpc>
              <a:spcBef>
                <a:spcPts val="125"/>
              </a:spcBef>
            </a:pPr>
            <a:r>
              <a:rPr sz="2150" dirty="0">
                <a:solidFill>
                  <a:srgbClr val="FF0066"/>
                </a:solidFill>
              </a:rPr>
              <a:t>LITERATURE</a:t>
            </a:r>
            <a:r>
              <a:rPr sz="2150" spc="125" dirty="0">
                <a:solidFill>
                  <a:srgbClr val="FF0066"/>
                </a:solidFill>
              </a:rPr>
              <a:t> </a:t>
            </a:r>
            <a:r>
              <a:rPr sz="2150" spc="-10" dirty="0">
                <a:solidFill>
                  <a:srgbClr val="FF0066"/>
                </a:solidFill>
              </a:rPr>
              <a:t>SURVEY</a:t>
            </a:r>
            <a:endParaRPr sz="2150"/>
          </a:p>
        </p:txBody>
      </p:sp>
      <p:pic>
        <p:nvPicPr>
          <p:cNvPr id="3" name="object 3"/>
          <p:cNvPicPr/>
          <p:nvPr/>
        </p:nvPicPr>
        <p:blipFill>
          <a:blip r:embed="rId2" cstate="print"/>
          <a:stretch>
            <a:fillRect/>
          </a:stretch>
        </p:blipFill>
        <p:spPr>
          <a:xfrm>
            <a:off x="522651" y="208317"/>
            <a:ext cx="1054347" cy="1040690"/>
          </a:xfrm>
          <a:prstGeom prst="rect">
            <a:avLst/>
          </a:prstGeom>
        </p:spPr>
      </p:pic>
      <p:pic>
        <p:nvPicPr>
          <p:cNvPr id="4" name="object 4"/>
          <p:cNvPicPr/>
          <p:nvPr/>
        </p:nvPicPr>
        <p:blipFill>
          <a:blip r:embed="rId3" cstate="print"/>
          <a:stretch>
            <a:fillRect/>
          </a:stretch>
        </p:blipFill>
        <p:spPr>
          <a:xfrm>
            <a:off x="10525125" y="295275"/>
            <a:ext cx="1152525" cy="1104900"/>
          </a:xfrm>
          <a:prstGeom prst="rect">
            <a:avLst/>
          </a:prstGeom>
        </p:spPr>
      </p:pic>
      <p:graphicFrame>
        <p:nvGraphicFramePr>
          <p:cNvPr id="5" name="object 5"/>
          <p:cNvGraphicFramePr>
            <a:graphicFrameLocks noGrp="1"/>
          </p:cNvGraphicFramePr>
          <p:nvPr/>
        </p:nvGraphicFramePr>
        <p:xfrm>
          <a:off x="282409" y="1391411"/>
          <a:ext cx="11614784" cy="5260975"/>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val="20000"/>
                    </a:ext>
                  </a:extLst>
                </a:gridCol>
                <a:gridCol w="2348230">
                  <a:extLst>
                    <a:ext uri="{9D8B030D-6E8A-4147-A177-3AD203B41FA5}">
                      <a16:colId xmlns:a16="http://schemas.microsoft.com/office/drawing/2014/main" val="20001"/>
                    </a:ext>
                  </a:extLst>
                </a:gridCol>
                <a:gridCol w="1604645">
                  <a:extLst>
                    <a:ext uri="{9D8B030D-6E8A-4147-A177-3AD203B41FA5}">
                      <a16:colId xmlns:a16="http://schemas.microsoft.com/office/drawing/2014/main" val="20002"/>
                    </a:ext>
                  </a:extLst>
                </a:gridCol>
                <a:gridCol w="1572260">
                  <a:extLst>
                    <a:ext uri="{9D8B030D-6E8A-4147-A177-3AD203B41FA5}">
                      <a16:colId xmlns:a16="http://schemas.microsoft.com/office/drawing/2014/main" val="20003"/>
                    </a:ext>
                  </a:extLst>
                </a:gridCol>
                <a:gridCol w="1892935">
                  <a:extLst>
                    <a:ext uri="{9D8B030D-6E8A-4147-A177-3AD203B41FA5}">
                      <a16:colId xmlns:a16="http://schemas.microsoft.com/office/drawing/2014/main" val="20004"/>
                    </a:ext>
                  </a:extLst>
                </a:gridCol>
                <a:gridCol w="2005329">
                  <a:extLst>
                    <a:ext uri="{9D8B030D-6E8A-4147-A177-3AD203B41FA5}">
                      <a16:colId xmlns:a16="http://schemas.microsoft.com/office/drawing/2014/main" val="20005"/>
                    </a:ext>
                  </a:extLst>
                </a:gridCol>
                <a:gridCol w="1459865">
                  <a:extLst>
                    <a:ext uri="{9D8B030D-6E8A-4147-A177-3AD203B41FA5}">
                      <a16:colId xmlns:a16="http://schemas.microsoft.com/office/drawing/2014/main" val="20006"/>
                    </a:ext>
                  </a:extLst>
                </a:gridCol>
              </a:tblGrid>
              <a:tr h="922655">
                <a:tc>
                  <a:txBody>
                    <a:bodyPr/>
                    <a:lstStyle/>
                    <a:p>
                      <a:pPr marL="91440">
                        <a:lnSpc>
                          <a:spcPct val="100000"/>
                        </a:lnSpc>
                        <a:spcBef>
                          <a:spcPts val="229"/>
                        </a:spcBef>
                      </a:pPr>
                      <a:r>
                        <a:rPr sz="1800" b="1" spc="-20" dirty="0">
                          <a:solidFill>
                            <a:srgbClr val="FFFFFF"/>
                          </a:solidFill>
                          <a:latin typeface="Calibri"/>
                          <a:cs typeface="Calibri"/>
                        </a:rPr>
                        <a:t>S.NO</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1385" marR="287655" indent="-629285">
                        <a:lnSpc>
                          <a:spcPct val="100800"/>
                        </a:lnSpc>
                        <a:spcBef>
                          <a:spcPts val="210"/>
                        </a:spcBef>
                      </a:pPr>
                      <a:r>
                        <a:rPr sz="1800" b="1" dirty="0">
                          <a:solidFill>
                            <a:srgbClr val="FFFFFF"/>
                          </a:solidFill>
                          <a:latin typeface="Calibri"/>
                          <a:cs typeface="Calibri"/>
                        </a:rPr>
                        <a:t>JOURNAL</a:t>
                      </a:r>
                      <a:r>
                        <a:rPr sz="1800" b="1" spc="-95" dirty="0">
                          <a:solidFill>
                            <a:srgbClr val="FFFFFF"/>
                          </a:solidFill>
                          <a:latin typeface="Calibri"/>
                          <a:cs typeface="Calibri"/>
                        </a:rPr>
                        <a:t> </a:t>
                      </a:r>
                      <a:r>
                        <a:rPr sz="1800" b="1" dirty="0">
                          <a:solidFill>
                            <a:srgbClr val="FFFFFF"/>
                          </a:solidFill>
                          <a:latin typeface="Calibri"/>
                          <a:cs typeface="Calibri"/>
                        </a:rPr>
                        <a:t>NAME</a:t>
                      </a:r>
                      <a:r>
                        <a:rPr sz="1800" b="1" spc="30" dirty="0">
                          <a:solidFill>
                            <a:srgbClr val="FFFFFF"/>
                          </a:solidFill>
                          <a:latin typeface="Calibri"/>
                          <a:cs typeface="Calibri"/>
                        </a:rPr>
                        <a:t> </a:t>
                      </a:r>
                      <a:r>
                        <a:rPr sz="1800" b="1" spc="-50" dirty="0">
                          <a:solidFill>
                            <a:srgbClr val="FFFFFF"/>
                          </a:solidFill>
                          <a:latin typeface="Calibri"/>
                          <a:cs typeface="Calibri"/>
                        </a:rPr>
                        <a:t>&amp; </a:t>
                      </a:r>
                      <a:r>
                        <a:rPr sz="1800" b="1" spc="-20" dirty="0">
                          <a:solidFill>
                            <a:srgbClr val="FFFFFF"/>
                          </a:solidFill>
                          <a:latin typeface="Calibri"/>
                          <a:cs typeface="Calibri"/>
                        </a:rPr>
                        <a:t>YEAR</a:t>
                      </a:r>
                      <a:endParaRPr sz="1800">
                        <a:latin typeface="Calibri"/>
                        <a:cs typeface="Calibri"/>
                      </a:endParaRPr>
                    </a:p>
                  </a:txBody>
                  <a:tcPr marL="0" marR="0" marT="266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494030" marR="383540" indent="-114300">
                        <a:lnSpc>
                          <a:spcPct val="100800"/>
                        </a:lnSpc>
                        <a:spcBef>
                          <a:spcPts val="210"/>
                        </a:spcBef>
                      </a:pPr>
                      <a:r>
                        <a:rPr sz="1800" b="1" spc="-10" dirty="0">
                          <a:solidFill>
                            <a:srgbClr val="FFFFFF"/>
                          </a:solidFill>
                          <a:latin typeface="Calibri"/>
                          <a:cs typeface="Calibri"/>
                        </a:rPr>
                        <a:t>AUTHOR </a:t>
                      </a:r>
                      <a:r>
                        <a:rPr sz="1800" b="1" spc="-20" dirty="0">
                          <a:solidFill>
                            <a:srgbClr val="FFFFFF"/>
                          </a:solidFill>
                          <a:latin typeface="Calibri"/>
                          <a:cs typeface="Calibri"/>
                        </a:rPr>
                        <a:t>NAME</a:t>
                      </a:r>
                      <a:endParaRPr sz="1800">
                        <a:latin typeface="Calibri"/>
                        <a:cs typeface="Calibri"/>
                      </a:endParaRPr>
                    </a:p>
                  </a:txBody>
                  <a:tcPr marL="0" marR="0" marT="266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6985" algn="ctr">
                        <a:lnSpc>
                          <a:spcPct val="100000"/>
                        </a:lnSpc>
                        <a:spcBef>
                          <a:spcPts val="229"/>
                        </a:spcBef>
                      </a:pPr>
                      <a:r>
                        <a:rPr sz="1800" b="1" spc="-10" dirty="0">
                          <a:solidFill>
                            <a:srgbClr val="FFFFFF"/>
                          </a:solidFill>
                          <a:latin typeface="Calibri"/>
                          <a:cs typeface="Calibri"/>
                        </a:rPr>
                        <a:t>TITLE</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91770">
                        <a:lnSpc>
                          <a:spcPct val="100000"/>
                        </a:lnSpc>
                        <a:spcBef>
                          <a:spcPts val="229"/>
                        </a:spcBef>
                      </a:pPr>
                      <a:r>
                        <a:rPr sz="1800" b="1" spc="-10" dirty="0">
                          <a:solidFill>
                            <a:srgbClr val="FFFFFF"/>
                          </a:solidFill>
                          <a:latin typeface="Calibri"/>
                          <a:cs typeface="Calibri"/>
                        </a:rPr>
                        <a:t>METHODOLOGY</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641350">
                        <a:lnSpc>
                          <a:spcPct val="100000"/>
                        </a:lnSpc>
                        <a:spcBef>
                          <a:spcPts val="229"/>
                        </a:spcBef>
                      </a:pPr>
                      <a:r>
                        <a:rPr sz="1800" b="1" spc="-10" dirty="0">
                          <a:solidFill>
                            <a:srgbClr val="FFFFFF"/>
                          </a:solidFill>
                          <a:latin typeface="Calibri"/>
                          <a:cs typeface="Calibri"/>
                        </a:rPr>
                        <a:t>MERITS</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241935">
                        <a:lnSpc>
                          <a:spcPct val="100000"/>
                        </a:lnSpc>
                        <a:spcBef>
                          <a:spcPts val="229"/>
                        </a:spcBef>
                      </a:pPr>
                      <a:r>
                        <a:rPr sz="1800" b="1" spc="-10" dirty="0">
                          <a:solidFill>
                            <a:srgbClr val="FFFFFF"/>
                          </a:solidFill>
                          <a:latin typeface="Calibri"/>
                          <a:cs typeface="Calibri"/>
                        </a:rPr>
                        <a:t>DEMERITS</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2307590">
                <a:tc>
                  <a:txBody>
                    <a:bodyPr/>
                    <a:lstStyle/>
                    <a:p>
                      <a:pPr marL="91440">
                        <a:lnSpc>
                          <a:spcPct val="100000"/>
                        </a:lnSpc>
                        <a:spcBef>
                          <a:spcPts val="235"/>
                        </a:spcBef>
                      </a:pPr>
                      <a:r>
                        <a:rPr sz="1800" spc="-50" dirty="0">
                          <a:latin typeface="Calibri"/>
                          <a:cs typeface="Calibri"/>
                        </a:rPr>
                        <a:t>3</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marR="196215">
                        <a:lnSpc>
                          <a:spcPct val="100800"/>
                        </a:lnSpc>
                        <a:spcBef>
                          <a:spcPts val="220"/>
                        </a:spcBef>
                      </a:pPr>
                      <a:r>
                        <a:rPr sz="1800" dirty="0">
                          <a:latin typeface="Calibri"/>
                          <a:cs typeface="Calibri"/>
                        </a:rPr>
                        <a:t>International</a:t>
                      </a:r>
                      <a:r>
                        <a:rPr sz="1800" spc="50" dirty="0">
                          <a:latin typeface="Calibri"/>
                          <a:cs typeface="Calibri"/>
                        </a:rPr>
                        <a:t> </a:t>
                      </a:r>
                      <a:r>
                        <a:rPr sz="1800" spc="-10" dirty="0">
                          <a:latin typeface="Calibri"/>
                          <a:cs typeface="Calibri"/>
                        </a:rPr>
                        <a:t>Journal </a:t>
                      </a:r>
                      <a:r>
                        <a:rPr sz="1800" dirty="0">
                          <a:latin typeface="Calibri"/>
                          <a:cs typeface="Calibri"/>
                        </a:rPr>
                        <a:t>of</a:t>
                      </a:r>
                      <a:r>
                        <a:rPr sz="1800" spc="-40" dirty="0">
                          <a:latin typeface="Calibri"/>
                          <a:cs typeface="Calibri"/>
                        </a:rPr>
                        <a:t> </a:t>
                      </a:r>
                      <a:r>
                        <a:rPr sz="1800" dirty="0">
                          <a:latin typeface="Calibri"/>
                          <a:cs typeface="Calibri"/>
                        </a:rPr>
                        <a:t>Advanced</a:t>
                      </a:r>
                      <a:r>
                        <a:rPr sz="1800" spc="-60" dirty="0">
                          <a:latin typeface="Calibri"/>
                          <a:cs typeface="Calibri"/>
                        </a:rPr>
                        <a:t> </a:t>
                      </a:r>
                      <a:r>
                        <a:rPr sz="1800" spc="-10" dirty="0">
                          <a:latin typeface="Calibri"/>
                          <a:cs typeface="Calibri"/>
                        </a:rPr>
                        <a:t>Research </a:t>
                      </a:r>
                      <a:r>
                        <a:rPr sz="1800" dirty="0">
                          <a:latin typeface="Calibri"/>
                          <a:cs typeface="Calibri"/>
                        </a:rPr>
                        <a:t>in</a:t>
                      </a:r>
                      <a:r>
                        <a:rPr sz="1800" spc="25" dirty="0">
                          <a:latin typeface="Calibri"/>
                          <a:cs typeface="Calibri"/>
                        </a:rPr>
                        <a:t> </a:t>
                      </a:r>
                      <a:r>
                        <a:rPr sz="1800" dirty="0">
                          <a:latin typeface="Calibri"/>
                          <a:cs typeface="Calibri"/>
                        </a:rPr>
                        <a:t>Computer</a:t>
                      </a:r>
                      <a:r>
                        <a:rPr sz="1800" spc="-114" dirty="0">
                          <a:latin typeface="Calibri"/>
                          <a:cs typeface="Calibri"/>
                        </a:rPr>
                        <a:t> </a:t>
                      </a:r>
                      <a:r>
                        <a:rPr sz="1800" spc="-10" dirty="0">
                          <a:latin typeface="Calibri"/>
                          <a:cs typeface="Calibri"/>
                        </a:rPr>
                        <a:t>Science </a:t>
                      </a:r>
                      <a:r>
                        <a:rPr sz="1800" dirty="0">
                          <a:latin typeface="Calibri"/>
                          <a:cs typeface="Calibri"/>
                        </a:rPr>
                        <a:t>and</a:t>
                      </a:r>
                      <a:r>
                        <a:rPr sz="1800" spc="-50" dirty="0">
                          <a:latin typeface="Calibri"/>
                          <a:cs typeface="Calibri"/>
                        </a:rPr>
                        <a:t> </a:t>
                      </a:r>
                      <a:r>
                        <a:rPr sz="1800" spc="-10" dirty="0">
                          <a:latin typeface="Calibri"/>
                          <a:cs typeface="Calibri"/>
                        </a:rPr>
                        <a:t>Software </a:t>
                      </a:r>
                      <a:r>
                        <a:rPr sz="1800" dirty="0">
                          <a:latin typeface="Calibri"/>
                          <a:cs typeface="Calibri"/>
                        </a:rPr>
                        <a:t>Engineering,</a:t>
                      </a:r>
                      <a:r>
                        <a:rPr sz="1800" spc="-100" dirty="0">
                          <a:latin typeface="Calibri"/>
                          <a:cs typeface="Calibri"/>
                        </a:rPr>
                        <a:t> </a:t>
                      </a:r>
                      <a:r>
                        <a:rPr sz="1800" spc="-20" dirty="0">
                          <a:latin typeface="Calibri"/>
                          <a:cs typeface="Calibri"/>
                        </a:rPr>
                        <a:t>2017</a:t>
                      </a:r>
                      <a:endParaRPr sz="1800">
                        <a:latin typeface="Calibri"/>
                        <a:cs typeface="Calibri"/>
                      </a:endParaRPr>
                    </a:p>
                  </a:txBody>
                  <a:tcPr marL="0" marR="0" marT="279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980">
                        <a:lnSpc>
                          <a:spcPct val="100000"/>
                        </a:lnSpc>
                        <a:spcBef>
                          <a:spcPts val="235"/>
                        </a:spcBef>
                      </a:pPr>
                      <a:r>
                        <a:rPr sz="1800" dirty="0">
                          <a:latin typeface="Calibri"/>
                          <a:cs typeface="Calibri"/>
                        </a:rPr>
                        <a:t>A.</a:t>
                      </a:r>
                      <a:r>
                        <a:rPr sz="1800" spc="-30" dirty="0">
                          <a:latin typeface="Calibri"/>
                          <a:cs typeface="Calibri"/>
                        </a:rPr>
                        <a:t> </a:t>
                      </a:r>
                      <a:r>
                        <a:rPr sz="1800" dirty="0">
                          <a:latin typeface="Calibri"/>
                          <a:cs typeface="Calibri"/>
                        </a:rPr>
                        <a:t>A.</a:t>
                      </a:r>
                      <a:r>
                        <a:rPr sz="1800" spc="50" dirty="0">
                          <a:latin typeface="Calibri"/>
                          <a:cs typeface="Calibri"/>
                        </a:rPr>
                        <a:t> </a:t>
                      </a:r>
                      <a:r>
                        <a:rPr sz="1800" spc="-10" dirty="0">
                          <a:latin typeface="Calibri"/>
                          <a:cs typeface="Calibri"/>
                        </a:rPr>
                        <a:t>Adegoke,</a:t>
                      </a:r>
                      <a:endParaRPr sz="1800">
                        <a:latin typeface="Calibri"/>
                        <a:cs typeface="Calibri"/>
                      </a:endParaRPr>
                    </a:p>
                    <a:p>
                      <a:pPr marL="93980">
                        <a:lnSpc>
                          <a:spcPct val="100000"/>
                        </a:lnSpc>
                        <a:spcBef>
                          <a:spcPts val="20"/>
                        </a:spcBef>
                      </a:pPr>
                      <a:r>
                        <a:rPr sz="1800" dirty="0">
                          <a:latin typeface="Calibri"/>
                          <a:cs typeface="Calibri"/>
                        </a:rPr>
                        <a:t>O.</a:t>
                      </a:r>
                      <a:r>
                        <a:rPr sz="1800" spc="-20" dirty="0">
                          <a:latin typeface="Calibri"/>
                          <a:cs typeface="Calibri"/>
                        </a:rPr>
                        <a:t> </a:t>
                      </a:r>
                      <a:r>
                        <a:rPr sz="1800" dirty="0">
                          <a:latin typeface="Calibri"/>
                          <a:cs typeface="Calibri"/>
                        </a:rPr>
                        <a:t>E.</a:t>
                      </a:r>
                      <a:r>
                        <a:rPr sz="1800" spc="-20" dirty="0">
                          <a:latin typeface="Calibri"/>
                          <a:cs typeface="Calibri"/>
                        </a:rPr>
                        <a:t> </a:t>
                      </a:r>
                      <a:r>
                        <a:rPr sz="1800" spc="-10" dirty="0">
                          <a:latin typeface="Calibri"/>
                          <a:cs typeface="Calibri"/>
                        </a:rPr>
                        <a:t>Adeyemo,</a:t>
                      </a:r>
                      <a:endParaRPr sz="1800">
                        <a:latin typeface="Calibri"/>
                        <a:cs typeface="Calibri"/>
                      </a:endParaRPr>
                    </a:p>
                    <a:p>
                      <a:pPr marL="93980">
                        <a:lnSpc>
                          <a:spcPct val="100000"/>
                        </a:lnSpc>
                        <a:spcBef>
                          <a:spcPts val="20"/>
                        </a:spcBef>
                      </a:pPr>
                      <a:r>
                        <a:rPr sz="1800" dirty="0">
                          <a:latin typeface="Calibri"/>
                          <a:cs typeface="Calibri"/>
                        </a:rPr>
                        <a:t>O.</a:t>
                      </a:r>
                      <a:r>
                        <a:rPr sz="1800" spc="-30" dirty="0">
                          <a:latin typeface="Calibri"/>
                          <a:cs typeface="Calibri"/>
                        </a:rPr>
                        <a:t> </a:t>
                      </a:r>
                      <a:r>
                        <a:rPr sz="1800" dirty="0">
                          <a:latin typeface="Calibri"/>
                          <a:cs typeface="Calibri"/>
                        </a:rPr>
                        <a:t>O.</a:t>
                      </a:r>
                      <a:r>
                        <a:rPr sz="1800" spc="-30" dirty="0">
                          <a:latin typeface="Calibri"/>
                          <a:cs typeface="Calibri"/>
                        </a:rPr>
                        <a:t> </a:t>
                      </a:r>
                      <a:r>
                        <a:rPr sz="1800" spc="-10" dirty="0">
                          <a:latin typeface="Calibri"/>
                          <a:cs typeface="Calibri"/>
                        </a:rPr>
                        <a:t>Onaolapo</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5250" marR="190500">
                        <a:lnSpc>
                          <a:spcPct val="100099"/>
                        </a:lnSpc>
                        <a:spcBef>
                          <a:spcPts val="235"/>
                        </a:spcBef>
                      </a:pPr>
                      <a:r>
                        <a:rPr sz="1800" spc="-10" dirty="0">
                          <a:latin typeface="Calibri"/>
                          <a:cs typeface="Calibri"/>
                        </a:rPr>
                        <a:t>Development </a:t>
                      </a:r>
                      <a:r>
                        <a:rPr sz="1800" dirty="0">
                          <a:latin typeface="Calibri"/>
                          <a:cs typeface="Calibri"/>
                        </a:rPr>
                        <a:t>of</a:t>
                      </a:r>
                      <a:r>
                        <a:rPr sz="1800" spc="-60"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Hostel Management </a:t>
                      </a:r>
                      <a:r>
                        <a:rPr sz="1800" dirty="0">
                          <a:latin typeface="Calibri"/>
                          <a:cs typeface="Calibri"/>
                        </a:rPr>
                        <a:t>System</a:t>
                      </a:r>
                      <a:r>
                        <a:rPr sz="1800" spc="-65" dirty="0">
                          <a:latin typeface="Calibri"/>
                          <a:cs typeface="Calibri"/>
                        </a:rPr>
                        <a:t> </a:t>
                      </a:r>
                      <a:r>
                        <a:rPr sz="1800" spc="-25" dirty="0">
                          <a:latin typeface="Calibri"/>
                          <a:cs typeface="Calibri"/>
                        </a:rPr>
                        <a:t>for </a:t>
                      </a:r>
                      <a:r>
                        <a:rPr sz="1800" spc="-10" dirty="0">
                          <a:latin typeface="Calibri"/>
                          <a:cs typeface="Calibri"/>
                        </a:rPr>
                        <a:t>Higher Institutions</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6520" marR="81915">
                        <a:lnSpc>
                          <a:spcPct val="100299"/>
                        </a:lnSpc>
                        <a:spcBef>
                          <a:spcPts val="229"/>
                        </a:spcBef>
                      </a:pPr>
                      <a:r>
                        <a:rPr sz="1800" dirty="0">
                          <a:latin typeface="Calibri"/>
                          <a:cs typeface="Calibri"/>
                        </a:rPr>
                        <a:t>The</a:t>
                      </a:r>
                      <a:r>
                        <a:rPr sz="1800" spc="-10" dirty="0">
                          <a:latin typeface="Calibri"/>
                          <a:cs typeface="Calibri"/>
                        </a:rPr>
                        <a:t> research </a:t>
                      </a:r>
                      <a:r>
                        <a:rPr sz="1800" dirty="0">
                          <a:latin typeface="Calibri"/>
                          <a:cs typeface="Calibri"/>
                        </a:rPr>
                        <a:t>proposes</a:t>
                      </a:r>
                      <a:r>
                        <a:rPr sz="1800" spc="-60" dirty="0">
                          <a:latin typeface="Calibri"/>
                          <a:cs typeface="Calibri"/>
                        </a:rPr>
                        <a:t> </a:t>
                      </a:r>
                      <a:r>
                        <a:rPr sz="1800" dirty="0">
                          <a:latin typeface="Calibri"/>
                          <a:cs typeface="Calibri"/>
                        </a:rPr>
                        <a:t>a </a:t>
                      </a:r>
                      <a:r>
                        <a:rPr sz="1800" spc="-10" dirty="0">
                          <a:latin typeface="Calibri"/>
                          <a:cs typeface="Calibri"/>
                        </a:rPr>
                        <a:t>hostel management system</a:t>
                      </a:r>
                      <a:r>
                        <a:rPr sz="1800" dirty="0">
                          <a:latin typeface="Calibri"/>
                          <a:cs typeface="Calibri"/>
                        </a:rPr>
                        <a:t> built</a:t>
                      </a:r>
                      <a:r>
                        <a:rPr sz="1800" spc="-70" dirty="0">
                          <a:latin typeface="Calibri"/>
                          <a:cs typeface="Calibri"/>
                        </a:rPr>
                        <a:t> </a:t>
                      </a:r>
                      <a:r>
                        <a:rPr sz="1800" spc="-20" dirty="0">
                          <a:latin typeface="Calibri"/>
                          <a:cs typeface="Calibri"/>
                        </a:rPr>
                        <a:t>using </a:t>
                      </a:r>
                      <a:r>
                        <a:rPr sz="1800" dirty="0">
                          <a:latin typeface="Calibri"/>
                          <a:cs typeface="Calibri"/>
                        </a:rPr>
                        <a:t>Java</a:t>
                      </a:r>
                      <a:r>
                        <a:rPr sz="1800" spc="-105" dirty="0">
                          <a:latin typeface="Calibri"/>
                          <a:cs typeface="Calibri"/>
                        </a:rPr>
                        <a:t> </a:t>
                      </a:r>
                      <a:r>
                        <a:rPr sz="1800" spc="-10" dirty="0">
                          <a:latin typeface="Calibri"/>
                          <a:cs typeface="Calibri"/>
                        </a:rPr>
                        <a:t>programming </a:t>
                      </a:r>
                      <a:r>
                        <a:rPr sz="1800" dirty="0">
                          <a:latin typeface="Calibri"/>
                          <a:cs typeface="Calibri"/>
                        </a:rPr>
                        <a:t>language</a:t>
                      </a:r>
                      <a:r>
                        <a:rPr sz="1800" spc="-55" dirty="0">
                          <a:latin typeface="Calibri"/>
                          <a:cs typeface="Calibri"/>
                        </a:rPr>
                        <a:t> </a:t>
                      </a:r>
                      <a:r>
                        <a:rPr sz="1800" spc="-20" dirty="0">
                          <a:latin typeface="Calibri"/>
                          <a:cs typeface="Calibri"/>
                        </a:rPr>
                        <a:t>with </a:t>
                      </a:r>
                      <a:r>
                        <a:rPr sz="1800" dirty="0">
                          <a:latin typeface="Calibri"/>
                          <a:cs typeface="Calibri"/>
                        </a:rPr>
                        <a:t>MySQL</a:t>
                      </a:r>
                      <a:r>
                        <a:rPr sz="1800" spc="-35" dirty="0">
                          <a:latin typeface="Calibri"/>
                          <a:cs typeface="Calibri"/>
                        </a:rPr>
                        <a:t> </a:t>
                      </a:r>
                      <a:r>
                        <a:rPr sz="1800" spc="-10" dirty="0">
                          <a:latin typeface="Calibri"/>
                          <a:cs typeface="Calibri"/>
                        </a:rPr>
                        <a:t>database.</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7790" marR="123189">
                        <a:lnSpc>
                          <a:spcPct val="100099"/>
                        </a:lnSpc>
                        <a:spcBef>
                          <a:spcPts val="235"/>
                        </a:spcBef>
                      </a:pPr>
                      <a:r>
                        <a:rPr sz="1800" dirty="0">
                          <a:latin typeface="Calibri"/>
                          <a:cs typeface="Calibri"/>
                        </a:rPr>
                        <a:t>The</a:t>
                      </a:r>
                      <a:r>
                        <a:rPr sz="1800" spc="-25" dirty="0">
                          <a:latin typeface="Calibri"/>
                          <a:cs typeface="Calibri"/>
                        </a:rPr>
                        <a:t> </a:t>
                      </a:r>
                      <a:r>
                        <a:rPr sz="1800" spc="-10" dirty="0">
                          <a:latin typeface="Calibri"/>
                          <a:cs typeface="Calibri"/>
                        </a:rPr>
                        <a:t>system</a:t>
                      </a:r>
                      <a:r>
                        <a:rPr sz="1800" spc="-40" dirty="0">
                          <a:latin typeface="Calibri"/>
                          <a:cs typeface="Calibri"/>
                        </a:rPr>
                        <a:t> </a:t>
                      </a:r>
                      <a:r>
                        <a:rPr sz="1800" spc="-10" dirty="0">
                          <a:latin typeface="Calibri"/>
                          <a:cs typeface="Calibri"/>
                        </a:rPr>
                        <a:t>offers platform </a:t>
                      </a:r>
                      <a:r>
                        <a:rPr sz="1800" dirty="0">
                          <a:latin typeface="Calibri"/>
                          <a:cs typeface="Calibri"/>
                        </a:rPr>
                        <a:t>independence</a:t>
                      </a:r>
                      <a:r>
                        <a:rPr sz="1800" spc="-130" dirty="0">
                          <a:latin typeface="Calibri"/>
                          <a:cs typeface="Calibri"/>
                        </a:rPr>
                        <a:t> </a:t>
                      </a:r>
                      <a:r>
                        <a:rPr sz="1800" spc="-25" dirty="0">
                          <a:latin typeface="Calibri"/>
                          <a:cs typeface="Calibri"/>
                        </a:rPr>
                        <a:t>and </a:t>
                      </a:r>
                      <a:r>
                        <a:rPr sz="1800" dirty="0">
                          <a:latin typeface="Calibri"/>
                          <a:cs typeface="Calibri"/>
                        </a:rPr>
                        <a:t>scalability</a:t>
                      </a:r>
                      <a:r>
                        <a:rPr sz="1800" spc="-90" dirty="0">
                          <a:latin typeface="Calibri"/>
                          <a:cs typeface="Calibri"/>
                        </a:rPr>
                        <a:t> </a:t>
                      </a:r>
                      <a:r>
                        <a:rPr sz="1800" dirty="0">
                          <a:latin typeface="Calibri"/>
                          <a:cs typeface="Calibri"/>
                        </a:rPr>
                        <a:t>owing</a:t>
                      </a:r>
                      <a:r>
                        <a:rPr sz="1800" spc="-25" dirty="0">
                          <a:latin typeface="Calibri"/>
                          <a:cs typeface="Calibri"/>
                        </a:rPr>
                        <a:t> to </a:t>
                      </a:r>
                      <a:r>
                        <a:rPr sz="1800" dirty="0">
                          <a:latin typeface="Calibri"/>
                          <a:cs typeface="Calibri"/>
                        </a:rPr>
                        <a:t>its</a:t>
                      </a:r>
                      <a:r>
                        <a:rPr sz="1800" spc="20" dirty="0">
                          <a:latin typeface="Calibri"/>
                          <a:cs typeface="Calibri"/>
                        </a:rPr>
                        <a:t> </a:t>
                      </a:r>
                      <a:r>
                        <a:rPr sz="1800" dirty="0">
                          <a:latin typeface="Calibri"/>
                          <a:cs typeface="Calibri"/>
                        </a:rPr>
                        <a:t>Java-</a:t>
                      </a:r>
                      <a:r>
                        <a:rPr sz="1800" spc="-10" dirty="0">
                          <a:latin typeface="Calibri"/>
                          <a:cs typeface="Calibri"/>
                        </a:rPr>
                        <a:t>based architecture.</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9060" marR="76200">
                        <a:lnSpc>
                          <a:spcPct val="100299"/>
                        </a:lnSpc>
                        <a:spcBef>
                          <a:spcPts val="229"/>
                        </a:spcBef>
                      </a:pPr>
                      <a:r>
                        <a:rPr sz="1800" spc="-10" dirty="0">
                          <a:latin typeface="Calibri"/>
                          <a:cs typeface="Calibri"/>
                        </a:rPr>
                        <a:t>Compatibility </a:t>
                      </a:r>
                      <a:r>
                        <a:rPr sz="1800" dirty="0">
                          <a:latin typeface="Calibri"/>
                          <a:cs typeface="Calibri"/>
                        </a:rPr>
                        <a:t>issues</a:t>
                      </a:r>
                      <a:r>
                        <a:rPr sz="1800" spc="-15" dirty="0">
                          <a:latin typeface="Calibri"/>
                          <a:cs typeface="Calibri"/>
                        </a:rPr>
                        <a:t> </a:t>
                      </a:r>
                      <a:r>
                        <a:rPr sz="1800" spc="-25" dirty="0">
                          <a:latin typeface="Calibri"/>
                          <a:cs typeface="Calibri"/>
                        </a:rPr>
                        <a:t>may </a:t>
                      </a:r>
                      <a:r>
                        <a:rPr sz="1800" dirty="0">
                          <a:latin typeface="Calibri"/>
                          <a:cs typeface="Calibri"/>
                        </a:rPr>
                        <a:t>arise</a:t>
                      </a:r>
                      <a:r>
                        <a:rPr sz="1800" spc="-40" dirty="0">
                          <a:latin typeface="Calibri"/>
                          <a:cs typeface="Calibri"/>
                        </a:rPr>
                        <a:t> </a:t>
                      </a:r>
                      <a:r>
                        <a:rPr sz="1800" spc="-20" dirty="0">
                          <a:latin typeface="Calibri"/>
                          <a:cs typeface="Calibri"/>
                        </a:rPr>
                        <a:t>with </a:t>
                      </a:r>
                      <a:r>
                        <a:rPr sz="1800" spc="-10" dirty="0">
                          <a:latin typeface="Calibri"/>
                          <a:cs typeface="Calibri"/>
                        </a:rPr>
                        <a:t>different operating systems</a:t>
                      </a:r>
                      <a:r>
                        <a:rPr sz="1800" spc="-75" dirty="0">
                          <a:latin typeface="Calibri"/>
                          <a:cs typeface="Calibri"/>
                        </a:rPr>
                        <a:t> </a:t>
                      </a:r>
                      <a:r>
                        <a:rPr sz="1800" spc="-25" dirty="0">
                          <a:latin typeface="Calibri"/>
                          <a:cs typeface="Calibri"/>
                        </a:rPr>
                        <a:t>and </a:t>
                      </a:r>
                      <a:r>
                        <a:rPr sz="1800" spc="-10" dirty="0">
                          <a:latin typeface="Calibri"/>
                          <a:cs typeface="Calibri"/>
                        </a:rPr>
                        <a:t>database environment.</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2030730">
                <a:tc>
                  <a:txBody>
                    <a:bodyPr/>
                    <a:lstStyle/>
                    <a:p>
                      <a:pPr marL="91440">
                        <a:lnSpc>
                          <a:spcPct val="100000"/>
                        </a:lnSpc>
                        <a:spcBef>
                          <a:spcPts val="260"/>
                        </a:spcBef>
                      </a:pPr>
                      <a:r>
                        <a:rPr sz="1800" spc="-50" dirty="0">
                          <a:latin typeface="Calibri"/>
                          <a:cs typeface="Calibri"/>
                        </a:rPr>
                        <a:t>4</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2075" marR="252729">
                        <a:lnSpc>
                          <a:spcPct val="100800"/>
                        </a:lnSpc>
                        <a:spcBef>
                          <a:spcPts val="244"/>
                        </a:spcBef>
                      </a:pPr>
                      <a:r>
                        <a:rPr sz="1800" dirty="0">
                          <a:latin typeface="Calibri"/>
                          <a:cs typeface="Calibri"/>
                        </a:rPr>
                        <a:t>International</a:t>
                      </a:r>
                      <a:r>
                        <a:rPr sz="1800" spc="50" dirty="0">
                          <a:latin typeface="Calibri"/>
                          <a:cs typeface="Calibri"/>
                        </a:rPr>
                        <a:t> </a:t>
                      </a:r>
                      <a:r>
                        <a:rPr sz="1800" spc="-10" dirty="0">
                          <a:latin typeface="Calibri"/>
                          <a:cs typeface="Calibri"/>
                        </a:rPr>
                        <a:t>Journal </a:t>
                      </a:r>
                      <a:r>
                        <a:rPr sz="1800" dirty="0">
                          <a:latin typeface="Calibri"/>
                          <a:cs typeface="Calibri"/>
                        </a:rPr>
                        <a:t>of</a:t>
                      </a:r>
                      <a:r>
                        <a:rPr sz="1800" spc="-50" dirty="0">
                          <a:latin typeface="Calibri"/>
                          <a:cs typeface="Calibri"/>
                        </a:rPr>
                        <a:t> </a:t>
                      </a:r>
                      <a:r>
                        <a:rPr sz="1800" spc="-10" dirty="0">
                          <a:latin typeface="Calibri"/>
                          <a:cs typeface="Calibri"/>
                        </a:rPr>
                        <a:t>Advanced </a:t>
                      </a:r>
                      <a:r>
                        <a:rPr sz="1800" dirty="0">
                          <a:latin typeface="Calibri"/>
                          <a:cs typeface="Calibri"/>
                        </a:rPr>
                        <a:t>Engineering</a:t>
                      </a:r>
                      <a:r>
                        <a:rPr sz="1800" spc="-95" dirty="0">
                          <a:latin typeface="Calibri"/>
                          <a:cs typeface="Calibri"/>
                        </a:rPr>
                        <a:t> </a:t>
                      </a:r>
                      <a:r>
                        <a:rPr sz="1800" spc="-10" dirty="0">
                          <a:latin typeface="Calibri"/>
                          <a:cs typeface="Calibri"/>
                        </a:rPr>
                        <a:t>Research </a:t>
                      </a:r>
                      <a:r>
                        <a:rPr sz="1800" dirty="0">
                          <a:latin typeface="Calibri"/>
                          <a:cs typeface="Calibri"/>
                        </a:rPr>
                        <a:t>and</a:t>
                      </a:r>
                      <a:r>
                        <a:rPr sz="1800" spc="-75" dirty="0">
                          <a:latin typeface="Calibri"/>
                          <a:cs typeface="Calibri"/>
                        </a:rPr>
                        <a:t> </a:t>
                      </a:r>
                      <a:r>
                        <a:rPr sz="1800" dirty="0">
                          <a:latin typeface="Calibri"/>
                          <a:cs typeface="Calibri"/>
                        </a:rPr>
                        <a:t>Science</a:t>
                      </a:r>
                      <a:r>
                        <a:rPr sz="1800" spc="-15" dirty="0">
                          <a:latin typeface="Calibri"/>
                          <a:cs typeface="Calibri"/>
                        </a:rPr>
                        <a:t> </a:t>
                      </a:r>
                      <a:r>
                        <a:rPr sz="1800" spc="-10" dirty="0">
                          <a:latin typeface="Calibri"/>
                          <a:cs typeface="Calibri"/>
                        </a:rPr>
                        <a:t>(IJAERS), </a:t>
                      </a:r>
                      <a:r>
                        <a:rPr sz="1800" spc="-20" dirty="0">
                          <a:latin typeface="Calibri"/>
                          <a:cs typeface="Calibri"/>
                        </a:rPr>
                        <a:t>2019</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980" marR="375920" algn="just">
                        <a:lnSpc>
                          <a:spcPct val="100899"/>
                        </a:lnSpc>
                        <a:spcBef>
                          <a:spcPts val="240"/>
                        </a:spcBef>
                      </a:pPr>
                      <a:r>
                        <a:rPr sz="1800" spc="-110" dirty="0">
                          <a:latin typeface="Calibri"/>
                          <a:cs typeface="Calibri"/>
                        </a:rPr>
                        <a:t>P.</a:t>
                      </a:r>
                      <a:r>
                        <a:rPr sz="1800" spc="70" dirty="0">
                          <a:latin typeface="Calibri"/>
                          <a:cs typeface="Calibri"/>
                        </a:rPr>
                        <a:t> </a:t>
                      </a:r>
                      <a:r>
                        <a:rPr sz="1800" dirty="0">
                          <a:latin typeface="Calibri"/>
                          <a:cs typeface="Calibri"/>
                        </a:rPr>
                        <a:t>Rathod,</a:t>
                      </a:r>
                      <a:r>
                        <a:rPr sz="1800" spc="-80" dirty="0">
                          <a:latin typeface="Calibri"/>
                          <a:cs typeface="Calibri"/>
                        </a:rPr>
                        <a:t> </a:t>
                      </a:r>
                      <a:r>
                        <a:rPr sz="1800" spc="-130" dirty="0">
                          <a:latin typeface="Calibri"/>
                          <a:cs typeface="Calibri"/>
                        </a:rPr>
                        <a:t>P. </a:t>
                      </a:r>
                      <a:r>
                        <a:rPr sz="1800" spc="-20" dirty="0">
                          <a:latin typeface="Calibri"/>
                          <a:cs typeface="Calibri"/>
                        </a:rPr>
                        <a:t>Kumbhar,</a:t>
                      </a:r>
                      <a:r>
                        <a:rPr sz="1800" spc="-40" dirty="0">
                          <a:latin typeface="Calibri"/>
                          <a:cs typeface="Calibri"/>
                        </a:rPr>
                        <a:t> </a:t>
                      </a:r>
                      <a:r>
                        <a:rPr sz="1800" spc="-25" dirty="0">
                          <a:latin typeface="Calibri"/>
                          <a:cs typeface="Calibri"/>
                        </a:rPr>
                        <a:t>V. </a:t>
                      </a:r>
                      <a:r>
                        <a:rPr sz="1800" spc="-10" dirty="0">
                          <a:latin typeface="Calibri"/>
                          <a:cs typeface="Calibri"/>
                        </a:rPr>
                        <a:t>Wadhai</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5250" marR="200025">
                        <a:lnSpc>
                          <a:spcPct val="100800"/>
                        </a:lnSpc>
                        <a:spcBef>
                          <a:spcPts val="244"/>
                        </a:spcBef>
                      </a:pPr>
                      <a:r>
                        <a:rPr sz="1800" spc="-10" dirty="0">
                          <a:latin typeface="Calibri"/>
                          <a:cs typeface="Calibri"/>
                        </a:rPr>
                        <a:t>Hostel Management </a:t>
                      </a:r>
                      <a:r>
                        <a:rPr sz="1800" dirty="0">
                          <a:latin typeface="Calibri"/>
                          <a:cs typeface="Calibri"/>
                        </a:rPr>
                        <a:t>System</a:t>
                      </a:r>
                      <a:r>
                        <a:rPr sz="1800" spc="-65" dirty="0">
                          <a:latin typeface="Calibri"/>
                          <a:cs typeface="Calibri"/>
                        </a:rPr>
                        <a:t> </a:t>
                      </a:r>
                      <a:r>
                        <a:rPr sz="1800" spc="-20" dirty="0">
                          <a:latin typeface="Calibri"/>
                          <a:cs typeface="Calibri"/>
                        </a:rPr>
                        <a:t>Using </a:t>
                      </a:r>
                      <a:r>
                        <a:rPr sz="1800" spc="-10" dirty="0">
                          <a:latin typeface="Calibri"/>
                          <a:cs typeface="Calibri"/>
                        </a:rPr>
                        <a:t>Android Application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6520" marR="142875">
                        <a:lnSpc>
                          <a:spcPct val="100099"/>
                        </a:lnSpc>
                        <a:spcBef>
                          <a:spcPts val="259"/>
                        </a:spcBef>
                      </a:pPr>
                      <a:r>
                        <a:rPr sz="1800" dirty="0">
                          <a:latin typeface="Calibri"/>
                          <a:cs typeface="Calibri"/>
                        </a:rPr>
                        <a:t>The</a:t>
                      </a:r>
                      <a:r>
                        <a:rPr sz="1800" spc="-10" dirty="0">
                          <a:latin typeface="Calibri"/>
                          <a:cs typeface="Calibri"/>
                        </a:rPr>
                        <a:t> system </a:t>
                      </a:r>
                      <a:r>
                        <a:rPr sz="1800" dirty="0">
                          <a:latin typeface="Calibri"/>
                          <a:cs typeface="Calibri"/>
                        </a:rPr>
                        <a:t>utilizes</a:t>
                      </a:r>
                      <a:r>
                        <a:rPr sz="1800" spc="-40" dirty="0">
                          <a:latin typeface="Calibri"/>
                          <a:cs typeface="Calibri"/>
                        </a:rPr>
                        <a:t> </a:t>
                      </a:r>
                      <a:r>
                        <a:rPr sz="1800" dirty="0">
                          <a:latin typeface="Calibri"/>
                          <a:cs typeface="Calibri"/>
                        </a:rPr>
                        <a:t>Java</a:t>
                      </a:r>
                      <a:r>
                        <a:rPr sz="1800" spc="-135" dirty="0">
                          <a:latin typeface="Calibri"/>
                          <a:cs typeface="Calibri"/>
                        </a:rPr>
                        <a:t> </a:t>
                      </a:r>
                      <a:r>
                        <a:rPr sz="1800" spc="-25" dirty="0">
                          <a:latin typeface="Calibri"/>
                          <a:cs typeface="Calibri"/>
                        </a:rPr>
                        <a:t>for </a:t>
                      </a:r>
                      <a:r>
                        <a:rPr sz="1800" spc="-10" dirty="0">
                          <a:latin typeface="Calibri"/>
                          <a:cs typeface="Calibri"/>
                        </a:rPr>
                        <a:t>Android </a:t>
                      </a:r>
                      <a:r>
                        <a:rPr sz="1800" dirty="0">
                          <a:latin typeface="Calibri"/>
                          <a:cs typeface="Calibri"/>
                        </a:rPr>
                        <a:t>development</a:t>
                      </a:r>
                      <a:r>
                        <a:rPr sz="1800" spc="-140" dirty="0">
                          <a:latin typeface="Calibri"/>
                          <a:cs typeface="Calibri"/>
                        </a:rPr>
                        <a:t> </a:t>
                      </a:r>
                      <a:r>
                        <a:rPr sz="1800" spc="-25" dirty="0">
                          <a:latin typeface="Calibri"/>
                          <a:cs typeface="Calibri"/>
                        </a:rPr>
                        <a:t>and </a:t>
                      </a:r>
                      <a:r>
                        <a:rPr sz="1800" dirty="0">
                          <a:latin typeface="Calibri"/>
                          <a:cs typeface="Calibri"/>
                        </a:rPr>
                        <a:t>SQLite</a:t>
                      </a:r>
                      <a:r>
                        <a:rPr sz="1800" spc="-75" dirty="0">
                          <a:latin typeface="Calibri"/>
                          <a:cs typeface="Calibri"/>
                        </a:rPr>
                        <a:t> </a:t>
                      </a:r>
                      <a:r>
                        <a:rPr sz="1800" dirty="0">
                          <a:latin typeface="Calibri"/>
                          <a:cs typeface="Calibri"/>
                        </a:rPr>
                        <a:t>for</a:t>
                      </a:r>
                      <a:r>
                        <a:rPr sz="1800" spc="-35" dirty="0">
                          <a:latin typeface="Calibri"/>
                          <a:cs typeface="Calibri"/>
                        </a:rPr>
                        <a:t> </a:t>
                      </a:r>
                      <a:r>
                        <a:rPr sz="1800" spc="-20" dirty="0">
                          <a:latin typeface="Calibri"/>
                          <a:cs typeface="Calibri"/>
                        </a:rPr>
                        <a:t>local </a:t>
                      </a:r>
                      <a:r>
                        <a:rPr sz="1800" dirty="0">
                          <a:latin typeface="Calibri"/>
                          <a:cs typeface="Calibri"/>
                        </a:rPr>
                        <a:t>database</a:t>
                      </a:r>
                      <a:r>
                        <a:rPr sz="1800" spc="-105" dirty="0">
                          <a:latin typeface="Calibri"/>
                          <a:cs typeface="Calibri"/>
                        </a:rPr>
                        <a:t> </a:t>
                      </a:r>
                      <a:r>
                        <a:rPr sz="1800" spc="-10" dirty="0">
                          <a:latin typeface="Calibri"/>
                          <a:cs typeface="Calibri"/>
                        </a:rPr>
                        <a:t>storage.</a:t>
                      </a:r>
                      <a:endParaRPr sz="1800">
                        <a:latin typeface="Calibri"/>
                        <a:cs typeface="Calibri"/>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7790" marR="83185">
                        <a:lnSpc>
                          <a:spcPct val="100099"/>
                        </a:lnSpc>
                        <a:spcBef>
                          <a:spcPts val="259"/>
                        </a:spcBef>
                      </a:pPr>
                      <a:r>
                        <a:rPr sz="1800" dirty="0">
                          <a:latin typeface="Calibri"/>
                          <a:cs typeface="Calibri"/>
                        </a:rPr>
                        <a:t>Mobile</a:t>
                      </a:r>
                      <a:r>
                        <a:rPr sz="1800" spc="-55" dirty="0">
                          <a:latin typeface="Calibri"/>
                          <a:cs typeface="Calibri"/>
                        </a:rPr>
                        <a:t> </a:t>
                      </a:r>
                      <a:r>
                        <a:rPr sz="1800" spc="-10" dirty="0">
                          <a:latin typeface="Calibri"/>
                          <a:cs typeface="Calibri"/>
                        </a:rPr>
                        <a:t>accessibility enhances </a:t>
                      </a:r>
                      <a:r>
                        <a:rPr sz="1800" dirty="0">
                          <a:latin typeface="Calibri"/>
                          <a:cs typeface="Calibri"/>
                        </a:rPr>
                        <a:t>convenience</a:t>
                      </a:r>
                      <a:r>
                        <a:rPr sz="1800" spc="-160" dirty="0">
                          <a:latin typeface="Calibri"/>
                          <a:cs typeface="Calibri"/>
                        </a:rPr>
                        <a:t> </a:t>
                      </a:r>
                      <a:r>
                        <a:rPr sz="1800" spc="-25" dirty="0">
                          <a:latin typeface="Calibri"/>
                          <a:cs typeface="Calibri"/>
                        </a:rPr>
                        <a:t>for </a:t>
                      </a:r>
                      <a:r>
                        <a:rPr sz="1800" spc="-20" dirty="0">
                          <a:latin typeface="Calibri"/>
                          <a:cs typeface="Calibri"/>
                        </a:rPr>
                        <a:t>both</a:t>
                      </a:r>
                      <a:r>
                        <a:rPr sz="1800" spc="500" dirty="0">
                          <a:latin typeface="Calibri"/>
                          <a:cs typeface="Calibri"/>
                        </a:rPr>
                        <a:t> </a:t>
                      </a:r>
                      <a:r>
                        <a:rPr sz="1800" dirty="0">
                          <a:latin typeface="Calibri"/>
                          <a:cs typeface="Calibri"/>
                        </a:rPr>
                        <a:t>administrators</a:t>
                      </a:r>
                      <a:r>
                        <a:rPr sz="1800" spc="-160" dirty="0">
                          <a:latin typeface="Calibri"/>
                          <a:cs typeface="Calibri"/>
                        </a:rPr>
                        <a:t> </a:t>
                      </a:r>
                      <a:r>
                        <a:rPr sz="1800" spc="-25" dirty="0">
                          <a:latin typeface="Calibri"/>
                          <a:cs typeface="Calibri"/>
                        </a:rPr>
                        <a:t>and </a:t>
                      </a:r>
                      <a:r>
                        <a:rPr sz="1800" spc="-10" dirty="0">
                          <a:latin typeface="Calibri"/>
                          <a:cs typeface="Calibri"/>
                        </a:rPr>
                        <a:t>residents.</a:t>
                      </a:r>
                      <a:endParaRPr sz="1800">
                        <a:latin typeface="Calibri"/>
                        <a:cs typeface="Calibri"/>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9060" marR="165735">
                        <a:lnSpc>
                          <a:spcPct val="100800"/>
                        </a:lnSpc>
                        <a:spcBef>
                          <a:spcPts val="244"/>
                        </a:spcBef>
                      </a:pPr>
                      <a:r>
                        <a:rPr sz="1800" spc="-10" dirty="0">
                          <a:latin typeface="Calibri"/>
                          <a:cs typeface="Calibri"/>
                        </a:rPr>
                        <a:t>Limited scalability compared</a:t>
                      </a:r>
                      <a:r>
                        <a:rPr sz="1800" spc="-30" dirty="0">
                          <a:latin typeface="Calibri"/>
                          <a:cs typeface="Calibri"/>
                        </a:rPr>
                        <a:t> </a:t>
                      </a:r>
                      <a:r>
                        <a:rPr sz="1800" spc="-25" dirty="0">
                          <a:latin typeface="Calibri"/>
                          <a:cs typeface="Calibri"/>
                        </a:rPr>
                        <a:t>to </a:t>
                      </a:r>
                      <a:r>
                        <a:rPr sz="1800" spc="-10" dirty="0">
                          <a:latin typeface="Calibri"/>
                          <a:cs typeface="Calibri"/>
                        </a:rPr>
                        <a:t>web-based systems.</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10F6-2858-C337-76DA-26EAD3523718}"/>
              </a:ext>
            </a:extLst>
          </p:cNvPr>
          <p:cNvSpPr>
            <a:spLocks noGrp="1"/>
          </p:cNvSpPr>
          <p:nvPr>
            <p:ph type="title"/>
          </p:nvPr>
        </p:nvSpPr>
        <p:spPr>
          <a:xfrm>
            <a:off x="3505200" y="735563"/>
            <a:ext cx="7681214" cy="369332"/>
          </a:xfrm>
        </p:spPr>
        <p:txBody>
          <a:bodyPr/>
          <a:lstStyle/>
          <a:p>
            <a:r>
              <a:rPr lang="en-IN" dirty="0">
                <a:solidFill>
                  <a:srgbClr val="1414C2"/>
                </a:solidFill>
              </a:rPr>
              <a:t>EXISTING SYSTEM DIAGRAM</a:t>
            </a:r>
          </a:p>
        </p:txBody>
      </p:sp>
      <p:pic>
        <p:nvPicPr>
          <p:cNvPr id="5" name="Picture 4">
            <a:extLst>
              <a:ext uri="{FF2B5EF4-FFF2-40B4-BE49-F238E27FC236}">
                <a16:creationId xmlns:a16="http://schemas.microsoft.com/office/drawing/2014/main" id="{06DEFC98-755E-17B6-2307-124D516FC6F1}"/>
              </a:ext>
            </a:extLst>
          </p:cNvPr>
          <p:cNvPicPr>
            <a:picLocks noChangeAspect="1"/>
          </p:cNvPicPr>
          <p:nvPr/>
        </p:nvPicPr>
        <p:blipFill>
          <a:blip r:embed="rId2"/>
          <a:stretch>
            <a:fillRect/>
          </a:stretch>
        </p:blipFill>
        <p:spPr>
          <a:xfrm>
            <a:off x="2667000" y="1981200"/>
            <a:ext cx="7239000" cy="4497642"/>
          </a:xfrm>
          <a:prstGeom prst="rect">
            <a:avLst/>
          </a:prstGeom>
        </p:spPr>
      </p:pic>
      <p:pic>
        <p:nvPicPr>
          <p:cNvPr id="3" name="object 3">
            <a:extLst>
              <a:ext uri="{FF2B5EF4-FFF2-40B4-BE49-F238E27FC236}">
                <a16:creationId xmlns:a16="http://schemas.microsoft.com/office/drawing/2014/main" id="{C2326C9C-C09B-B45B-CEB0-82BD644B9D82}"/>
              </a:ext>
            </a:extLst>
          </p:cNvPr>
          <p:cNvPicPr/>
          <p:nvPr/>
        </p:nvPicPr>
        <p:blipFill>
          <a:blip r:embed="rId3" cstate="print"/>
          <a:stretch>
            <a:fillRect/>
          </a:stretch>
        </p:blipFill>
        <p:spPr>
          <a:xfrm>
            <a:off x="528346" y="396807"/>
            <a:ext cx="1214381" cy="1040690"/>
          </a:xfrm>
          <a:prstGeom prst="rect">
            <a:avLst/>
          </a:prstGeom>
        </p:spPr>
      </p:pic>
      <p:pic>
        <p:nvPicPr>
          <p:cNvPr id="4" name="object 4">
            <a:extLst>
              <a:ext uri="{FF2B5EF4-FFF2-40B4-BE49-F238E27FC236}">
                <a16:creationId xmlns:a16="http://schemas.microsoft.com/office/drawing/2014/main" id="{48B81DC0-8DA3-A596-FA06-ED3CAC7505E8}"/>
              </a:ext>
            </a:extLst>
          </p:cNvPr>
          <p:cNvPicPr/>
          <p:nvPr/>
        </p:nvPicPr>
        <p:blipFill>
          <a:blip r:embed="rId4" cstate="print"/>
          <a:stretch>
            <a:fillRect/>
          </a:stretch>
        </p:blipFill>
        <p:spPr>
          <a:xfrm>
            <a:off x="10525125" y="295275"/>
            <a:ext cx="1152525" cy="1104900"/>
          </a:xfrm>
          <a:prstGeom prst="rect">
            <a:avLst/>
          </a:prstGeom>
        </p:spPr>
      </p:pic>
    </p:spTree>
    <p:extLst>
      <p:ext uri="{BB962C8B-B14F-4D97-AF65-F5344CB8AC3E}">
        <p14:creationId xmlns:p14="http://schemas.microsoft.com/office/powerpoint/2010/main" val="327511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64769" rIns="0" bIns="0" rtlCol="0">
            <a:spAutoFit/>
          </a:bodyPr>
          <a:lstStyle/>
          <a:p>
            <a:pPr marL="12700">
              <a:lnSpc>
                <a:spcPct val="100000"/>
              </a:lnSpc>
              <a:spcBef>
                <a:spcPts val="509"/>
              </a:spcBef>
              <a:tabLst>
                <a:tab pos="1821814" algn="l"/>
              </a:tabLst>
            </a:pPr>
            <a:r>
              <a:rPr spc="-10" dirty="0">
                <a:solidFill>
                  <a:srgbClr val="0000FF"/>
                </a:solidFill>
              </a:rPr>
              <a:t>PROPOSED</a:t>
            </a:r>
            <a:r>
              <a:rPr dirty="0">
                <a:solidFill>
                  <a:srgbClr val="0000FF"/>
                </a:solidFill>
              </a:rPr>
              <a:t>	</a:t>
            </a:r>
            <a:r>
              <a:rPr spc="-20" dirty="0">
                <a:solidFill>
                  <a:srgbClr val="0000FF"/>
                </a:solidFill>
              </a:rPr>
              <a:t>SYSTEM</a:t>
            </a:r>
          </a:p>
          <a:p>
            <a:pPr marL="565150">
              <a:lnSpc>
                <a:spcPct val="100000"/>
              </a:lnSpc>
              <a:spcBef>
                <a:spcPts val="375"/>
              </a:spcBef>
            </a:pPr>
            <a:r>
              <a:rPr sz="2000" spc="-10" dirty="0">
                <a:solidFill>
                  <a:srgbClr val="FF0000"/>
                </a:solidFill>
              </a:rPr>
              <a:t>ARCHITECTURE</a:t>
            </a:r>
            <a:endParaRPr sz="2000"/>
          </a:p>
        </p:txBody>
      </p:sp>
      <p:pic>
        <p:nvPicPr>
          <p:cNvPr id="3" name="object 3"/>
          <p:cNvPicPr/>
          <p:nvPr/>
        </p:nvPicPr>
        <p:blipFill>
          <a:blip r:embed="rId2" cstate="print"/>
          <a:stretch>
            <a:fillRect/>
          </a:stretch>
        </p:blipFill>
        <p:spPr>
          <a:xfrm>
            <a:off x="10553700" y="381000"/>
            <a:ext cx="1152525" cy="1104900"/>
          </a:xfrm>
          <a:prstGeom prst="rect">
            <a:avLst/>
          </a:prstGeom>
        </p:spPr>
      </p:pic>
      <p:pic>
        <p:nvPicPr>
          <p:cNvPr id="4" name="object 4"/>
          <p:cNvPicPr/>
          <p:nvPr/>
        </p:nvPicPr>
        <p:blipFill>
          <a:blip r:embed="rId3" cstate="print"/>
          <a:stretch>
            <a:fillRect/>
          </a:stretch>
        </p:blipFill>
        <p:spPr>
          <a:xfrm>
            <a:off x="494076" y="208317"/>
            <a:ext cx="1054347" cy="1040690"/>
          </a:xfrm>
          <a:prstGeom prst="rect">
            <a:avLst/>
          </a:prstGeom>
        </p:spPr>
      </p:pic>
      <p:sp>
        <p:nvSpPr>
          <p:cNvPr id="5" name="object 5"/>
          <p:cNvSpPr txBox="1"/>
          <p:nvPr/>
        </p:nvSpPr>
        <p:spPr>
          <a:xfrm>
            <a:off x="1890141" y="2017077"/>
            <a:ext cx="83185"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a:t>
            </a:r>
            <a:endParaRPr sz="1800">
              <a:latin typeface="Calibri"/>
              <a:cs typeface="Calibri"/>
            </a:endParaRPr>
          </a:p>
        </p:txBody>
      </p:sp>
      <p:pic>
        <p:nvPicPr>
          <p:cNvPr id="6" name="object 6"/>
          <p:cNvPicPr/>
          <p:nvPr/>
        </p:nvPicPr>
        <p:blipFill>
          <a:blip r:embed="rId4" cstate="print"/>
          <a:stretch>
            <a:fillRect/>
          </a:stretch>
        </p:blipFill>
        <p:spPr>
          <a:xfrm>
            <a:off x="1666875" y="1790700"/>
            <a:ext cx="8715375" cy="4610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1131</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Times New Roman</vt:lpstr>
      <vt:lpstr>Wingdings</vt:lpstr>
      <vt:lpstr>Office Theme</vt:lpstr>
      <vt:lpstr>K.RAMAKRISHNAN COLLEGE OF TECHNOLOGY (AUTONOMOUS), TRICHY</vt:lpstr>
      <vt:lpstr>PRESENTATION OVERVIEW</vt:lpstr>
      <vt:lpstr>OBJECTIVE</vt:lpstr>
      <vt:lpstr>ABSTRACT</vt:lpstr>
      <vt:lpstr>INTRODUCTION</vt:lpstr>
      <vt:lpstr>PowerPoint Presentation</vt:lpstr>
      <vt:lpstr>LITERATURE SURVEY</vt:lpstr>
      <vt:lpstr>EXISTING SYSTEM DIAGRAM</vt:lpstr>
      <vt:lpstr>PROPOSED SYSTEM ARCHITECTURE</vt:lpstr>
      <vt:lpstr>HARDWARE AND SOFTWARE REQUIREMENTS </vt:lpstr>
      <vt:lpstr>MODULES  IN PROJECT </vt:lpstr>
      <vt:lpstr>SUMMARY OF MODULE 1</vt:lpstr>
      <vt:lpstr>SUMMARY OF MODULE 2</vt:lpstr>
      <vt:lpstr>SUMMARY OF MODULE 3</vt:lpstr>
      <vt:lpstr>SUMMARY OF MODULE 4</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HEMVARSINI</dc:creator>
  <cp:lastModifiedBy>poojadpooja@outlook.com</cp:lastModifiedBy>
  <cp:revision>6</cp:revision>
  <dcterms:created xsi:type="dcterms:W3CDTF">2024-05-30T06:38:00Z</dcterms:created>
  <dcterms:modified xsi:type="dcterms:W3CDTF">2024-11-28T06:57:31Z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2024-05-30T00:00:00Z</vt:filetime>
  </property>
</Properties>
</file>