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6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87E"/>
    <a:srgbClr val="8A167D"/>
    <a:srgbClr val="DD0276"/>
    <a:srgbClr val="BF0978"/>
    <a:srgbClr val="731B7E"/>
    <a:srgbClr val="FFFFFF"/>
    <a:srgbClr val="84177D"/>
    <a:srgbClr val="D20477"/>
    <a:srgbClr val="632080"/>
    <a:srgbClr val="7E3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ha Kaithakkadu Thankachan (Student)" userId="c58881cf-f3ec-4e11-b74f-fa8a3314ebee" providerId="ADAL" clId="{5C8367E1-2FAA-4920-8439-6955768FC087}"/>
    <pc:docChg chg="custSel modSld">
      <pc:chgData name="Sangeetha Kaithakkadu Thankachan (Student)" userId="c58881cf-f3ec-4e11-b74f-fa8a3314ebee" providerId="ADAL" clId="{5C8367E1-2FAA-4920-8439-6955768FC087}" dt="2025-01-16T23:22:22.869" v="3" actId="478"/>
      <pc:docMkLst>
        <pc:docMk/>
      </pc:docMkLst>
      <pc:sldChg chg="delSp modSp mod">
        <pc:chgData name="Sangeetha Kaithakkadu Thankachan (Student)" userId="c58881cf-f3ec-4e11-b74f-fa8a3314ebee" providerId="ADAL" clId="{5C8367E1-2FAA-4920-8439-6955768FC087}" dt="2025-01-16T23:22:22.869" v="3" actId="478"/>
        <pc:sldMkLst>
          <pc:docMk/>
          <pc:sldMk cId="380712562" sldId="258"/>
        </pc:sldMkLst>
        <pc:spChg chg="del mod">
          <ac:chgData name="Sangeetha Kaithakkadu Thankachan (Student)" userId="c58881cf-f3ec-4e11-b74f-fa8a3314ebee" providerId="ADAL" clId="{5C8367E1-2FAA-4920-8439-6955768FC087}" dt="2025-01-16T23:22:22.869" v="3" actId="478"/>
          <ac:spMkLst>
            <pc:docMk/>
            <pc:sldMk cId="380712562" sldId="258"/>
            <ac:spMk id="5" creationId="{9D741512-7D6D-57B3-3B99-7BF758C6C9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11E4B-55B0-42A9-8ACA-586A69EAFFA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EDF6-E150-48F4-9D2D-E45CC5E04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9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Summarize the evaluation: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 conclusion, Group 7 produced a well-structured report with clear summaries and valid criticisms of the three articles. Their use of examples was creative, and the questions raised for the authors were insightful."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areas for improvement: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"However, the report could benefit from more depth in its critical analysis, especially in exploring potential solutions and using real-world case studies. Refining the questions for the authors to seek more practical insights would also enhance the quality of the reflection."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 a final suggestion: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 future work, incorporating more dynamic frameworks like machine learning or predictive analytics would help them provide more forward-looking critiques."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0EDF6-E150-48F4-9D2D-E45CC5E047C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8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0EDF6-E150-48F4-9D2D-E45CC5E047C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2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DA3A-7441-BA63-4AC0-698045090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DF31C-E60A-C062-05CC-1CC53D549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8C16-5CAA-5CA9-9C0C-A4ABECD4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85AD-AAF2-77B4-F76E-9F07FD7F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0D41-53DD-2F18-1C38-2D2320BD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9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9735-283D-0E43-6192-BB02744D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B3BC5-B5CB-20DB-2C8C-6FE17BD61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814C-6D55-C962-9795-17DB1DF0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35123-DF0E-FB35-49C9-4071C899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B2B6-8BE2-0E1F-BDA0-418A68DE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3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1D137-BEEB-651D-0E04-9D03B14AD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7D7C5-440F-2504-1994-F8D9D4F5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E968-2949-9104-F1A6-D0622B05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F638-F855-99F8-5C13-B9122DA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CA26-FC0E-55F7-B5A6-00FA0846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5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2166-180B-56F6-CE6B-FE383DCED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ED49-8A4B-7216-D43F-9BF56439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DBF9-57C2-BC38-D679-6846A77E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A32A-F66B-1145-8E28-10BF6AD0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C6E6-37B2-5DE1-54C3-A675C3EE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4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20F3-984D-E227-3B7C-9E5BCEB7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E5F7-B485-8F75-B6C0-5A1FFE56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5626-A612-8671-393F-08481AB2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D8B6E-8D76-72E1-35F3-9695E48F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D6D7-FF66-8A18-6620-F26F57A9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18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E860-9604-0F13-CE1D-E30B9E92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B1B43-CCC7-466D-E83B-6E4AB247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8F5C-8A69-0EB1-BC20-C7D2F998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1D0A-E61F-735B-4CD1-F829D2C5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B4A8-BE85-A44A-4E20-71C8BEBD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0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7B51-1309-7A1B-F497-2A5F0FC0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5ABC-ADC1-A4B3-EB03-CF415E6D5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6956A-762D-26DD-7082-62B11904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F3735-068B-95AA-F0D6-E18FCD9D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13F7-A06C-AB5F-F5DA-1A7AEB2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F0B60-D29D-ACD5-AC58-ADD075A1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5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DDC6-A11C-E7D0-0BBE-7BCA82B0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1D4A-2481-05A0-C5C6-BED288E0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D4DEA-8391-F5FD-FBF4-2F7531991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8DFF4-4CF6-3873-4DB8-A6199DC1D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4BE77-964A-8EB8-6B72-DAC9632A5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55741-1C07-73A7-8735-9E941A06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A5480-EB15-20B9-CBD6-5B776BAC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4C4FE-5B3F-29B5-D1A9-C735C439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B2AE-A291-E4CA-021F-8FAF77BD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5470-782C-2F25-AC2F-E411DBAD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08B69-66DA-DFBB-6F2A-A07F0BCE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B8A02-D4E8-9DF4-143B-EAD6B60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28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0DF4C-50FA-787C-1991-462CE80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403F7-3AC4-0CAB-6DA7-20162F05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E7AED-3CC6-69C5-EC40-FCA81518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41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779D-E63A-BF4C-6508-158F4B79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782D-65F9-5B44-86FC-ED8E16C1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03D35-63DD-203A-0E57-B12155B6D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D21D8-D7F8-9EAE-589D-EB40C540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F6265-E8B0-632C-043A-5736D298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A4C49-0876-017A-1B10-5F0136F7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8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CFFC-A8A6-580E-3CC6-44F6B0BA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5492-5D10-C9C1-B741-588AB035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651B-DEE6-6C92-8480-030E9058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EA97C-BF99-F4B5-D535-9804B0B2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46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CDDF-794E-A39D-0E05-92423C79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60DE1-6127-6946-40B5-28F0CF791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CF88-65CE-5CBD-DD67-FB30899F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DA70F-D141-23B3-8A74-3E04FBF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F89DB-D28F-8462-6B44-032734A0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B1084-75BE-4445-A48C-E23425AC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26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3E5E-DCC2-0CB7-3BB4-3C634AD0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EC59C-7BDE-8100-0DCA-6BC1B4C2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6F7E-3F96-2DE8-A305-D956C91C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ADE2-120B-1AE5-866F-92D3EF07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97B8-96CD-6769-6730-A8E741B6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5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63711-3FC8-0C43-D66A-AA1E18C9D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F64FF-950B-E6C0-BB0B-73AB061AD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A54B4-4F55-3820-C1D7-B262F1FA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9C24-2C73-BD25-A0DD-A0A0C69B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9218-F070-9AE3-E3CB-A9618A53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EBF4-931F-51C7-33FC-4DE1596C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5E4BC-CADA-536B-F5CA-FB944B75C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52D7-E2FB-FA35-89A7-EDED2BD2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D6B1-6BD4-094C-A92A-C5371715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8A3D-F7F5-C400-5DC4-AEA94B37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D4D1-F1DA-BBD9-023A-6F2ACA1E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3208-01EA-29A9-4194-6E34E8F86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05EC-1957-F5D1-5107-C80D5A165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EDDB8-D7A1-5DD0-F206-C12FB83E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25A08-9126-C8EE-02DE-FB1E4938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6FF6-0598-0321-BE28-EF19E1B2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7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C3A4-E5BD-F774-C045-8EADC883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7F28-AFA9-BFEE-5332-891C62D5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4A6C-79CF-FB9E-3CF9-660FCC078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04DF2-9048-02E0-135A-632FB6B99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374DF-79B1-3DA8-821C-D9AB8D83A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2D89A-D8E8-44F9-6570-7682C96A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CDBE7-5D7F-4132-61B5-E35063ED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A8F16-8F19-86C3-E53B-87771220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416D-C000-A080-DE20-9FF7EBD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1AFF2-627F-BFE6-E912-52B51B30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F85FD-5295-E858-7C92-D476F898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2554C-E3E4-CB03-A6A7-D11881C7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53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64E3-D31A-850D-0F7B-1E43C0FC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2355-F612-B285-A80F-201A1538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DDC10-F1F1-D9DA-C846-011493A4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A53C1-996B-65DE-6143-238665A0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AC226-5576-9265-FCC0-7E613A50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F836-3843-6103-995B-FD1ECA11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14A3-7CCE-7363-5B82-7823FB43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5EF60-63D8-9EFF-53AC-D6AA29D1D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18DC1-B359-4B4B-9254-5D7AB5291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E0066-799E-0E8C-626F-E21BF20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20F1B-7E8B-4DA7-AB54-3A99C94E68E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996F5-9391-2E9A-198D-FF446FFA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1CD75-B493-086A-99D2-990D1F1E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5CB-F870-403A-BF9C-F7A14EC6D4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5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F93CD-3CE3-D6C9-0C36-0AC95E52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A8C3-54A2-3774-1338-A8DB8DFD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883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9" name="Picture 8" descr="A purple and pink gradient background&#10;&#10;Description automatically generated">
            <a:extLst>
              <a:ext uri="{FF2B5EF4-FFF2-40B4-BE49-F238E27FC236}">
                <a16:creationId xmlns:a16="http://schemas.microsoft.com/office/drawing/2014/main" id="{B3074DD1-3F5A-1D6B-DB62-1D05900981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85" b="1"/>
          <a:stretch/>
        </p:blipFill>
        <p:spPr>
          <a:xfrm>
            <a:off x="0" y="6356350"/>
            <a:ext cx="12192000" cy="501650"/>
          </a:xfrm>
          <a:prstGeom prst="rect">
            <a:avLst/>
          </a:prstGeom>
        </p:spPr>
      </p:pic>
      <p:pic>
        <p:nvPicPr>
          <p:cNvPr id="18" name="Picture 17" descr="A purple flower with black text&#10;&#10;Description automatically generated">
            <a:extLst>
              <a:ext uri="{FF2B5EF4-FFF2-40B4-BE49-F238E27FC236}">
                <a16:creationId xmlns:a16="http://schemas.microsoft.com/office/drawing/2014/main" id="{11415873-BB2F-D62D-9DF8-0EF01A2CEB9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7454"/>
            <a:ext cx="731470" cy="8453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346-D100-7A7C-FE27-347B56A26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IN" sz="1050" smtClean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fld id="{DA420F1B-7E8B-4DA7-AB54-3A99C94E68EC}" type="datetimeFigureOut">
              <a:rPr lang="en-IN" smtClean="0"/>
              <a:pPr/>
              <a:t>17-01-2025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96A7-74D7-7403-40F5-D3C5AC077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7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IN" sz="1050" smtClean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fld id="{03CB05CB-F870-403A-BF9C-F7A14EC6D4D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EA93-AD48-AC9A-002F-B9224A66A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24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/>
              <a:t>Högskolan Dalarna</a:t>
            </a:r>
          </a:p>
          <a:p>
            <a:endParaRPr lang="en-IN" sz="1000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6FA54EB-F3A4-7026-8A8E-0F012ABABDFC}"/>
              </a:ext>
            </a:extLst>
          </p:cNvPr>
          <p:cNvSpPr/>
          <p:nvPr userDrawn="1"/>
        </p:nvSpPr>
        <p:spPr>
          <a:xfrm rot="5400000">
            <a:off x="-149478" y="330814"/>
            <a:ext cx="612991" cy="314036"/>
          </a:xfrm>
          <a:prstGeom prst="triangle">
            <a:avLst/>
          </a:prstGeom>
          <a:gradFill flip="none" rotWithShape="1">
            <a:gsLst>
              <a:gs pos="0">
                <a:srgbClr val="731B7E"/>
              </a:gs>
              <a:gs pos="31000">
                <a:srgbClr val="80187E"/>
              </a:gs>
              <a:gs pos="51000">
                <a:srgbClr val="8A167D"/>
              </a:gs>
              <a:gs pos="100000">
                <a:srgbClr val="DD0276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9E560-2389-47AD-B00C-978A4E6E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B9C7-37EC-9BE5-20BD-9DB1AD91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B668-CAF9-1696-A69D-55A412497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1323-4B72-4BB6-A3AF-0D9D96C23B6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7BF4-99F3-4E35-0A63-342ABF0E0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BD99-7885-F49C-A85B-61F8D14C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3AB91-C49A-4B0D-AFFE-3C5F83C4A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5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and pink gradient background&#10;&#10;Description automatically generated">
            <a:extLst>
              <a:ext uri="{FF2B5EF4-FFF2-40B4-BE49-F238E27FC236}">
                <a16:creationId xmlns:a16="http://schemas.microsoft.com/office/drawing/2014/main" id="{1A7DDB42-54A4-FDE8-402C-DF875864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480060"/>
            <a:ext cx="10485120" cy="589788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C65A1BB-F6BD-6B10-C469-AFA60922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66" y="2466294"/>
            <a:ext cx="64724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AND PERFORMANCE ANALYSIS OF MICROSOFT AND COMPARABLE STOCKS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6676-4EA2-E69E-1CB6-88472843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352BB-CD1C-4AF1-9197-700934C473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purple and pink gradient background&#10;&#10;Description automatically generated">
            <a:extLst>
              <a:ext uri="{FF2B5EF4-FFF2-40B4-BE49-F238E27FC236}">
                <a16:creationId xmlns:a16="http://schemas.microsoft.com/office/drawing/2014/main" id="{4D0D2797-1A65-7443-F05C-F2994FA4F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6"/>
          <a:stretch/>
        </p:blipFill>
        <p:spPr>
          <a:xfrm>
            <a:off x="-1" y="-2385391"/>
            <a:ext cx="12191999" cy="92433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DFF07-AB2F-589A-0F50-71A17ADE8C11}"/>
              </a:ext>
            </a:extLst>
          </p:cNvPr>
          <p:cNvSpPr/>
          <p:nvPr/>
        </p:nvSpPr>
        <p:spPr>
          <a:xfrm>
            <a:off x="4551408" y="279035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559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670154-8FD1-43B4-4C2D-2443D0DDCBAF}"/>
              </a:ext>
            </a:extLst>
          </p:cNvPr>
          <p:cNvSpPr txBox="1"/>
          <p:nvPr/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AC02B-FE75-E3AD-483F-B6223799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05" y="2260984"/>
            <a:ext cx="424618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analyze the stock performance and risk of selected companies, focusing on Microsoft (MSFT).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Companies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Microsoft (MSFT), Apple (AAPL), Nvidia (NVDA), Intel (INTC), PepsiCo (PEP), Walmart (WMT), Costco (COST).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returns calculation.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assessment using Bollinger Bands.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Monte Carlo simulations for future price projection.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AF1CB-83F6-3865-A145-5C8796631C6E}"/>
              </a:ext>
            </a:extLst>
          </p:cNvPr>
          <p:cNvSpPr txBox="1"/>
          <p:nvPr/>
        </p:nvSpPr>
        <p:spPr>
          <a:xfrm>
            <a:off x="529605" y="1305097"/>
            <a:ext cx="294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53C0FF0A-BAF2-42CF-4634-1E5005018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17" y="1305097"/>
            <a:ext cx="5998448" cy="40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7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E8AE2-FD54-934E-B81F-272349E1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D9A20-63A1-3B6F-AE0A-E00596F1F2E2}"/>
              </a:ext>
            </a:extLst>
          </p:cNvPr>
          <p:cNvSpPr txBox="1"/>
          <p:nvPr/>
        </p:nvSpPr>
        <p:spPr>
          <a:xfrm>
            <a:off x="997169" y="1967265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Mean Log Returns &amp; Standard Deviation (Q1 &amp; Q2)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0E6A28-1B83-844A-68FE-0FA6DF30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37431"/>
              </p:ext>
            </p:extLst>
          </p:nvPr>
        </p:nvGraphicFramePr>
        <p:xfrm>
          <a:off x="4949559" y="1754326"/>
          <a:ext cx="6245272" cy="2871587"/>
        </p:xfrm>
        <a:graphic>
          <a:graphicData uri="http://schemas.openxmlformats.org/drawingml/2006/table">
            <a:tbl>
              <a:tblPr firstRow="1" firstCol="1" bandRow="1"/>
              <a:tblGrid>
                <a:gridCol w="1489366">
                  <a:extLst>
                    <a:ext uri="{9D8B030D-6E8A-4147-A177-3AD203B41FA5}">
                      <a16:colId xmlns:a16="http://schemas.microsoft.com/office/drawing/2014/main" val="2646287356"/>
                    </a:ext>
                  </a:extLst>
                </a:gridCol>
                <a:gridCol w="2530785">
                  <a:extLst>
                    <a:ext uri="{9D8B030D-6E8A-4147-A177-3AD203B41FA5}">
                      <a16:colId xmlns:a16="http://schemas.microsoft.com/office/drawing/2014/main" val="218801920"/>
                    </a:ext>
                  </a:extLst>
                </a:gridCol>
                <a:gridCol w="2225121">
                  <a:extLst>
                    <a:ext uri="{9D8B030D-6E8A-4147-A177-3AD203B41FA5}">
                      <a16:colId xmlns:a16="http://schemas.microsoft.com/office/drawing/2014/main" val="185912115"/>
                    </a:ext>
                  </a:extLst>
                </a:gridCol>
              </a:tblGrid>
              <a:tr h="650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Mean_Log_Return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SD_Log_Return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486704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AAPL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0.000911427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0.017972242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637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0.000933317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0.017087133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507497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-5.39363E-05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0.022500713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784188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PEP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0.000345851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0.011733925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182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WMT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0.000524127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0.013314729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85820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0.000846739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0.013591986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76766"/>
                  </a:ext>
                </a:extLst>
              </a:tr>
              <a:tr h="3172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NVDA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0.002264841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0.030459914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76398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2FC783C-4FCF-5AF1-7C4A-CAEB6E30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728" y="4830405"/>
            <a:ext cx="61194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Log Returns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Nvidia (NVDA): Highest return.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 (INTC): Negative return, indicating weak performance.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(MSFT) and Apple (AAPL): Consistent growth.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Deviation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Nvidia (NVDA) and Intel (INTC): High volatility.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PepsiCo (PEP) and Walmart (WMT): Low volatility, indicating stable price movement.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2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A4D92-78E0-8191-07DC-30C57F1615AB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Stock Performance Comparison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9A09D4-7E86-F45C-F875-981B18D2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184" y="1538739"/>
            <a:ext cx="4587910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Nvidia (NVDA)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attractive for risk-seeking investors due to high returns, despite high volatility.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PepsiCo (PEP) &amp; Walmart (WMT)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Better for risk-averse investors due to stable returns and low volatility.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(MSFT)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Consistent growth with moderate volatility, attractive for balanced risk.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3BFEEC-D9DD-4133-7AC3-49DCC197F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75784"/>
              </p:ext>
            </p:extLst>
          </p:nvPr>
        </p:nvGraphicFramePr>
        <p:xfrm>
          <a:off x="6353908" y="1279821"/>
          <a:ext cx="5395964" cy="4039440"/>
        </p:xfrm>
        <a:graphic>
          <a:graphicData uri="http://schemas.openxmlformats.org/drawingml/2006/table">
            <a:tbl>
              <a:tblPr firstRow="1" firstCol="1" bandRow="1"/>
              <a:tblGrid>
                <a:gridCol w="1286824">
                  <a:extLst>
                    <a:ext uri="{9D8B030D-6E8A-4147-A177-3AD203B41FA5}">
                      <a16:colId xmlns:a16="http://schemas.microsoft.com/office/drawing/2014/main" val="2646287356"/>
                    </a:ext>
                  </a:extLst>
                </a:gridCol>
                <a:gridCol w="2186618">
                  <a:extLst>
                    <a:ext uri="{9D8B030D-6E8A-4147-A177-3AD203B41FA5}">
                      <a16:colId xmlns:a16="http://schemas.microsoft.com/office/drawing/2014/main" val="218801920"/>
                    </a:ext>
                  </a:extLst>
                </a:gridCol>
                <a:gridCol w="1922522">
                  <a:extLst>
                    <a:ext uri="{9D8B030D-6E8A-4147-A177-3AD203B41FA5}">
                      <a16:colId xmlns:a16="http://schemas.microsoft.com/office/drawing/2014/main" val="185912115"/>
                    </a:ext>
                  </a:extLst>
                </a:gridCol>
              </a:tblGrid>
              <a:tr h="50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Mean_Log_Return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SD_Log_Return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36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486704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AAPL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0.000911427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0.017972242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63766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0.000933317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0.017087133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507497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INTC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-5.39363E-05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0.022500713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784188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PEP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0.000345851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0.011733925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321826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WMT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0.000524127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0.013314729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85820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0.000846739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0.013591986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76766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NVDA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0.002264841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0.030459914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874" marR="1268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76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0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48A360-6066-5EBC-5220-CA793661E81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Bollinger Bands Analysis (2020 Data)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showing a green line&#10;&#10;Description automatically generated">
            <a:extLst>
              <a:ext uri="{FF2B5EF4-FFF2-40B4-BE49-F238E27FC236}">
                <a16:creationId xmlns:a16="http://schemas.microsoft.com/office/drawing/2014/main" id="{97DB568B-AD93-F815-1874-331E6DE62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5" y="1343408"/>
            <a:ext cx="2777951" cy="1851967"/>
          </a:xfrm>
          <a:prstGeom prst="rect">
            <a:avLst/>
          </a:prstGeom>
        </p:spPr>
      </p:pic>
      <p:pic>
        <p:nvPicPr>
          <p:cNvPr id="8" name="Picture 7" descr="A graph showing a green line&#10;&#10;Description automatically generated">
            <a:extLst>
              <a:ext uri="{FF2B5EF4-FFF2-40B4-BE49-F238E27FC236}">
                <a16:creationId xmlns:a16="http://schemas.microsoft.com/office/drawing/2014/main" id="{CB7D036C-055F-1103-0218-7FA9FF1C6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96" y="1343408"/>
            <a:ext cx="2777952" cy="1851968"/>
          </a:xfrm>
          <a:prstGeom prst="rect">
            <a:avLst/>
          </a:prstGeom>
        </p:spPr>
      </p:pic>
      <p:pic>
        <p:nvPicPr>
          <p:cNvPr id="10" name="Picture 9" descr="A graph showing a green line&#10;&#10;Description automatically generated">
            <a:extLst>
              <a:ext uri="{FF2B5EF4-FFF2-40B4-BE49-F238E27FC236}">
                <a16:creationId xmlns:a16="http://schemas.microsoft.com/office/drawing/2014/main" id="{4E030D54-1EA9-5A78-7CAB-9779AE357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88" y="1343409"/>
            <a:ext cx="2777952" cy="1851968"/>
          </a:xfrm>
          <a:prstGeom prst="rect">
            <a:avLst/>
          </a:prstGeom>
        </p:spPr>
      </p:pic>
      <p:pic>
        <p:nvPicPr>
          <p:cNvPr id="13" name="Picture 12" descr="A graph showing a green line&#10;&#10;Description automatically generated">
            <a:extLst>
              <a:ext uri="{FF2B5EF4-FFF2-40B4-BE49-F238E27FC236}">
                <a16:creationId xmlns:a16="http://schemas.microsoft.com/office/drawing/2014/main" id="{41956473-7AC5-D3AD-D894-8D31FB4A7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5" y="3280788"/>
            <a:ext cx="2777951" cy="1851967"/>
          </a:xfrm>
          <a:prstGeom prst="rect">
            <a:avLst/>
          </a:prstGeom>
        </p:spPr>
      </p:pic>
      <p:pic>
        <p:nvPicPr>
          <p:cNvPr id="15" name="Picture 1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DCEC4346-5497-658A-DFD2-320F85125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97" y="3280788"/>
            <a:ext cx="2777951" cy="1851967"/>
          </a:xfrm>
          <a:prstGeom prst="rect">
            <a:avLst/>
          </a:prstGeom>
        </p:spPr>
      </p:pic>
      <p:pic>
        <p:nvPicPr>
          <p:cNvPr id="17" name="Picture 16" descr="A graph showing a green line&#10;&#10;Description automatically generated">
            <a:extLst>
              <a:ext uri="{FF2B5EF4-FFF2-40B4-BE49-F238E27FC236}">
                <a16:creationId xmlns:a16="http://schemas.microsoft.com/office/drawing/2014/main" id="{847F3998-B80A-4CB3-7CA5-19ACD0048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88" y="3280788"/>
            <a:ext cx="2777951" cy="1851967"/>
          </a:xfrm>
          <a:prstGeom prst="rect">
            <a:avLst/>
          </a:prstGeom>
        </p:spPr>
      </p:pic>
      <p:pic>
        <p:nvPicPr>
          <p:cNvPr id="19" name="Picture 18" descr="A graph showing a green line&#10;&#10;Description automatically generated">
            <a:extLst>
              <a:ext uri="{FF2B5EF4-FFF2-40B4-BE49-F238E27FC236}">
                <a16:creationId xmlns:a16="http://schemas.microsoft.com/office/drawing/2014/main" id="{2579D43C-CB81-093D-CEC0-12ABBDADA4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80" y="1343408"/>
            <a:ext cx="2777951" cy="18519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2A582C-E432-2FD5-7BB9-EC155B0DB939}"/>
              </a:ext>
            </a:extLst>
          </p:cNvPr>
          <p:cNvSpPr txBox="1"/>
          <p:nvPr/>
        </p:nvSpPr>
        <p:spPr>
          <a:xfrm>
            <a:off x="8839466" y="3427464"/>
            <a:ext cx="31884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Key Observations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: Upward trend, significant volatility during 2020. (Image: MSFT 2020 Bollinger Bands)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: Strong upward momentum, price mostly above middle band. (Image: AAPL Bollinger Bands)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: Highest volatility, rapid growth in late 2020. (Image: NVDA Bollinger Bands)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: High fluctuations, weaker performance in 2020. (Image: INTC Bollinger Bands)</a:t>
            </a:r>
          </a:p>
        </p:txBody>
      </p:sp>
    </p:spTree>
    <p:extLst>
      <p:ext uri="{BB962C8B-B14F-4D97-AF65-F5344CB8AC3E}">
        <p14:creationId xmlns:p14="http://schemas.microsoft.com/office/powerpoint/2010/main" val="26363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4B588-212B-85D6-BE1C-E92E2ACFD86F}"/>
              </a:ext>
            </a:extLst>
          </p:cNvPr>
          <p:cNvSpPr txBox="1"/>
          <p:nvPr/>
        </p:nvSpPr>
        <p:spPr>
          <a:xfrm>
            <a:off x="630935" y="639520"/>
            <a:ext cx="3493505" cy="1507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Correlation Analysis</a:t>
            </a:r>
            <a:endParaRPr lang="en-US" sz="4000" b="1" kern="120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BD70B-C261-0D3C-4D48-C17FE3097E58}"/>
              </a:ext>
            </a:extLst>
          </p:cNvPr>
          <p:cNvSpPr txBox="1"/>
          <p:nvPr/>
        </p:nvSpPr>
        <p:spPr>
          <a:xfrm>
            <a:off x="630935" y="2807208"/>
            <a:ext cx="3493505" cy="2990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Strong correlation between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Microsoft (MSFT), Apple (AAPL), and Nvidia (NVDA)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Lower correlation between tech companies and consumer goods companies like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PepsiCo (PEP) and Walmart (WMT)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Diversification Potential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Investing across different sectors (tech vs. consumer goods) reduces risk.</a:t>
            </a:r>
          </a:p>
        </p:txBody>
      </p:sp>
      <p:pic>
        <p:nvPicPr>
          <p:cNvPr id="4" name="Picture 3" descr="A blue squares with red and white text&#10;&#10;Description automatically generated">
            <a:extLst>
              <a:ext uri="{FF2B5EF4-FFF2-40B4-BE49-F238E27FC236}">
                <a16:creationId xmlns:a16="http://schemas.microsoft.com/office/drawing/2014/main" id="{F81AB738-3DEE-30E5-08FD-586C924BD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"/>
          <a:stretch/>
        </p:blipFill>
        <p:spPr>
          <a:xfrm>
            <a:off x="5233264" y="1274331"/>
            <a:ext cx="6975556" cy="41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9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D16EA-0871-19E3-498E-D502D690763B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Monte Carlo Simulation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807294-63AD-8D67-A928-192E31C97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Simulate MSFT prices over the next 4 years using 300 simulations.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Most paths show price increase, with some extreme growth scenarios.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Microsoft stock is a solid buy for investors with moderate to high risk tolerance.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of a graph showing the number of days and days&#10;&#10;Description automatically generated">
            <a:extLst>
              <a:ext uri="{FF2B5EF4-FFF2-40B4-BE49-F238E27FC236}">
                <a16:creationId xmlns:a16="http://schemas.microsoft.com/office/drawing/2014/main" id="{89591C2F-51A5-DD36-FD32-35C9D51B4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5EE79-6D8D-EE4E-838A-747CABF470E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Trading Strategy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erson holding a pen and looking at a computer&#10;&#10;Description automatically generated">
            <a:extLst>
              <a:ext uri="{FF2B5EF4-FFF2-40B4-BE49-F238E27FC236}">
                <a16:creationId xmlns:a16="http://schemas.microsoft.com/office/drawing/2014/main" id="{260745E0-3FBD-573A-2E38-03D97BE76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8"/>
          <a:stretch/>
        </p:blipFill>
        <p:spPr>
          <a:xfrm>
            <a:off x="6001378" y="1475364"/>
            <a:ext cx="5181600" cy="3475796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2933F44-2903-F127-5F4F-D264DF003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5364"/>
            <a:ext cx="3603171" cy="360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Buy-and-Hold approach for Microsoft, based on strong historical and projected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Complement this strategy with Stop-Loss Orders based on Bollinger Bands to protect against high volatility periods.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Rationale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Leverages long-term growth while managing risk through targeted stop-loss levels.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5EE79-6D8D-EE4E-838A-747CABF470E9}"/>
              </a:ext>
            </a:extLst>
          </p:cNvPr>
          <p:cNvSpPr txBox="1"/>
          <p:nvPr/>
        </p:nvSpPr>
        <p:spPr>
          <a:xfrm>
            <a:off x="640080" y="4777739"/>
            <a:ext cx="3418990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</a:t>
            </a:r>
            <a:endParaRPr lang="en-US" sz="4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 descr="A hand touching a stack of coins&#10;&#10;Description automatically generated">
            <a:extLst>
              <a:ext uri="{FF2B5EF4-FFF2-40B4-BE49-F238E27FC236}">
                <a16:creationId xmlns:a16="http://schemas.microsoft.com/office/drawing/2014/main" id="{C7CCB704-F927-9C4A-38E6-C2919B0ED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31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7D94AE-2510-B79F-7C5E-FFDC1D80E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294" y="4777739"/>
            <a:ext cx="6897626" cy="13992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71450" marR="0" lvl="0" indent="-17145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Microsoft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Strong buy due to consistent growth, supported by Bollinger Bands and Monte Carlo simulations.</a:t>
            </a:r>
          </a:p>
          <a:p>
            <a:pPr marL="171450" marR="0" lvl="0" indent="-17145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Nvidia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High potential returns for risk-seeking investors.</a:t>
            </a:r>
          </a:p>
          <a:p>
            <a:pPr marL="171450" marR="0" lvl="0" indent="-17145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Diversification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Combining tech stocks with consumer sector stocks like PepsiCo and Walmart helps manage portfolio risk.</a:t>
            </a:r>
          </a:p>
          <a:p>
            <a:pPr marL="171450" marR="0" lvl="0" indent="-17145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Final Recommendation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Microsoft remains a top choice for growth-oriented investors with moderate risk tolerance. </a:t>
            </a:r>
          </a:p>
        </p:txBody>
      </p:sp>
    </p:spTree>
    <p:extLst>
      <p:ext uri="{BB962C8B-B14F-4D97-AF65-F5344CB8AC3E}">
        <p14:creationId xmlns:p14="http://schemas.microsoft.com/office/powerpoint/2010/main" val="85802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707</Words>
  <Application>Microsoft Office PowerPoint</Application>
  <PresentationFormat>Widescreen</PresentationFormat>
  <Paragraphs>104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Montserrat</vt:lpstr>
      <vt:lpstr>Symbol</vt:lpstr>
      <vt:lpstr>Times New 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Bhagyalakshmi V S</dc:creator>
  <cp:lastModifiedBy>Sangeetha Kaithakkadu Thankachan (Student)</cp:lastModifiedBy>
  <cp:revision>11</cp:revision>
  <dcterms:created xsi:type="dcterms:W3CDTF">2024-02-17T19:06:03Z</dcterms:created>
  <dcterms:modified xsi:type="dcterms:W3CDTF">2025-01-16T23:22:23Z</dcterms:modified>
</cp:coreProperties>
</file>