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Sangeeth Santhosh</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31" name="Google Shape;131;p23"/>
          <p:cNvSpPr txBox="1"/>
          <p:nvPr/>
        </p:nvSpPr>
        <p:spPr>
          <a:xfrm>
            <a:off x="311700" y="1152475"/>
            <a:ext cx="8267700" cy="34164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0"/>
              </a:spcBef>
              <a:spcAft>
                <a:spcPts val="0"/>
              </a:spcAft>
              <a:buClr>
                <a:srgbClr val="000000"/>
              </a:buClr>
              <a:buSzPct val="93864"/>
              <a:buFont typeface="Roboto Light"/>
              <a:buChar char="●"/>
            </a:pPr>
            <a:r>
              <a:rPr b="1" i="1" lang="en" sz="1917">
                <a:solidFill>
                  <a:srgbClr val="000000"/>
                </a:solidFill>
                <a:latin typeface="Roboto"/>
                <a:ea typeface="Roboto"/>
                <a:cs typeface="Roboto"/>
                <a:sym typeface="Roboto"/>
              </a:rPr>
              <a:t>Top 5 pick-up locations for bikes:</a:t>
            </a:r>
            <a:r>
              <a:rPr i="1" lang="en" sz="1917">
                <a:solidFill>
                  <a:srgbClr val="000000"/>
                </a:solidFill>
                <a:latin typeface="Roboto Light"/>
                <a:ea typeface="Roboto Light"/>
                <a:cs typeface="Roboto Light"/>
                <a:sym typeface="Roboto Light"/>
              </a:rPr>
              <a:t> </a:t>
            </a:r>
            <a:br>
              <a:rPr i="1" lang="en" sz="1800">
                <a:solidFill>
                  <a:srgbClr val="000000"/>
                </a:solidFill>
                <a:latin typeface="Roboto Light"/>
                <a:ea typeface="Roboto Light"/>
                <a:cs typeface="Roboto Light"/>
                <a:sym typeface="Roboto Light"/>
              </a:rPr>
            </a:br>
            <a:endParaRPr i="1" sz="1800">
              <a:solidFill>
                <a:srgbClr val="000000"/>
              </a:solidFill>
              <a:latin typeface="Roboto Light"/>
              <a:ea typeface="Roboto Light"/>
              <a:cs typeface="Roboto Light"/>
              <a:sym typeface="Roboto Light"/>
            </a:endParaRPr>
          </a:p>
          <a:p>
            <a:pPr indent="-297497" lvl="1" marL="914400" rtl="0" algn="l">
              <a:lnSpc>
                <a:spcPct val="115000"/>
              </a:lnSpc>
              <a:spcBef>
                <a:spcPts val="0"/>
              </a:spcBef>
              <a:spcAft>
                <a:spcPts val="0"/>
              </a:spcAft>
              <a:buClr>
                <a:srgbClr val="000000"/>
              </a:buClr>
              <a:buSzPct val="84436"/>
              <a:buFont typeface="Roboto Light"/>
              <a:buChar char="○"/>
            </a:pPr>
            <a:r>
              <a:rPr i="1" lang="en" sz="1658">
                <a:latin typeface="Roboto Light"/>
                <a:ea typeface="Roboto Light"/>
                <a:cs typeface="Roboto Light"/>
                <a:sym typeface="Roboto Light"/>
              </a:rPr>
              <a:t>Grove St Path, Exchange Place, Sip Ave, Hamilton Park, &amp; Morris Canal</a:t>
            </a: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17182" lvl="0" marL="457200" rtl="0" algn="l">
              <a:lnSpc>
                <a:spcPct val="115000"/>
              </a:lnSpc>
              <a:spcBef>
                <a:spcPts val="0"/>
              </a:spcBef>
              <a:spcAft>
                <a:spcPts val="0"/>
              </a:spcAft>
              <a:buClr>
                <a:srgbClr val="000000"/>
              </a:buClr>
              <a:buSzPct val="93311"/>
              <a:buFont typeface="Roboto Light"/>
              <a:buChar char="●"/>
            </a:pPr>
            <a:r>
              <a:rPr b="1" i="1" lang="en" sz="1929">
                <a:solidFill>
                  <a:srgbClr val="000000"/>
                </a:solidFill>
                <a:latin typeface="Roboto"/>
                <a:ea typeface="Roboto"/>
                <a:cs typeface="Roboto"/>
                <a:sym typeface="Roboto"/>
              </a:rPr>
              <a:t>Customer base: </a:t>
            </a:r>
            <a:br>
              <a:rPr b="1" i="1" lang="en" sz="1800">
                <a:solidFill>
                  <a:srgbClr val="000000"/>
                </a:solidFill>
                <a:latin typeface="Roboto"/>
                <a:ea typeface="Roboto"/>
                <a:cs typeface="Roboto"/>
                <a:sym typeface="Roboto"/>
              </a:rPr>
            </a:br>
            <a:endParaRPr b="1" i="1" sz="1800">
              <a:solidFill>
                <a:srgbClr val="000000"/>
              </a:solidFill>
              <a:latin typeface="Roboto"/>
              <a:ea typeface="Roboto"/>
              <a:cs typeface="Roboto"/>
              <a:sym typeface="Roboto"/>
            </a:endParaRPr>
          </a:p>
          <a:p>
            <a:pPr indent="-310197" lvl="1" marL="914400" rtl="0" algn="l">
              <a:lnSpc>
                <a:spcPct val="115000"/>
              </a:lnSpc>
              <a:spcBef>
                <a:spcPts val="0"/>
              </a:spcBef>
              <a:spcAft>
                <a:spcPts val="0"/>
              </a:spcAft>
              <a:buClr>
                <a:schemeClr val="dk1"/>
              </a:buClr>
              <a:buSzPct val="100000"/>
              <a:buFont typeface="Roboto Light"/>
              <a:buChar char="○"/>
            </a:pPr>
            <a:r>
              <a:rPr i="1" lang="en" sz="1658">
                <a:solidFill>
                  <a:schemeClr val="dk1"/>
                </a:solidFill>
                <a:latin typeface="Roboto Light"/>
                <a:ea typeface="Roboto Light"/>
                <a:cs typeface="Roboto Light"/>
                <a:sym typeface="Roboto Light"/>
              </a:rPr>
              <a:t>Mostly long-term subscribers who are more active during the week</a:t>
            </a:r>
            <a:endParaRPr i="1" sz="1658">
              <a:solidFill>
                <a:schemeClr val="dk1"/>
              </a:solidFill>
              <a:latin typeface="Roboto Light"/>
              <a:ea typeface="Roboto Light"/>
              <a:cs typeface="Roboto Light"/>
              <a:sym typeface="Roboto Light"/>
            </a:endParaRPr>
          </a:p>
          <a:p>
            <a:pPr indent="-297497" lvl="1" marL="914400" rtl="0" algn="l">
              <a:lnSpc>
                <a:spcPct val="115000"/>
              </a:lnSpc>
              <a:spcBef>
                <a:spcPts val="0"/>
              </a:spcBef>
              <a:spcAft>
                <a:spcPts val="0"/>
              </a:spcAft>
              <a:buClr>
                <a:schemeClr val="dk1"/>
              </a:buClr>
              <a:buSzPct val="84436"/>
              <a:buFont typeface="Roboto Light"/>
              <a:buChar char="○"/>
            </a:pPr>
            <a:r>
              <a:rPr i="1" lang="en" sz="1658">
                <a:solidFill>
                  <a:schemeClr val="dk1"/>
                </a:solidFill>
                <a:latin typeface="Roboto Light"/>
                <a:ea typeface="Roboto Light"/>
                <a:cs typeface="Roboto Light"/>
                <a:sym typeface="Roboto Light"/>
              </a:rPr>
              <a:t>One-time users more active at weekends</a:t>
            </a:r>
            <a:endParaRPr i="1" sz="1658">
              <a:solidFill>
                <a:schemeClr val="dk1"/>
              </a:solidFill>
              <a:latin typeface="Roboto Light"/>
              <a:ea typeface="Roboto Light"/>
              <a:cs typeface="Roboto Light"/>
              <a:sym typeface="Roboto Light"/>
            </a:endParaRPr>
          </a:p>
          <a:p>
            <a:pPr indent="-310197" lvl="1" marL="914400" rtl="0" algn="l">
              <a:lnSpc>
                <a:spcPct val="115000"/>
              </a:lnSpc>
              <a:spcBef>
                <a:spcPts val="0"/>
              </a:spcBef>
              <a:spcAft>
                <a:spcPts val="0"/>
              </a:spcAft>
              <a:buClr>
                <a:srgbClr val="000000"/>
              </a:buClr>
              <a:buSzPct val="98359"/>
              <a:buFont typeface="Roboto Light"/>
              <a:buChar char="○"/>
            </a:pPr>
            <a:r>
              <a:rPr i="1" lang="en" sz="1685">
                <a:solidFill>
                  <a:schemeClr val="dk1"/>
                </a:solidFill>
                <a:latin typeface="Roboto Light"/>
                <a:ea typeface="Roboto Light"/>
                <a:cs typeface="Roboto Light"/>
                <a:sym typeface="Roboto Light"/>
              </a:rPr>
              <a:t>Most bikes rented by 35-44 year olds</a:t>
            </a:r>
            <a:br>
              <a:rPr b="1" i="1" lang="en">
                <a:solidFill>
                  <a:srgbClr val="000000"/>
                </a:solidFill>
                <a:latin typeface="Roboto"/>
                <a:ea typeface="Roboto"/>
                <a:cs typeface="Roboto"/>
                <a:sym typeface="Roboto"/>
              </a:rPr>
            </a:b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23532" lvl="0" marL="457200" rtl="0" algn="l">
              <a:lnSpc>
                <a:spcPct val="115000"/>
              </a:lnSpc>
              <a:spcBef>
                <a:spcPts val="0"/>
              </a:spcBef>
              <a:spcAft>
                <a:spcPts val="0"/>
              </a:spcAft>
              <a:buClr>
                <a:srgbClr val="000000"/>
              </a:buClr>
              <a:buSzPct val="100000"/>
              <a:buFont typeface="Roboto Light"/>
              <a:buChar char="●"/>
            </a:pPr>
            <a:r>
              <a:rPr i="1" lang="en" sz="1929">
                <a:solidFill>
                  <a:srgbClr val="000000"/>
                </a:solidFill>
                <a:latin typeface="Roboto Light"/>
                <a:ea typeface="Roboto Light"/>
                <a:cs typeface="Roboto Light"/>
                <a:sym typeface="Roboto Light"/>
              </a:rPr>
              <a:t> </a:t>
            </a:r>
            <a:r>
              <a:rPr b="1" i="1" lang="en" sz="1929">
                <a:solidFill>
                  <a:srgbClr val="000000"/>
                </a:solidFill>
                <a:latin typeface="Roboto"/>
                <a:ea typeface="Roboto"/>
                <a:cs typeface="Roboto"/>
                <a:sym typeface="Roboto"/>
              </a:rPr>
              <a:t>Citi Bike customer behavior:</a:t>
            </a:r>
            <a:br>
              <a:rPr b="1" i="1" lang="en" sz="1929">
                <a:solidFill>
                  <a:srgbClr val="000000"/>
                </a:solidFill>
                <a:latin typeface="Roboto"/>
                <a:ea typeface="Roboto"/>
                <a:cs typeface="Roboto"/>
                <a:sym typeface="Roboto"/>
              </a:rPr>
            </a:br>
            <a:endParaRPr b="1" i="1" sz="1929">
              <a:solidFill>
                <a:srgbClr val="000000"/>
              </a:solidFill>
              <a:latin typeface="Roboto"/>
              <a:ea typeface="Roboto"/>
              <a:cs typeface="Roboto"/>
              <a:sym typeface="Roboto"/>
            </a:endParaRPr>
          </a:p>
          <a:p>
            <a:pPr indent="-310197" lvl="1" marL="914400" rtl="0" algn="l">
              <a:lnSpc>
                <a:spcPct val="115000"/>
              </a:lnSpc>
              <a:spcBef>
                <a:spcPts val="0"/>
              </a:spcBef>
              <a:spcAft>
                <a:spcPts val="0"/>
              </a:spcAft>
              <a:buClr>
                <a:schemeClr val="dk1"/>
              </a:buClr>
              <a:buSzPct val="100000"/>
              <a:buFont typeface="Roboto Light"/>
              <a:buChar char="○"/>
            </a:pPr>
            <a:r>
              <a:rPr i="1" lang="en" sz="1658">
                <a:solidFill>
                  <a:schemeClr val="dk1"/>
                </a:solidFill>
                <a:latin typeface="Roboto Light"/>
                <a:ea typeface="Roboto Light"/>
                <a:cs typeface="Roboto Light"/>
                <a:sym typeface="Roboto Light"/>
              </a:rPr>
              <a:t>75+ year olds take longest average trips, but rent the least bikes </a:t>
            </a:r>
            <a:endParaRPr i="1" sz="1658">
              <a:solidFill>
                <a:schemeClr val="dk1"/>
              </a:solidFill>
              <a:latin typeface="Roboto Light"/>
              <a:ea typeface="Roboto Light"/>
              <a:cs typeface="Roboto Light"/>
              <a:sym typeface="Roboto Light"/>
            </a:endParaRPr>
          </a:p>
          <a:p>
            <a:pPr indent="-310197" lvl="1" marL="914400" rtl="0" algn="l">
              <a:lnSpc>
                <a:spcPct val="115000"/>
              </a:lnSpc>
              <a:spcBef>
                <a:spcPts val="0"/>
              </a:spcBef>
              <a:spcAft>
                <a:spcPts val="0"/>
              </a:spcAft>
              <a:buClr>
                <a:schemeClr val="dk1"/>
              </a:buClr>
              <a:buSzPct val="100000"/>
              <a:buFont typeface="Roboto Light"/>
              <a:buChar char="○"/>
            </a:pPr>
            <a:r>
              <a:rPr i="1" lang="en" sz="1658">
                <a:solidFill>
                  <a:schemeClr val="dk1"/>
                </a:solidFill>
                <a:latin typeface="Roboto Light"/>
                <a:ea typeface="Roboto Light"/>
                <a:cs typeface="Roboto Light"/>
                <a:sym typeface="Roboto Light"/>
              </a:rPr>
              <a:t>65-74 and 25-34 year olds take the shortest trips on average</a:t>
            </a:r>
            <a:endParaRPr i="1" sz="1658">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42" name="Google Shape;142;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Grove St. Path, Exchange Place, Sip Ave, Hamilton Park and Morris Canal</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a:t>
            </a:r>
            <a:r>
              <a:rPr i="1" lang="en"/>
              <a:t>long-term subscribers</a:t>
            </a:r>
            <a:r>
              <a:rPr i="1" lang="en">
                <a:solidFill>
                  <a:srgbClr val="FF0000"/>
                </a:solidFill>
              </a:rPr>
              <a:t> </a:t>
            </a:r>
            <a:r>
              <a:rPr i="1" lang="en"/>
              <a:t>aged between 35-44, who are most active during the week. This tells us that they are probably people who live in New York and use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88" name="Google Shape;88;p17"/>
          <p:cNvPicPr preferRelativeResize="0"/>
          <p:nvPr/>
        </p:nvPicPr>
        <p:blipFill>
          <a:blip r:embed="rId3">
            <a:alphaModFix/>
          </a:blip>
          <a:stretch>
            <a:fillRect/>
          </a:stretch>
        </p:blipFill>
        <p:spPr>
          <a:xfrm>
            <a:off x="1714500" y="1093775"/>
            <a:ext cx="5715000" cy="353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95" name="Google Shape;95;p18"/>
          <p:cNvPicPr preferRelativeResize="0"/>
          <p:nvPr/>
        </p:nvPicPr>
        <p:blipFill>
          <a:blip r:embed="rId3">
            <a:alphaModFix/>
          </a:blip>
          <a:stretch>
            <a:fillRect/>
          </a:stretch>
        </p:blipFill>
        <p:spPr>
          <a:xfrm>
            <a:off x="422900" y="1332300"/>
            <a:ext cx="5715000" cy="3533775"/>
          </a:xfrm>
          <a:prstGeom prst="rect">
            <a:avLst/>
          </a:prstGeom>
          <a:noFill/>
          <a:ln>
            <a:noFill/>
          </a:ln>
        </p:spPr>
      </p:pic>
      <p:sp>
        <p:nvSpPr>
          <p:cNvPr id="96" name="Google Shape;96;p18"/>
          <p:cNvSpPr txBox="1"/>
          <p:nvPr/>
        </p:nvSpPr>
        <p:spPr>
          <a:xfrm>
            <a:off x="6563100" y="1410450"/>
            <a:ext cx="2269200" cy="31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t>The average trip duration is the highest for those above the age of 75 years.</a:t>
            </a:r>
            <a:endParaRPr i="1"/>
          </a:p>
          <a:p>
            <a:pPr indent="0" lvl="0" marL="0" rtl="0" algn="l">
              <a:spcBef>
                <a:spcPts val="0"/>
              </a:spcBef>
              <a:spcAft>
                <a:spcPts val="0"/>
              </a:spcAft>
              <a:buNone/>
            </a:pPr>
            <a:r>
              <a:t/>
            </a:r>
            <a:endParaRPr i="1"/>
          </a:p>
          <a:p>
            <a:pPr indent="0" lvl="0" marL="0" rtl="0" algn="l">
              <a:spcBef>
                <a:spcPts val="0"/>
              </a:spcBef>
              <a:spcAft>
                <a:spcPts val="0"/>
              </a:spcAft>
              <a:buNone/>
            </a:pPr>
            <a:r>
              <a:rPr i="1" lang="en"/>
              <a:t>The shortest trips are made by those in the age groups between 65-74 years and 45-54 years respectively.</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2" name="Google Shape;102;p19"/>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103" name="Google Shape;103;p19"/>
          <p:cNvPicPr preferRelativeResize="0"/>
          <p:nvPr/>
        </p:nvPicPr>
        <p:blipFill>
          <a:blip r:embed="rId3">
            <a:alphaModFix/>
          </a:blip>
          <a:stretch>
            <a:fillRect/>
          </a:stretch>
        </p:blipFill>
        <p:spPr>
          <a:xfrm>
            <a:off x="411475" y="1090613"/>
            <a:ext cx="5715000" cy="3533775"/>
          </a:xfrm>
          <a:prstGeom prst="rect">
            <a:avLst/>
          </a:prstGeom>
          <a:noFill/>
          <a:ln>
            <a:noFill/>
          </a:ln>
        </p:spPr>
      </p:pic>
      <p:sp>
        <p:nvSpPr>
          <p:cNvPr id="104" name="Google Shape;104;p19"/>
          <p:cNvSpPr txBox="1"/>
          <p:nvPr/>
        </p:nvSpPr>
        <p:spPr>
          <a:xfrm>
            <a:off x="6585975" y="1170425"/>
            <a:ext cx="22464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Roboto"/>
                <a:ea typeface="Roboto"/>
                <a:cs typeface="Roboto"/>
                <a:sym typeface="Roboto"/>
              </a:rPr>
              <a:t>The age group 35-44 rents the most bikes.</a:t>
            </a:r>
            <a:endParaRPr i="1">
              <a:latin typeface="Roboto"/>
              <a:ea typeface="Roboto"/>
              <a:cs typeface="Roboto"/>
              <a:sym typeface="Roboto"/>
            </a:endParaRPr>
          </a:p>
          <a:p>
            <a:pPr indent="0" lvl="0" marL="0" rtl="0" algn="l">
              <a:spcBef>
                <a:spcPts val="0"/>
              </a:spcBef>
              <a:spcAft>
                <a:spcPts val="0"/>
              </a:spcAft>
              <a:buNone/>
            </a:pPr>
            <a:r>
              <a:t/>
            </a:r>
            <a:endParaRPr i="1">
              <a:latin typeface="Roboto"/>
              <a:ea typeface="Roboto"/>
              <a:cs typeface="Roboto"/>
              <a:sym typeface="Roboto"/>
            </a:endParaRPr>
          </a:p>
          <a:p>
            <a:pPr indent="0" lvl="0" marL="0" rtl="0" algn="l">
              <a:spcBef>
                <a:spcPts val="0"/>
              </a:spcBef>
              <a:spcAft>
                <a:spcPts val="0"/>
              </a:spcAft>
              <a:buNone/>
            </a:pPr>
            <a:r>
              <a:rPr i="1" lang="en">
                <a:latin typeface="Roboto"/>
                <a:ea typeface="Roboto"/>
                <a:cs typeface="Roboto"/>
                <a:sym typeface="Roboto"/>
              </a:rPr>
              <a:t>The least bikes are rented by those in the age group 18-24 and those above 75 years respectively.</a:t>
            </a:r>
            <a:endParaRPr i="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10" name="Google Shape;110;p20"/>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111" name="Google Shape;111;p20"/>
          <p:cNvPicPr preferRelativeResize="0"/>
          <p:nvPr/>
        </p:nvPicPr>
        <p:blipFill>
          <a:blip r:embed="rId3">
            <a:alphaModFix/>
          </a:blip>
          <a:stretch>
            <a:fillRect/>
          </a:stretch>
        </p:blipFill>
        <p:spPr>
          <a:xfrm>
            <a:off x="422900" y="1390988"/>
            <a:ext cx="5715000" cy="3533775"/>
          </a:xfrm>
          <a:prstGeom prst="rect">
            <a:avLst/>
          </a:prstGeom>
          <a:noFill/>
          <a:ln>
            <a:noFill/>
          </a:ln>
        </p:spPr>
      </p:pic>
      <p:sp>
        <p:nvSpPr>
          <p:cNvPr id="112" name="Google Shape;112;p20"/>
          <p:cNvSpPr txBox="1"/>
          <p:nvPr/>
        </p:nvSpPr>
        <p:spPr>
          <a:xfrm>
            <a:off x="6460225" y="1467600"/>
            <a:ext cx="2372100" cy="31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Roboto"/>
                <a:ea typeface="Roboto"/>
                <a:cs typeface="Roboto"/>
                <a:sym typeface="Roboto"/>
              </a:rPr>
              <a:t>The bike rental varies greatly one-time users and long-term subscribers on all days of the week.</a:t>
            </a:r>
            <a:endParaRPr i="1">
              <a:latin typeface="Roboto"/>
              <a:ea typeface="Roboto"/>
              <a:cs typeface="Roboto"/>
              <a:sym typeface="Roboto"/>
            </a:endParaRPr>
          </a:p>
          <a:p>
            <a:pPr indent="0" lvl="0" marL="0" rtl="0" algn="l">
              <a:spcBef>
                <a:spcPts val="0"/>
              </a:spcBef>
              <a:spcAft>
                <a:spcPts val="0"/>
              </a:spcAft>
              <a:buNone/>
            </a:pPr>
            <a:r>
              <a:t/>
            </a:r>
            <a:endParaRPr i="1">
              <a:latin typeface="Roboto"/>
              <a:ea typeface="Roboto"/>
              <a:cs typeface="Roboto"/>
              <a:sym typeface="Roboto"/>
            </a:endParaRPr>
          </a:p>
          <a:p>
            <a:pPr indent="0" lvl="0" marL="0" rtl="0" algn="l">
              <a:spcBef>
                <a:spcPts val="0"/>
              </a:spcBef>
              <a:spcAft>
                <a:spcPts val="0"/>
              </a:spcAft>
              <a:buNone/>
            </a:pPr>
            <a:r>
              <a:rPr i="1" lang="en">
                <a:latin typeface="Roboto"/>
                <a:ea typeface="Roboto"/>
                <a:cs typeface="Roboto"/>
                <a:sym typeface="Roboto"/>
              </a:rPr>
              <a:t>It is always greater for long-term subscribers than one-time users.</a:t>
            </a:r>
            <a:endParaRPr i="1">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weather and age impact the average bike trip duration?</a:t>
            </a:r>
            <a:r>
              <a:rPr lang="en" sz="2700">
                <a:latin typeface="Oswald"/>
                <a:ea typeface="Oswald"/>
                <a:cs typeface="Oswald"/>
                <a:sym typeface="Oswald"/>
              </a:rPr>
              <a:t> </a:t>
            </a:r>
            <a:endParaRPr sz="2700"/>
          </a:p>
        </p:txBody>
      </p:sp>
      <p:sp>
        <p:nvSpPr>
          <p:cNvPr id="118" name="Google Shape;118;p21"/>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119" name="Google Shape;119;p21"/>
          <p:cNvPicPr preferRelativeResize="0"/>
          <p:nvPr/>
        </p:nvPicPr>
        <p:blipFill>
          <a:blip r:embed="rId3">
            <a:alphaModFix/>
          </a:blip>
          <a:stretch>
            <a:fillRect/>
          </a:stretch>
        </p:blipFill>
        <p:spPr>
          <a:xfrm>
            <a:off x="434350" y="1017713"/>
            <a:ext cx="5715000" cy="3533775"/>
          </a:xfrm>
          <a:prstGeom prst="rect">
            <a:avLst/>
          </a:prstGeom>
          <a:noFill/>
          <a:ln>
            <a:noFill/>
          </a:ln>
        </p:spPr>
      </p:pic>
      <p:sp>
        <p:nvSpPr>
          <p:cNvPr id="120" name="Google Shape;120;p21"/>
          <p:cNvSpPr txBox="1"/>
          <p:nvPr/>
        </p:nvSpPr>
        <p:spPr>
          <a:xfrm>
            <a:off x="6425950" y="1067550"/>
            <a:ext cx="2251800" cy="3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Roboto"/>
                <a:ea typeface="Roboto"/>
                <a:cs typeface="Roboto"/>
                <a:sym typeface="Roboto"/>
              </a:rPr>
              <a:t>No, factors like </a:t>
            </a:r>
            <a:r>
              <a:rPr i="1" lang="en">
                <a:latin typeface="Roboto"/>
                <a:ea typeface="Roboto"/>
                <a:cs typeface="Roboto"/>
                <a:sym typeface="Roboto"/>
              </a:rPr>
              <a:t>weather</a:t>
            </a:r>
            <a:r>
              <a:rPr i="1" lang="en">
                <a:latin typeface="Roboto"/>
                <a:ea typeface="Roboto"/>
                <a:cs typeface="Roboto"/>
                <a:sym typeface="Roboto"/>
              </a:rPr>
              <a:t> and age do not impact the average bike trip duration.</a:t>
            </a:r>
            <a:endParaRPr i="1">
              <a:latin typeface="Roboto"/>
              <a:ea typeface="Roboto"/>
              <a:cs typeface="Roboto"/>
              <a:sym typeface="Roboto"/>
            </a:endParaRPr>
          </a:p>
          <a:p>
            <a:pPr indent="0" lvl="0" marL="0" rtl="0" algn="l">
              <a:spcBef>
                <a:spcPts val="0"/>
              </a:spcBef>
              <a:spcAft>
                <a:spcPts val="0"/>
              </a:spcAft>
              <a:buNone/>
            </a:pPr>
            <a:r>
              <a:t/>
            </a:r>
            <a:endParaRPr i="1">
              <a:latin typeface="Roboto"/>
              <a:ea typeface="Roboto"/>
              <a:cs typeface="Roboto"/>
              <a:sym typeface="Roboto"/>
            </a:endParaRPr>
          </a:p>
          <a:p>
            <a:pPr indent="0" lvl="0" marL="0" rtl="0" algn="l">
              <a:spcBef>
                <a:spcPts val="0"/>
              </a:spcBef>
              <a:spcAft>
                <a:spcPts val="0"/>
              </a:spcAft>
              <a:buNone/>
            </a:pPr>
            <a:r>
              <a:rPr i="1" lang="en">
                <a:latin typeface="Roboto"/>
                <a:ea typeface="Roboto"/>
                <a:cs typeface="Roboto"/>
                <a:sym typeface="Roboto"/>
              </a:rPr>
              <a:t>There is no relation between these factors.</a:t>
            </a:r>
            <a:endParaRPr i="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