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69" r:id="rId2"/>
    <p:sldId id="392" r:id="rId3"/>
    <p:sldId id="393" r:id="rId4"/>
    <p:sldId id="395" r:id="rId5"/>
    <p:sldId id="398" r:id="rId6"/>
    <p:sldId id="400" r:id="rId7"/>
    <p:sldId id="401" r:id="rId8"/>
    <p:sldId id="399" r:id="rId9"/>
    <p:sldId id="435" r:id="rId10"/>
    <p:sldId id="402" r:id="rId11"/>
    <p:sldId id="405" r:id="rId12"/>
    <p:sldId id="404" r:id="rId13"/>
    <p:sldId id="406" r:id="rId14"/>
    <p:sldId id="409" r:id="rId15"/>
    <p:sldId id="410" r:id="rId16"/>
    <p:sldId id="411" r:id="rId17"/>
    <p:sldId id="414" r:id="rId18"/>
    <p:sldId id="415" r:id="rId19"/>
    <p:sldId id="416" r:id="rId20"/>
    <p:sldId id="419" r:id="rId21"/>
    <p:sldId id="421" r:id="rId22"/>
    <p:sldId id="420" r:id="rId23"/>
    <p:sldId id="418" r:id="rId24"/>
    <p:sldId id="424" r:id="rId25"/>
    <p:sldId id="425" r:id="rId26"/>
    <p:sldId id="426" r:id="rId27"/>
    <p:sldId id="428" r:id="rId28"/>
    <p:sldId id="429" r:id="rId29"/>
    <p:sldId id="430" r:id="rId30"/>
    <p:sldId id="431" r:id="rId31"/>
    <p:sldId id="432" r:id="rId32"/>
    <p:sldId id="433" r:id="rId33"/>
    <p:sldId id="434" r:id="rId34"/>
    <p:sldId id="328" r:id="rId35"/>
    <p:sldId id="436" r:id="rId36"/>
    <p:sldId id="329" r:id="rId37"/>
    <p:sldId id="330" r:id="rId38"/>
    <p:sldId id="345" r:id="rId39"/>
    <p:sldId id="36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AC0739-3D96-478E-BC58-6706BD38F36E}" v="13" dt="2022-03-22T17:09:29.911"/>
    <p1510:client id="{C6B2C7E0-A368-454E-A2CE-41AE8AD1690C}" v="1693" vWet="1695" dt="2022-03-23T06:52:19.653"/>
    <p1510:client id="{F381B32A-C4C0-48CF-B9F7-CB575AF00C7A}" v="2236" dt="2022-03-23T06:52:33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5F2F3-F3F6-4919-9282-0DFC6634217C}" type="datetimeFigureOut">
              <a:rPr lang="en-CA" smtClean="0"/>
              <a:t>2022-12-02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B3F8B-B64D-4E0C-A7BE-A66A2B327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94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Greet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B3F8B-B64D-4E0C-A7BE-A66A2B3271E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958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B3F8B-B64D-4E0C-A7BE-A66A2B3271E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726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B3F8B-B64D-4E0C-A7BE-A66A2B3271E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293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B3F8B-B64D-4E0C-A7BE-A66A2B3271E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695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B3F8B-B64D-4E0C-A7BE-A66A2B3271E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5551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B3F8B-B64D-4E0C-A7BE-A66A2B3271E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4701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B3F8B-B64D-4E0C-A7BE-A66A2B3271E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57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B3F8B-B64D-4E0C-A7BE-A66A2B3271E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093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B3F8B-B64D-4E0C-A7BE-A66A2B3271E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2698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B3F8B-B64D-4E0C-A7BE-A66A2B3271E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377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B3F8B-B64D-4E0C-A7BE-A66A2B3271E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423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B3F8B-B64D-4E0C-A7BE-A66A2B3271E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371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B3F8B-B64D-4E0C-A7BE-A66A2B3271E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7830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B3F8B-B64D-4E0C-A7BE-A66A2B3271E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6251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B3F8B-B64D-4E0C-A7BE-A66A2B3271E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4856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B3F8B-B64D-4E0C-A7BE-A66A2B3271E4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5316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B3F8B-B64D-4E0C-A7BE-A66A2B3271E4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47793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B3F8B-B64D-4E0C-A7BE-A66A2B3271E4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54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B3F8B-B64D-4E0C-A7BE-A66A2B3271E4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68530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B3F8B-B64D-4E0C-A7BE-A66A2B3271E4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52477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Fster</a:t>
            </a:r>
            <a:r>
              <a:rPr lang="en-US"/>
              <a:t> RCNN is accurate but may not be typical for Realtime applications due to its detection speed.</a:t>
            </a:r>
          </a:p>
          <a:p>
            <a:r>
              <a:rPr lang="en-US"/>
              <a:t>Yolo is faster but not accurate, so a trade off between the detection accuracy and detection speed should be make for a given application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B3F8B-B64D-4E0C-A7BE-A66A2B3271E4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2477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Fster</a:t>
            </a:r>
            <a:r>
              <a:rPr lang="en-US"/>
              <a:t> RCNN is accurate but may not be typical for Realtime applications due to its detection speed.</a:t>
            </a:r>
          </a:p>
          <a:p>
            <a:r>
              <a:rPr lang="en-US"/>
              <a:t>Yolo is faster but not accurate, so a trade off between the detection accuracy and detection speed should be make for a given application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B3F8B-B64D-4E0C-A7BE-A66A2B3271E4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96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B3F8B-B64D-4E0C-A7BE-A66A2B3271E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8072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B3F8B-B64D-4E0C-A7BE-A66A2B3271E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16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B3F8B-B64D-4E0C-A7BE-A66A2B3271E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559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B3F8B-B64D-4E0C-A7BE-A66A2B3271E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7274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B3F8B-B64D-4E0C-A7BE-A66A2B3271E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640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B3F8B-B64D-4E0C-A7BE-A66A2B3271E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019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B3F8B-B64D-4E0C-A7BE-A66A2B3271E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021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56AB-3307-41FA-89F8-5D4DAD445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B83C1-06B2-4CF2-898B-DF0CE3FBB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2A2B4-58A2-4C7C-8ABC-0EEA7798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B68-94B0-4102-8368-CBF42BF41EF0}" type="datetime1">
              <a:rPr lang="en-CA" smtClean="0"/>
              <a:t>2022-12-02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A1749-90F9-4ECE-9EC6-8A571044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7F2E4-D41C-48D8-9847-0F17F228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ED9-12BD-49C7-9D38-E7D67D86A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174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94B5-204D-4E45-A7C9-517CC1B54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3FF5-0301-4780-9C06-EB32B9F9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7C0AF-7EF8-41B6-8410-402EC3610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189CC-10A0-4D71-9934-D0D944FE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C80-B492-4416-95D6-E5007F9762E0}" type="datetime1">
              <a:rPr lang="en-CA" smtClean="0"/>
              <a:t>2022-12-02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BC1E0-CAC6-4B8A-8978-9769B402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E438F-ADD9-4945-8ED1-04CBC8C8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ED9-12BD-49C7-9D38-E7D67D86A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07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5E95-155A-4C63-A395-F5AA3412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68982-883F-4CB6-AC48-2837BF933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9C00F-A0D1-46A1-9EF1-95C01F7CA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BFC0F-05A9-4317-B00E-474E0C3C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19FA-DD72-46F6-9D6F-B3E47D4DADB7}" type="datetime1">
              <a:rPr lang="en-CA" smtClean="0"/>
              <a:t>2022-12-02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B38C9-A8A4-4F27-9FEA-F101627E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B9366-7889-4AA9-AB9B-4CA9628A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ED9-12BD-49C7-9D38-E7D67D86A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82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1C59-E3D7-43B5-841B-7793CB2E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175AF-BCA5-483A-93CD-8EEF60B6A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08340-A672-45FF-B7B8-504F77A4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068-3979-4C5F-AF56-8C6E64C7877C}" type="datetime1">
              <a:rPr lang="en-CA" smtClean="0"/>
              <a:t>2022-12-02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E8E59-D1BA-4F24-B333-6FEEB805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27564-AE7C-4606-8843-765A5FD0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ED9-12BD-49C7-9D38-E7D67D86A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0599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23BB5C-100E-4460-986E-044DBA2FC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31B51-1AC5-4C60-9E92-CA4F3A341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68268-BC4F-4FF5-AF4A-45980AE9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96ED-78FC-478E-BEE3-ED08CE7A1AA7}" type="datetime1">
              <a:rPr lang="en-CA" smtClean="0"/>
              <a:t>2022-12-02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DDD61-D363-4EDD-947B-AB31101D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E8090-65D4-4983-A0EE-B43285A3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ED9-12BD-49C7-9D38-E7D67D86A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740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0B1D-317C-4BDB-B4E8-EEF0229CF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48" y="1137548"/>
            <a:ext cx="10706099" cy="2387600"/>
          </a:xfrm>
        </p:spPr>
        <p:txBody>
          <a:bodyPr anchor="b"/>
          <a:lstStyle>
            <a:lvl1pPr algn="ctr">
              <a:defRPr sz="5999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CE6AE-DCCD-4A8F-A3A3-AA62690B8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3684410"/>
            <a:ext cx="98583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9" indent="0" algn="ctr">
              <a:buNone/>
              <a:defRPr sz="2000"/>
            </a:lvl2pPr>
            <a:lvl3pPr marL="914356" indent="0" algn="ctr">
              <a:buNone/>
              <a:defRPr sz="1799"/>
            </a:lvl3pPr>
            <a:lvl4pPr marL="1371535" indent="0" algn="ctr">
              <a:buNone/>
              <a:defRPr sz="1600"/>
            </a:lvl4pPr>
            <a:lvl5pPr marL="1828713" indent="0" algn="ctr">
              <a:buNone/>
              <a:defRPr sz="1600"/>
            </a:lvl5pPr>
            <a:lvl6pPr marL="2285891" indent="0" algn="ctr">
              <a:buNone/>
              <a:defRPr sz="1600"/>
            </a:lvl6pPr>
            <a:lvl7pPr marL="2743069" indent="0" algn="ctr">
              <a:buNone/>
              <a:defRPr sz="1600"/>
            </a:lvl7pPr>
            <a:lvl8pPr marL="3200248" indent="0" algn="ctr">
              <a:buNone/>
              <a:defRPr sz="1600"/>
            </a:lvl8pPr>
            <a:lvl9pPr marL="365742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pic>
        <p:nvPicPr>
          <p:cNvPr id="2050" name="Picture 2" descr="Primary colour header – garnet tab">
            <a:extLst>
              <a:ext uri="{FF2B5EF4-FFF2-40B4-BE49-F238E27FC236}">
                <a16:creationId xmlns:a16="http://schemas.microsoft.com/office/drawing/2014/main" id="{404C41F2-6D3C-41A3-9613-E08F3E0212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8912"/>
            <a:ext cx="12192001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rporate University of Ottawa branding band without bleed">
            <a:extLst>
              <a:ext uri="{FF2B5EF4-FFF2-40B4-BE49-F238E27FC236}">
                <a16:creationId xmlns:a16="http://schemas.microsoft.com/office/drawing/2014/main" id="{88FE0BE2-DDF5-4F2A-BFCD-DF320CAE3E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6483684"/>
            <a:ext cx="12192001" cy="37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F12045C-83A8-4754-A195-F566E772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48051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2B103B0-CA16-46C6-91D4-D6E9E03D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701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A184E11B-B735-4A06-9F0D-B61D5F19AABC}" type="datetime1">
              <a:rPr lang="en-CA" smtClean="0"/>
              <a:t>2022-12-02</a:t>
            </a:fld>
            <a:endParaRPr lang="en-CA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4F14079-9B29-4835-9235-0220AD58F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8" y="64836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A01919-2789-4406-A06A-0D6CDE41BD2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708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DBC9-180B-4C9D-873F-9048CF3BEB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74625"/>
            <a:ext cx="11480800" cy="6590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5D4BC-7AFB-4CD7-9111-ACF198D69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8720"/>
            <a:ext cx="11480800" cy="4988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C7B5F-F847-4692-B32D-9FD94EDF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E9DB-0557-42B3-9CE6-820204C5CDE9}" type="datetime1">
              <a:rPr lang="en-CA" smtClean="0"/>
              <a:t>2022-12-02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2D6CF-8DF4-4AA5-B5EF-18D6E37F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C44E7-E0D4-495A-BE3C-09C26445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ED9-12BD-49C7-9D38-E7D67D86A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16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34F48-8898-4C0C-97C9-549200A02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6" y="866775"/>
            <a:ext cx="11727713" cy="560454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pic>
        <p:nvPicPr>
          <p:cNvPr id="3076" name="Picture 4" descr="Corporate University of Ottawa branding band without bleed">
            <a:extLst>
              <a:ext uri="{FF2B5EF4-FFF2-40B4-BE49-F238E27FC236}">
                <a16:creationId xmlns:a16="http://schemas.microsoft.com/office/drawing/2014/main" id="{D9D7DC18-1B7B-4452-8C25-8A19B4D5AF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0511"/>
            <a:ext cx="12192000" cy="37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4020266-8A3F-4AC4-805B-C7DB283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70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17D7D04-13AD-4081-B192-AE2AFBCF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500" y="6480511"/>
            <a:ext cx="2743200" cy="365125"/>
          </a:xfrm>
          <a:prstGeom prst="rect">
            <a:avLst/>
          </a:prstGeom>
        </p:spPr>
        <p:txBody>
          <a:bodyPr/>
          <a:lstStyle/>
          <a:p>
            <a:fld id="{B8F23476-8EF9-4C24-AB9E-DE1709585662}" type="datetime1">
              <a:rPr lang="en-CA" smtClean="0"/>
              <a:t>2022-12-02</a:t>
            </a:fld>
            <a:endParaRPr lang="en-CA"/>
          </a:p>
        </p:txBody>
      </p:sp>
      <p:pic>
        <p:nvPicPr>
          <p:cNvPr id="12" name="Picture 4" descr="Corporate University of Ottawa branding band without bleed">
            <a:extLst>
              <a:ext uri="{FF2B5EF4-FFF2-40B4-BE49-F238E27FC236}">
                <a16:creationId xmlns:a16="http://schemas.microsoft.com/office/drawing/2014/main" id="{F1637E2D-8936-4663-8033-BDB89F2C0B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0" y="-19051"/>
            <a:ext cx="12192000" cy="26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3E593E9-7D25-44EC-9AB7-F4D7C654F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8" y="64836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A01919-2789-4406-A06A-0D6CDE41BD27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F4D4660D-5A74-439C-AFFD-EC0489FD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16" y="241634"/>
            <a:ext cx="11727713" cy="539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rgbClr val="A31C0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89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8A29-DF4A-4226-B4CA-A23654C8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647FF-D89F-465E-A358-04B92E9A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FC895-69FE-4008-BE40-04A02B44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D3ED-A1C2-4683-A55B-94B53E996AB8}" type="datetime1">
              <a:rPr lang="en-CA" smtClean="0"/>
              <a:t>2022-12-02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6430-6294-478F-9CD3-BF9C87F6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6CB69-8D97-420A-82D6-081C9A13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ED9-12BD-49C7-9D38-E7D67D86A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84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678D-5CBD-4981-A9FD-C607E01C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B417B-4FDB-49DE-A0FD-60D297949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DCCB2-F4CF-4733-9209-B0024AB2F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C9405-FAE9-43A2-A2BE-2B2ABE74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182C-7ECB-4C83-9F1C-04787A94655D}" type="datetime1">
              <a:rPr lang="en-CA" smtClean="0"/>
              <a:t>2022-12-02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96F58-4393-4C7B-B518-8E370C77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D570-E5E7-44E3-A79F-B5E9B515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ED9-12BD-49C7-9D38-E7D67D86A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49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666B-4984-45CC-B8AB-6B5E32E83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83E81-D20C-47AE-B2C4-53E142EAA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368FC-3FD2-4820-A2A1-18678336A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A2204E-E991-4558-85D6-4A3395090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DCC7A9-350E-4EE3-8D0C-6F0DA746D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25B62-37F7-4301-B179-6FD2E33B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2191-4B10-4B56-A78F-0520F275744C}" type="datetime1">
              <a:rPr lang="en-CA" smtClean="0"/>
              <a:t>2022-12-02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30762-7116-45AA-9331-5B59973C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76D9F-ED97-4A37-B19D-B2D83C6A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ED9-12BD-49C7-9D38-E7D67D86A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32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D6DE-2C69-4C0A-B9B2-1ACD0CDF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CB4A5-F018-4303-B005-7A14B111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7079-4012-412C-A064-2249C91DBB0E}" type="datetime1">
              <a:rPr lang="en-CA" smtClean="0"/>
              <a:t>2022-12-02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CF236-F983-4889-90F3-BFA7BC10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AC623-0769-4FD3-9AA1-3F949670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ED9-12BD-49C7-9D38-E7D67D86A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38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0A9BF-2F09-4579-9D9F-45CB736B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1B79-4CB5-478E-880B-8956DE99D9A4}" type="datetime1">
              <a:rPr lang="en-CA" smtClean="0"/>
              <a:t>2022-12-02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BC3C30-039B-4D17-B1E6-7A8F8C96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E93F2-9BB1-4A14-AF09-73187BD4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ED9-12BD-49C7-9D38-E7D67D86A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736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D8EF-BF61-4818-8959-8EA57651C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65125"/>
            <a:ext cx="11455400" cy="567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1D716-1ABF-49AA-9F05-6F2FA2CB7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600" y="1106424"/>
            <a:ext cx="11455400" cy="5070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F46D8-A89D-433C-8ACC-9D5BD28E5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00624-F603-40DB-B26E-977D87FAEE09}" type="datetime1">
              <a:rPr lang="en-CA" smtClean="0"/>
              <a:t>2022-12-02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C662D-8FF9-4497-8BBE-C0E3D9D2F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86B4A-3883-4D8F-84A5-8D00087B5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92ED9-12BD-49C7-9D38-E7D67D86A9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7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5" Type="http://schemas.openxmlformats.org/officeDocument/2006/relationships/hyperlink" Target="https://towardsdatascience.com/stacking-classifiers-for-higher-predictive-performance-566f963e4840" TargetMode="Externa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E44B45-9486-4684-94E7-D534BDE04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Ensemble Learning based Intrusion Detection System</a:t>
            </a:r>
            <a:br>
              <a:rPr lang="en-US" sz="5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600" dirty="0"/>
            </a:br>
            <a:r>
              <a:rPr lang="en-US" sz="2800" dirty="0"/>
              <a:t>CSI5388/ELG5271 – AI for Cybersecurity Applications.</a:t>
            </a:r>
            <a:br>
              <a:rPr lang="en-US" sz="2800" dirty="0"/>
            </a:br>
            <a:r>
              <a:rPr lang="en-US" sz="2800" dirty="0"/>
              <a:t>Final Project</a:t>
            </a:r>
            <a:endParaRPr lang="en-CA" sz="5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F55B610-5D87-4066-9497-7608058A0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46" y="4072043"/>
            <a:ext cx="12059653" cy="20465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Presented By</a:t>
            </a:r>
          </a:p>
          <a:p>
            <a:pPr>
              <a:lnSpc>
                <a:spcPct val="100000"/>
              </a:lnSpc>
            </a:pPr>
            <a:r>
              <a:rPr lang="en-CA" sz="2800" b="1" dirty="0"/>
              <a:t>Mahitha Sangem | Surya Kiran Suresh | U Aditya Karanth | Vineeth Balusani</a:t>
            </a:r>
          </a:p>
          <a:p>
            <a:pPr algn="l">
              <a:lnSpc>
                <a:spcPct val="100000"/>
              </a:lnSpc>
            </a:pPr>
            <a:r>
              <a:rPr lang="en-CA" sz="1200" b="1" dirty="0"/>
              <a:t>                               		                  Carleton University                                            University of Ottawa                                                       University of Ottawa                                             University of Ottawa</a:t>
            </a:r>
          </a:p>
          <a:p>
            <a:pPr>
              <a:lnSpc>
                <a:spcPct val="100000"/>
              </a:lnSpc>
            </a:pPr>
            <a:endParaRPr lang="en-CA" sz="2800" dirty="0"/>
          </a:p>
          <a:p>
            <a:pPr>
              <a:lnSpc>
                <a:spcPct val="100000"/>
              </a:lnSpc>
            </a:pPr>
            <a:r>
              <a:rPr lang="en-CA" sz="2800" dirty="0"/>
              <a:t>Project Mentor: </a:t>
            </a:r>
          </a:p>
          <a:p>
            <a:pPr>
              <a:lnSpc>
                <a:spcPct val="100000"/>
              </a:lnSpc>
            </a:pPr>
            <a:r>
              <a:rPr lang="en-CA" sz="2800" b="1" dirty="0"/>
              <a:t>Paul Mvula</a:t>
            </a:r>
          </a:p>
          <a:p>
            <a:pPr>
              <a:lnSpc>
                <a:spcPct val="100000"/>
              </a:lnSpc>
            </a:pPr>
            <a:endParaRPr lang="en-CA" sz="2800" b="1" dirty="0"/>
          </a:p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72F6E-6CA6-44AC-8D59-5105D2456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44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2EE-2C48-4584-9AEB-45CD2ED11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993D68-6F2D-4BD7-8354-BAC4E446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Results – Base Learners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8F3F222-C87E-8172-2310-ACFD79F5A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75" y="775022"/>
            <a:ext cx="11728450" cy="5603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A31C05"/>
                </a:solidFill>
                <a:ea typeface="+mj-ea"/>
              </a:rPr>
              <a:t>Decision Tree – Results on Test Dataset</a:t>
            </a:r>
            <a:endParaRPr lang="en-CA" sz="2000" b="1" dirty="0">
              <a:solidFill>
                <a:srgbClr val="A31C05"/>
              </a:solidFill>
              <a:ea typeface="+mj-ea"/>
            </a:endParaRP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83765E95-89FA-5152-5584-824127124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985426"/>
              </p:ext>
            </p:extLst>
          </p:nvPr>
        </p:nvGraphicFramePr>
        <p:xfrm>
          <a:off x="364745" y="1330023"/>
          <a:ext cx="11462510" cy="460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51">
                  <a:extLst>
                    <a:ext uri="{9D8B030D-6E8A-4147-A177-3AD203B41FA5}">
                      <a16:colId xmlns:a16="http://schemas.microsoft.com/office/drawing/2014/main" val="548266347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3151603826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2264439133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954319115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3515812800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252540894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772067087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3726176103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903931908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1509022598"/>
                    </a:ext>
                  </a:extLst>
                </a:gridCol>
              </a:tblGrid>
              <a:tr h="5116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Imbalance Technique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Hyperparameter Tuning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Selection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9703071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0.7832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0.7711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0.9664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9034843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SMOTE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0.7854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0.7741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7658958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ADASYN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0.8035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0.7972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0.678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9148782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0.7965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0.788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0.9679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1407451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SMOTE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0.7981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0.9679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0.668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5128665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ADASYN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0.8335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0.9255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5245192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ADASYN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 (35)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0.7832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0.7726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0.9588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0.647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7489166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ADASYN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RFE (25)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0.831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0.8375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0.9252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0.765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58037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47181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2EE-2C48-4584-9AEB-45CD2ED11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993D68-6F2D-4BD7-8354-BAC4E446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Results – Base Learners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8F3F222-C87E-8172-2310-ACFD79F5A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75" y="775022"/>
            <a:ext cx="11728450" cy="5603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A31C05"/>
                </a:solidFill>
                <a:ea typeface="+mj-ea"/>
              </a:rPr>
              <a:t>Naïve Bayes – {</a:t>
            </a:r>
            <a:r>
              <a:rPr lang="en-CA" sz="2000" b="1" dirty="0">
                <a:solidFill>
                  <a:srgbClr val="A31C05"/>
                </a:solidFill>
                <a:ea typeface="+mj-ea"/>
              </a:rPr>
              <a:t> var_smoothing=0.000000001, Data is ADASYN }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A31C05"/>
                </a:solidFill>
                <a:ea typeface="+mj-ea"/>
              </a:rPr>
              <a:t> 	       PCA Method						 SFS Method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Number of Features – 19 (Variance Retained – 99.1244%)		Number of Features – 23 </a:t>
            </a:r>
          </a:p>
          <a:p>
            <a:pPr marL="0" indent="0">
              <a:buNone/>
            </a:pPr>
            <a:r>
              <a:rPr lang="en-IN" sz="2000" dirty="0"/>
              <a:t>CV - f1-score – 0.924						CV - f1-score – 0.9354</a:t>
            </a:r>
          </a:p>
          <a:p>
            <a:endParaRPr lang="en-IN" sz="2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89F2D6A-DF1A-0B6D-66E7-BCADEC41F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1" y="1660513"/>
            <a:ext cx="4376354" cy="353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91627CB-1D45-358F-C0C0-6C147BE19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258" y="1660513"/>
            <a:ext cx="4376354" cy="356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431CFA-076D-8DDB-C40E-36110628DBDE}"/>
              </a:ext>
            </a:extLst>
          </p:cNvPr>
          <p:cNvCxnSpPr/>
          <p:nvPr/>
        </p:nvCxnSpPr>
        <p:spPr>
          <a:xfrm>
            <a:off x="6388989" y="1174855"/>
            <a:ext cx="0" cy="4899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06772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2EE-2C48-4584-9AEB-45CD2ED11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993D68-6F2D-4BD7-8354-BAC4E446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Results – Base Learners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8F3F222-C87E-8172-2310-ACFD79F5A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75" y="775022"/>
            <a:ext cx="11728450" cy="5603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A31C05"/>
                </a:solidFill>
                <a:ea typeface="+mj-ea"/>
              </a:rPr>
              <a:t>Naïve Bayes– Results on Test Dataset</a:t>
            </a:r>
            <a:endParaRPr lang="en-CA" sz="2000" b="1" dirty="0">
              <a:solidFill>
                <a:srgbClr val="A31C05"/>
              </a:solidFill>
              <a:ea typeface="+mj-ea"/>
            </a:endParaRP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83765E95-89FA-5152-5584-824127124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643899"/>
              </p:ext>
            </p:extLst>
          </p:nvPr>
        </p:nvGraphicFramePr>
        <p:xfrm>
          <a:off x="364745" y="1330023"/>
          <a:ext cx="11462510" cy="460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51">
                  <a:extLst>
                    <a:ext uri="{9D8B030D-6E8A-4147-A177-3AD203B41FA5}">
                      <a16:colId xmlns:a16="http://schemas.microsoft.com/office/drawing/2014/main" val="548266347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3151603826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2264439133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954319115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3515812800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252540894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772067087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3726176103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903931908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1509022598"/>
                    </a:ext>
                  </a:extLst>
                </a:gridCol>
              </a:tblGrid>
              <a:tr h="5116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Imbalance Technique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Hyperparameter Tuning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Selection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9703071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9034843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Naïve Bayes</a:t>
                      </a:r>
                      <a:endParaRPr kumimoji="0" lang="en-C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SMOTE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7658958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Naïve Bayes</a:t>
                      </a:r>
                      <a:endParaRPr kumimoji="0" lang="en-C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ADASYN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9148782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Naïve Bayes</a:t>
                      </a:r>
                      <a:endParaRPr kumimoji="0" lang="en-C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1407451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Naïve Bayes</a:t>
                      </a:r>
                      <a:endParaRPr kumimoji="0" lang="en-C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SMOTE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5128665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Naïve Bayes</a:t>
                      </a:r>
                      <a:endParaRPr kumimoji="0" lang="en-C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ADASYN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5245192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ADASYN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 (19)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7489166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ADASYN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SFS (23)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58037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38849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2EE-2C48-4584-9AEB-45CD2ED11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993D68-6F2D-4BD7-8354-BAC4E446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Results – Base Learners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8F3F222-C87E-8172-2310-ACFD79F5A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75" y="775022"/>
            <a:ext cx="11728450" cy="5603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A31C05"/>
                </a:solidFill>
                <a:ea typeface="+mj-ea"/>
              </a:rPr>
              <a:t>Logistic Regression – {</a:t>
            </a:r>
            <a:r>
              <a:rPr lang="en-US" sz="1800" b="1" dirty="0">
                <a:solidFill>
                  <a:srgbClr val="A31C05"/>
                </a:solidFill>
                <a:ea typeface="+mj-ea"/>
              </a:rPr>
              <a:t>C=0.012742749857031334, max_iter=1000, penalty='l1’</a:t>
            </a:r>
            <a:r>
              <a:rPr lang="en-CA" sz="1800" b="1" dirty="0">
                <a:solidFill>
                  <a:srgbClr val="A31C05"/>
                </a:solidFill>
                <a:ea typeface="+mj-ea"/>
              </a:rPr>
              <a:t>, solver=‘liblinear’, Data is ADASYN }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A31C05"/>
                </a:solidFill>
                <a:ea typeface="+mj-ea"/>
              </a:rPr>
              <a:t> 	       PCA Method						 RFE Method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							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							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Number of Features – 26 (Variance Retained – 99.9372%)	       Number of Features – 12</a:t>
            </a:r>
          </a:p>
          <a:p>
            <a:pPr marL="0" indent="0">
              <a:buNone/>
            </a:pPr>
            <a:r>
              <a:rPr lang="en-IN" sz="2000" dirty="0"/>
              <a:t>CV - f1-score – 0.949		                     		       CV - f1-score – 0.9519</a:t>
            </a:r>
          </a:p>
          <a:p>
            <a:endParaRPr lang="en-IN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431CFA-076D-8DDB-C40E-36110628DBDE}"/>
              </a:ext>
            </a:extLst>
          </p:cNvPr>
          <p:cNvCxnSpPr/>
          <p:nvPr/>
        </p:nvCxnSpPr>
        <p:spPr>
          <a:xfrm>
            <a:off x="6305014" y="1146864"/>
            <a:ext cx="0" cy="4899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ECD074F2-53F4-4F27-7C83-D7BFE0ABE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89" y="1521190"/>
            <a:ext cx="4468951" cy="367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BCDBDF9-082D-49CD-8CF4-935E461B5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643" y="1514772"/>
            <a:ext cx="4494832" cy="368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8398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2EE-2C48-4584-9AEB-45CD2ED11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993D68-6F2D-4BD7-8354-BAC4E446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Results – Base Learners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8F3F222-C87E-8172-2310-ACFD79F5A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75" y="744309"/>
            <a:ext cx="11728450" cy="5603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A31C05"/>
                </a:solidFill>
                <a:ea typeface="+mj-ea"/>
              </a:rPr>
              <a:t>Logistic Regression – Results on Test Dataset</a:t>
            </a:r>
            <a:endParaRPr lang="en-CA" sz="2000" b="1" dirty="0">
              <a:solidFill>
                <a:srgbClr val="A31C05"/>
              </a:solidFill>
              <a:ea typeface="+mj-ea"/>
            </a:endParaRP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83765E95-89FA-5152-5584-824127124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54713"/>
              </p:ext>
            </p:extLst>
          </p:nvPr>
        </p:nvGraphicFramePr>
        <p:xfrm>
          <a:off x="364745" y="1330023"/>
          <a:ext cx="11462510" cy="460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51">
                  <a:extLst>
                    <a:ext uri="{9D8B030D-6E8A-4147-A177-3AD203B41FA5}">
                      <a16:colId xmlns:a16="http://schemas.microsoft.com/office/drawing/2014/main" val="548266347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3151603826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2264439133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954319115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3515812800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252540894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772067087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3726176103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903931908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1509022598"/>
                    </a:ext>
                  </a:extLst>
                </a:gridCol>
              </a:tblGrid>
              <a:tr h="5116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Imbalance Technique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Hyperparameter Tuning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Selection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9703071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9034843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Logistic Regression</a:t>
                      </a:r>
                      <a:endParaRPr kumimoji="0" lang="en-C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SMOTE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7658958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Logistic Regression</a:t>
                      </a:r>
                      <a:endParaRPr kumimoji="0" lang="en-C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ADASYN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9148782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1407451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SMOTE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5128665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ADASYN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5245192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ADASYN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 (26)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7489166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ADASYN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RFE (12)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58037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37742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2EE-2C48-4584-9AEB-45CD2ED11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15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993D68-6F2D-4BD7-8354-BAC4E446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Results – Base Learners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8F3F222-C87E-8172-2310-ACFD79F5A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75" y="775022"/>
            <a:ext cx="11728450" cy="56038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A31C05"/>
                </a:solidFill>
                <a:ea typeface="+mj-ea"/>
              </a:rPr>
              <a:t>K Nearest Neighbors – {</a:t>
            </a:r>
            <a:r>
              <a:rPr lang="en-CA" sz="2000" b="1" dirty="0">
                <a:solidFill>
                  <a:srgbClr val="A31C05"/>
                </a:solidFill>
                <a:ea typeface="+mj-ea"/>
              </a:rPr>
              <a:t>n_neighbors=1, Data is ADASYN}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A31C05"/>
                </a:solidFill>
                <a:ea typeface="+mj-ea"/>
              </a:rPr>
              <a:t> 	       PCA Method						 RFE Method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							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							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Number of Features – 31 (Variance Retained – 99.9965%)	    Number of Features – 28</a:t>
            </a:r>
          </a:p>
          <a:p>
            <a:pPr marL="0" indent="0">
              <a:buNone/>
            </a:pPr>
            <a:r>
              <a:rPr lang="en-IN" sz="2000" dirty="0"/>
              <a:t>CV - f1-score – 0.998		                                  	    CV - f1-score – 0.998</a:t>
            </a:r>
          </a:p>
          <a:p>
            <a:pPr marL="0" indent="0">
              <a:buNone/>
            </a:pPr>
            <a:r>
              <a:rPr lang="en-IN" sz="2000" dirty="0"/>
              <a:t>							   Utilized Decision Tree for the RFE method</a:t>
            </a:r>
          </a:p>
          <a:p>
            <a:endParaRPr lang="en-IN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431CFA-076D-8DDB-C40E-36110628DBDE}"/>
              </a:ext>
            </a:extLst>
          </p:cNvPr>
          <p:cNvCxnSpPr/>
          <p:nvPr/>
        </p:nvCxnSpPr>
        <p:spPr>
          <a:xfrm>
            <a:off x="6015765" y="1127154"/>
            <a:ext cx="0" cy="4899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10119381-8C46-2196-668B-B9D0B9F53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2" y="1415898"/>
            <a:ext cx="4473707" cy="361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921BFA94-AB19-34C3-50E3-68545BA50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014" y="1410165"/>
            <a:ext cx="4433384" cy="362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8816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2EE-2C48-4584-9AEB-45CD2ED11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993D68-6F2D-4BD7-8354-BAC4E446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Results – Base Learners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8F3F222-C87E-8172-2310-ACFD79F5A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75" y="775022"/>
            <a:ext cx="11728450" cy="5603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A31C05"/>
                </a:solidFill>
                <a:ea typeface="+mj-ea"/>
              </a:rPr>
              <a:t>K Nearest Neighbors – Results on Test Dataset</a:t>
            </a:r>
            <a:endParaRPr lang="en-CA" sz="2000" b="1" dirty="0">
              <a:solidFill>
                <a:srgbClr val="A31C05"/>
              </a:solidFill>
              <a:ea typeface="+mj-ea"/>
            </a:endParaRP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83765E95-89FA-5152-5584-824127124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13527"/>
              </p:ext>
            </p:extLst>
          </p:nvPr>
        </p:nvGraphicFramePr>
        <p:xfrm>
          <a:off x="364745" y="1330023"/>
          <a:ext cx="11462510" cy="460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51">
                  <a:extLst>
                    <a:ext uri="{9D8B030D-6E8A-4147-A177-3AD203B41FA5}">
                      <a16:colId xmlns:a16="http://schemas.microsoft.com/office/drawing/2014/main" val="548266347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3151603826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2264439133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954319115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3515812800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252540894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772067087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3726176103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903931908"/>
                    </a:ext>
                  </a:extLst>
                </a:gridCol>
                <a:gridCol w="1146251">
                  <a:extLst>
                    <a:ext uri="{9D8B030D-6E8A-4147-A177-3AD203B41FA5}">
                      <a16:colId xmlns:a16="http://schemas.microsoft.com/office/drawing/2014/main" val="1509022598"/>
                    </a:ext>
                  </a:extLst>
                </a:gridCol>
              </a:tblGrid>
              <a:tr h="5116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Imbalance Technique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Hyperparameter Tuning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Selection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9703071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9034843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SMOTE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7658958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ADASYN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9148782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1407451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SMOTE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5128665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ADASYN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5245192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ADASYN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 (31)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7489166"/>
                  </a:ext>
                </a:extLst>
              </a:tr>
              <a:tr h="5116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KNN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ADASYN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RFE (28)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58037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48325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2EE-2C48-4584-9AEB-45CD2ED11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17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993D68-6F2D-4BD7-8354-BAC4E446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14" y="313114"/>
            <a:ext cx="11727713" cy="539416"/>
          </a:xfrm>
        </p:spPr>
        <p:txBody>
          <a:bodyPr>
            <a:normAutofit/>
          </a:bodyPr>
          <a:lstStyle/>
          <a:p>
            <a:r>
              <a:rPr lang="en-IN" sz="3000" dirty="0"/>
              <a:t>Methodology - </a:t>
            </a:r>
            <a:r>
              <a:rPr lang="en-IN" sz="3200" b="1" dirty="0">
                <a:solidFill>
                  <a:srgbClr val="A31C05"/>
                </a:solidFill>
                <a:ea typeface="+mj-ea"/>
              </a:rPr>
              <a:t>Training Stacking Classifiers</a:t>
            </a:r>
            <a:endParaRPr lang="en-IN" sz="3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188523C-6BB0-CADE-B8AE-DB43D20F3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79"/>
          <a:stretch/>
        </p:blipFill>
        <p:spPr bwMode="auto">
          <a:xfrm>
            <a:off x="5478200" y="1914959"/>
            <a:ext cx="6253212" cy="323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C615112-CAF4-33F3-44F1-F7118FB0B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308" y="975360"/>
            <a:ext cx="4934372" cy="51104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A31C05"/>
                </a:solidFill>
                <a:ea typeface="+mj-ea"/>
              </a:rPr>
              <a:t>Stacking</a:t>
            </a:r>
            <a:endParaRPr lang="en-US" sz="2000" dirty="0"/>
          </a:p>
          <a:p>
            <a:r>
              <a:rPr lang="en-US" sz="2000" dirty="0"/>
              <a:t>Stacking is an ensemble learning approach</a:t>
            </a:r>
          </a:p>
          <a:p>
            <a:r>
              <a:rPr lang="en-US" sz="2000" dirty="0"/>
              <a:t>Combines multiple Machine Learning Algorithms via meta-learning</a:t>
            </a:r>
          </a:p>
          <a:p>
            <a:r>
              <a:rPr lang="en-US" sz="2000" dirty="0"/>
              <a:t>Predictions of base learners are used as features to train Meta Classifier</a:t>
            </a:r>
          </a:p>
          <a:p>
            <a:r>
              <a:rPr lang="en-US" sz="2000" dirty="0"/>
              <a:t>Meta Classifier is responsible for the final prediction</a:t>
            </a:r>
          </a:p>
          <a:p>
            <a:r>
              <a:rPr lang="en-US" sz="2000" dirty="0"/>
              <a:t>Can be thought of as an extension to Voting Classifier</a:t>
            </a:r>
          </a:p>
          <a:p>
            <a:r>
              <a:rPr lang="en-US" sz="2000" dirty="0"/>
              <a:t>Useful when we have varied base learners</a:t>
            </a:r>
          </a:p>
          <a:p>
            <a:r>
              <a:rPr lang="en-US" sz="2000" dirty="0"/>
              <a:t>Stacking is well known to improve the overall predictive performance</a:t>
            </a:r>
          </a:p>
          <a:p>
            <a:pPr marL="0" indent="0">
              <a:buNone/>
            </a:pPr>
            <a:r>
              <a:rPr lang="en-US" sz="1600" dirty="0">
                <a:latin typeface="+mn-lt"/>
                <a:cs typeface="+mn-cs"/>
              </a:rPr>
              <a:t>				</a:t>
            </a:r>
          </a:p>
          <a:p>
            <a:pPr marL="0"/>
            <a:endParaRPr lang="en-US" sz="1600" dirty="0">
              <a:latin typeface="+mn-lt"/>
              <a:cs typeface="+mn-cs"/>
            </a:endParaRPr>
          </a:p>
          <a:p>
            <a:endParaRPr lang="en-US" sz="1600" dirty="0">
              <a:latin typeface="+mn-l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457B7-B478-1EB2-24E9-C3995494542A}"/>
              </a:ext>
            </a:extLst>
          </p:cNvPr>
          <p:cNvSpPr txBox="1"/>
          <p:nvPr/>
        </p:nvSpPr>
        <p:spPr>
          <a:xfrm>
            <a:off x="7833358" y="5291312"/>
            <a:ext cx="1960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– 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TDS Blog</a:t>
            </a:r>
            <a:endParaRPr lang="en-C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4573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2EE-2C48-4584-9AEB-45CD2ED11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18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993D68-6F2D-4BD7-8354-BAC4E446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14" y="313114"/>
            <a:ext cx="11727713" cy="539416"/>
          </a:xfrm>
        </p:spPr>
        <p:txBody>
          <a:bodyPr>
            <a:normAutofit/>
          </a:bodyPr>
          <a:lstStyle/>
          <a:p>
            <a:r>
              <a:rPr lang="en-IN" sz="3000" dirty="0"/>
              <a:t>Methodology - </a:t>
            </a:r>
            <a:r>
              <a:rPr lang="en-IN" sz="3200" b="1" dirty="0">
                <a:solidFill>
                  <a:srgbClr val="A31C05"/>
                </a:solidFill>
                <a:ea typeface="+mj-ea"/>
              </a:rPr>
              <a:t>Training Stacking Classifiers</a:t>
            </a:r>
            <a:endParaRPr lang="en-IN" sz="3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EC1F3C-878E-5585-4DE7-18EA730DA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14" y="864271"/>
            <a:ext cx="11727713" cy="5604545"/>
          </a:xfrm>
        </p:spPr>
        <p:txBody>
          <a:bodyPr/>
          <a:lstStyle/>
          <a:p>
            <a:endParaRPr lang="en-CA" sz="2000" dirty="0"/>
          </a:p>
          <a:p>
            <a:endParaRPr lang="en-CA" sz="2000" dirty="0"/>
          </a:p>
          <a:p>
            <a:r>
              <a:rPr lang="en-CA" sz="2000" dirty="0"/>
              <a:t>Stacking Classifiers used</a:t>
            </a:r>
          </a:p>
          <a:p>
            <a:pPr lvl="1"/>
            <a:r>
              <a:rPr lang="en-CA" sz="2000" dirty="0"/>
              <a:t>Random Forest</a:t>
            </a:r>
          </a:p>
          <a:p>
            <a:pPr lvl="1"/>
            <a:r>
              <a:rPr lang="en-CA" sz="2000" dirty="0"/>
              <a:t>AdaBoost</a:t>
            </a:r>
          </a:p>
          <a:p>
            <a:pPr lvl="1"/>
            <a:r>
              <a:rPr lang="en-CA" sz="2000" dirty="0"/>
              <a:t>XGBoost</a:t>
            </a:r>
          </a:p>
          <a:p>
            <a:pPr lvl="1"/>
            <a:r>
              <a:rPr lang="en-CA" sz="2000" dirty="0"/>
              <a:t>Gradient-Boosted Decision Tree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000" dirty="0"/>
              <a:t>Stacking Classifiers on Base Learners (PCA Features)</a:t>
            </a:r>
          </a:p>
          <a:p>
            <a:r>
              <a:rPr lang="en-CA" sz="2000" dirty="0"/>
              <a:t>Stacking Classifiers on Base Learners (Wrapper Features)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95F95B-1470-5E60-60B6-7F70AE749E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564"/>
          <a:stretch/>
        </p:blipFill>
        <p:spPr>
          <a:xfrm>
            <a:off x="6870932" y="925458"/>
            <a:ext cx="1431973" cy="11966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E8F504-10BE-82EF-239D-ACC1F61084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165" r="25947"/>
          <a:stretch/>
        </p:blipFill>
        <p:spPr>
          <a:xfrm>
            <a:off x="6806326" y="4742383"/>
            <a:ext cx="1523037" cy="13628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6F8C7A-15B8-82C8-7921-1A13542AC1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643" r="50000"/>
          <a:stretch/>
        </p:blipFill>
        <p:spPr>
          <a:xfrm>
            <a:off x="6667084" y="2198110"/>
            <a:ext cx="1764393" cy="13628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3E931F-4526-3DDF-90CD-F69263E0B4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401"/>
          <a:stretch/>
        </p:blipFill>
        <p:spPr>
          <a:xfrm>
            <a:off x="6787763" y="3497469"/>
            <a:ext cx="1572492" cy="1362807"/>
          </a:xfrm>
          <a:prstGeom prst="rect">
            <a:avLst/>
          </a:prstGeom>
        </p:spPr>
      </p:pic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CC39680E-834D-3A3F-B440-0587B2AF6AA0}"/>
              </a:ext>
            </a:extLst>
          </p:cNvPr>
          <p:cNvSpPr/>
          <p:nvPr/>
        </p:nvSpPr>
        <p:spPr>
          <a:xfrm>
            <a:off x="8931519" y="978695"/>
            <a:ext cx="3219946" cy="50495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Stacking Classifiers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800" dirty="0"/>
              <a:t>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800" dirty="0"/>
              <a:t>AdaBoost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800" dirty="0"/>
              <a:t>XGBoost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800" dirty="0"/>
              <a:t>GBDT</a:t>
            </a:r>
          </a:p>
          <a:p>
            <a:pPr algn="ctr"/>
            <a:endParaRPr lang="en-CA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E56EDB-B61A-5826-2866-C26765CDD8B4}"/>
              </a:ext>
            </a:extLst>
          </p:cNvPr>
          <p:cNvCxnSpPr>
            <a:cxnSpLocks/>
          </p:cNvCxnSpPr>
          <p:nvPr/>
        </p:nvCxnSpPr>
        <p:spPr>
          <a:xfrm flipV="1">
            <a:off x="8083883" y="1518970"/>
            <a:ext cx="839739" cy="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5EF330-9A86-C63E-A951-D8F4E1FFE051}"/>
              </a:ext>
            </a:extLst>
          </p:cNvPr>
          <p:cNvCxnSpPr/>
          <p:nvPr/>
        </p:nvCxnSpPr>
        <p:spPr>
          <a:xfrm flipV="1">
            <a:off x="8104676" y="2816066"/>
            <a:ext cx="839739" cy="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67F160-FD4F-40BA-9239-3E8F523CE085}"/>
              </a:ext>
            </a:extLst>
          </p:cNvPr>
          <p:cNvCxnSpPr>
            <a:cxnSpLocks/>
          </p:cNvCxnSpPr>
          <p:nvPr/>
        </p:nvCxnSpPr>
        <p:spPr>
          <a:xfrm flipV="1">
            <a:off x="8137313" y="4113162"/>
            <a:ext cx="7942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87B57A-6237-AB4A-7C1A-DEA4608225EC}"/>
              </a:ext>
            </a:extLst>
          </p:cNvPr>
          <p:cNvCxnSpPr>
            <a:cxnSpLocks/>
          </p:cNvCxnSpPr>
          <p:nvPr/>
        </p:nvCxnSpPr>
        <p:spPr>
          <a:xfrm flipV="1">
            <a:off x="8104676" y="5385815"/>
            <a:ext cx="7942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4C44DED-A4FB-3A64-F20E-2BF1B6F76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062" y="4849682"/>
            <a:ext cx="6055861" cy="107226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9393B8-BFA4-3003-6684-A3677EEE4524}"/>
              </a:ext>
            </a:extLst>
          </p:cNvPr>
          <p:cNvCxnSpPr>
            <a:cxnSpLocks/>
          </p:cNvCxnSpPr>
          <p:nvPr/>
        </p:nvCxnSpPr>
        <p:spPr>
          <a:xfrm>
            <a:off x="6445727" y="1046554"/>
            <a:ext cx="51058" cy="490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46618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2EE-2C48-4584-9AEB-45CD2ED11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993D68-6F2D-4BD7-8354-BAC4E446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14" y="313114"/>
            <a:ext cx="11727713" cy="539416"/>
          </a:xfrm>
        </p:spPr>
        <p:txBody>
          <a:bodyPr>
            <a:normAutofit/>
          </a:bodyPr>
          <a:lstStyle/>
          <a:p>
            <a:r>
              <a:rPr lang="en-IN" sz="3000" dirty="0"/>
              <a:t>Results - </a:t>
            </a:r>
            <a:r>
              <a:rPr lang="en-IN" sz="3000" b="1" dirty="0">
                <a:solidFill>
                  <a:srgbClr val="A31C05"/>
                </a:solidFill>
                <a:ea typeface="+mj-ea"/>
              </a:rPr>
              <a:t>Stacking Classifiers</a:t>
            </a:r>
            <a:endParaRPr lang="en-IN" sz="3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EC1F3C-878E-5585-4DE7-18EA730DA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14" y="864271"/>
            <a:ext cx="11727713" cy="5604545"/>
          </a:xfrm>
        </p:spPr>
        <p:txBody>
          <a:bodyPr/>
          <a:lstStyle/>
          <a:p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5128DA-4532-D403-9835-F5126F2BE942}"/>
              </a:ext>
            </a:extLst>
          </p:cNvPr>
          <p:cNvSpPr txBox="1">
            <a:spLocks/>
          </p:cNvSpPr>
          <p:nvPr/>
        </p:nvSpPr>
        <p:spPr>
          <a:xfrm>
            <a:off x="233916" y="866775"/>
            <a:ext cx="11727713" cy="5604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  <a:p>
            <a:endParaRPr lang="en-CA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35E17EA7-0318-A221-2A8F-3429EF130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58746"/>
              </p:ext>
            </p:extLst>
          </p:nvPr>
        </p:nvGraphicFramePr>
        <p:xfrm>
          <a:off x="568452" y="955041"/>
          <a:ext cx="11055096" cy="4531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344">
                  <a:extLst>
                    <a:ext uri="{9D8B030D-6E8A-4147-A177-3AD203B41FA5}">
                      <a16:colId xmlns:a16="http://schemas.microsoft.com/office/drawing/2014/main" val="548266347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3151603826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954319115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3515812800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252540894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772067087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3726176103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903931908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1509022598"/>
                    </a:ext>
                  </a:extLst>
                </a:gridCol>
              </a:tblGrid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Stacking Classifier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Learners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CA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 Selection 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CA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On Base Learners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9703071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DT, NB, LR, KNN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Wrapper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9034843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DT, NB, LR, KNN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Wrapper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7658958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DT, NB, LR, KNN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Wrapper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9148782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GBDT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DT, NB, LR, KNN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Wrapper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1407451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DT, NB, LR, KNN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5128665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DT, NB, LR, KNN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PCA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5245192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DT, NB, LR, KNN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PCA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7489166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GBDT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DT, NB, LR, KNN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PCA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58037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9CE8D2-9D3C-E4CF-A35D-73A635C39AD4}"/>
              </a:ext>
            </a:extLst>
          </p:cNvPr>
          <p:cNvSpPr txBox="1"/>
          <p:nvPr/>
        </p:nvSpPr>
        <p:spPr>
          <a:xfrm>
            <a:off x="6019129" y="5585191"/>
            <a:ext cx="56044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 – Decision Tree, NB – Naïve Bayes, LR – Logistic Regression; KNN – K Nearest Neighbor</a:t>
            </a:r>
          </a:p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Wrapper Methods – NB uses SFS; DT, LR and KNN use RFE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659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2EE-2C48-4584-9AEB-45CD2ED11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993D68-6F2D-4BD7-8354-BAC4E446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Introduction and Motivation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8F3F222-C87E-8172-2310-ACFD79F5A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493" y="627062"/>
            <a:ext cx="11728450" cy="56038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8000" b="1" dirty="0">
                <a:solidFill>
                  <a:srgbClr val="A31C05"/>
                </a:solidFill>
                <a:ea typeface="+mj-ea"/>
              </a:rPr>
              <a:t>Intrusion Detection System</a:t>
            </a:r>
            <a:endParaRPr lang="en-IN" sz="8000" dirty="0"/>
          </a:p>
          <a:p>
            <a:r>
              <a:rPr lang="en-IN" sz="8000" dirty="0"/>
              <a:t>Monitors Network Traffic</a:t>
            </a:r>
          </a:p>
          <a:p>
            <a:r>
              <a:rPr lang="en-IN" sz="8000" dirty="0"/>
              <a:t>Detects Suspicious activities</a:t>
            </a:r>
          </a:p>
          <a:p>
            <a:r>
              <a:rPr lang="en-IN" sz="8000" dirty="0"/>
              <a:t>Alerts Administrators or other responsible teams</a:t>
            </a:r>
          </a:p>
          <a:p>
            <a:r>
              <a:rPr lang="en-US" sz="8000" dirty="0"/>
              <a:t>Two types – Signature-based and anomaly-based</a:t>
            </a:r>
          </a:p>
          <a:p>
            <a:r>
              <a:rPr lang="en-US" sz="8000" dirty="0"/>
              <a:t>Signature-based uses known patterns</a:t>
            </a:r>
          </a:p>
          <a:p>
            <a:r>
              <a:rPr lang="en-US" sz="8000" dirty="0"/>
              <a:t>New patterns emerge all the time </a:t>
            </a:r>
          </a:p>
          <a:p>
            <a:r>
              <a:rPr lang="en-US" sz="8000" dirty="0"/>
              <a:t>Anomaly-based employ Machine Learning</a:t>
            </a:r>
          </a:p>
          <a:p>
            <a:r>
              <a:rPr lang="en-US" sz="8000" dirty="0"/>
              <a:t>Characteristics of ideal IDS -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8000" dirty="0"/>
              <a:t>Low Generalization Error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8000" dirty="0"/>
              <a:t>Low False Alarm Rate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8000" dirty="0"/>
              <a:t>High Adaptability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8000" dirty="0"/>
              <a:t>High Scalability</a:t>
            </a:r>
          </a:p>
          <a:p>
            <a:r>
              <a:rPr lang="en-IN" sz="8000" dirty="0"/>
              <a:t>IDS continues to suffer from the False Alarm Rate</a:t>
            </a:r>
            <a:endParaRPr lang="en-IN" sz="2800" dirty="0"/>
          </a:p>
          <a:p>
            <a:pPr marL="0" indent="0">
              <a:buNone/>
            </a:pPr>
            <a:r>
              <a:rPr lang="en-IN" sz="8000" b="1" dirty="0">
                <a:solidFill>
                  <a:srgbClr val="A31C05"/>
                </a:solidFill>
                <a:ea typeface="+mj-ea"/>
              </a:rPr>
              <a:t>Objective</a:t>
            </a:r>
            <a:r>
              <a:rPr lang="en-IN" sz="8000" dirty="0"/>
              <a:t> </a:t>
            </a:r>
          </a:p>
          <a:p>
            <a:pPr marL="0" indent="0">
              <a:buNone/>
            </a:pPr>
            <a:r>
              <a:rPr lang="en-IN" sz="8000" dirty="0"/>
              <a:t>Develop IDS using Ensemble Learning that correctly identifies the intrusions in the network traffic while                   keeping the false alarm rate low </a:t>
            </a:r>
            <a:r>
              <a:rPr lang="en-IN" sz="2800" dirty="0"/>
              <a:t> 					</a:t>
            </a:r>
          </a:p>
          <a:p>
            <a:pPr marL="0" indent="0">
              <a:buNone/>
            </a:pPr>
            <a:r>
              <a:rPr lang="en-IN" dirty="0"/>
              <a:t>				</a:t>
            </a:r>
            <a:endParaRPr lang="en-IN" sz="2800" dirty="0"/>
          </a:p>
          <a:p>
            <a:pPr marL="0" indent="0">
              <a:buNone/>
            </a:pPr>
            <a:r>
              <a:rPr lang="en-IN" dirty="0"/>
              <a:t>					</a:t>
            </a:r>
          </a:p>
          <a:p>
            <a:pPr marL="0" indent="0">
              <a:buNone/>
            </a:pPr>
            <a:r>
              <a:rPr lang="en-IN" sz="2800" dirty="0"/>
              <a:t>				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800" dirty="0"/>
              <a:t>	</a:t>
            </a:r>
          </a:p>
          <a:p>
            <a:pPr marL="0" indent="0">
              <a:buNone/>
            </a:pPr>
            <a:r>
              <a:rPr lang="en-IN" dirty="0"/>
              <a:t>					</a:t>
            </a:r>
            <a:endParaRPr lang="en-IN" sz="2800" dirty="0"/>
          </a:p>
          <a:p>
            <a:endParaRPr lang="en-IN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015B2AC-FA7A-1225-D16A-E20F25470F19}"/>
              </a:ext>
            </a:extLst>
          </p:cNvPr>
          <p:cNvSpPr txBox="1">
            <a:spLocks/>
          </p:cNvSpPr>
          <p:nvPr/>
        </p:nvSpPr>
        <p:spPr>
          <a:xfrm>
            <a:off x="6289040" y="615632"/>
            <a:ext cx="5902960" cy="4926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None/>
            </a:pPr>
            <a:r>
              <a:rPr lang="en-IN" sz="8000" b="1" dirty="0">
                <a:solidFill>
                  <a:srgbClr val="A31C05"/>
                </a:solidFill>
                <a:ea typeface="+mj-ea"/>
              </a:rPr>
              <a:t>Ensemble Learning</a:t>
            </a:r>
            <a:endParaRPr lang="en-IN" sz="8000" dirty="0"/>
          </a:p>
          <a:p>
            <a:r>
              <a:rPr lang="en-IN" sz="8000" dirty="0"/>
              <a:t>Single model cannot identify all threats</a:t>
            </a:r>
          </a:p>
          <a:p>
            <a:r>
              <a:rPr lang="en-IN" sz="8000" dirty="0"/>
              <a:t>Ensemble Learning uses multiple models</a:t>
            </a:r>
          </a:p>
          <a:p>
            <a:r>
              <a:rPr lang="en-IN" sz="8000" dirty="0"/>
              <a:t>Base learners are combined strategically</a:t>
            </a:r>
          </a:p>
          <a:p>
            <a:r>
              <a:rPr lang="en-IN" sz="8000" dirty="0"/>
              <a:t>Works as a single model</a:t>
            </a:r>
          </a:p>
          <a:p>
            <a:r>
              <a:rPr lang="en-IN" sz="8000" dirty="0"/>
              <a:t>Improves performance</a:t>
            </a:r>
          </a:p>
          <a:p>
            <a:r>
              <a:rPr lang="en-US" sz="8000" dirty="0"/>
              <a:t>Better results when base learners are diversified and independent</a:t>
            </a:r>
          </a:p>
          <a:p>
            <a:r>
              <a:rPr lang="en-US" sz="8000" dirty="0"/>
              <a:t>Two types – Homogeneous and Heterogeneous</a:t>
            </a:r>
          </a:p>
          <a:p>
            <a:r>
              <a:rPr lang="en-US" sz="8000" dirty="0"/>
              <a:t>Ensembles can also be categorized as -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8000" dirty="0"/>
              <a:t>Bagging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8000" dirty="0"/>
              <a:t>Boosting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8000" dirty="0"/>
              <a:t>Stacking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8000" dirty="0"/>
              <a:t>Cascading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			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		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			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			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					</a:t>
            </a:r>
          </a:p>
          <a:p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B70909-3CF3-BC93-7054-56B424847ED6}"/>
              </a:ext>
            </a:extLst>
          </p:cNvPr>
          <p:cNvCxnSpPr>
            <a:cxnSpLocks/>
          </p:cNvCxnSpPr>
          <p:nvPr/>
        </p:nvCxnSpPr>
        <p:spPr>
          <a:xfrm>
            <a:off x="6077040" y="781050"/>
            <a:ext cx="2141" cy="4573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93983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2EE-2C48-4584-9AEB-45CD2ED11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20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993D68-6F2D-4BD7-8354-BAC4E446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14" y="313114"/>
            <a:ext cx="11727713" cy="539416"/>
          </a:xfrm>
        </p:spPr>
        <p:txBody>
          <a:bodyPr>
            <a:normAutofit/>
          </a:bodyPr>
          <a:lstStyle/>
          <a:p>
            <a:r>
              <a:rPr lang="en-IN" sz="3000" dirty="0"/>
              <a:t>Methodology – Logical OR on Stacking Classifier Predictions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EC1F3C-878E-5585-4DE7-18EA730DA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14" y="864271"/>
            <a:ext cx="11727713" cy="5604545"/>
          </a:xfrm>
        </p:spPr>
        <p:txBody>
          <a:bodyPr/>
          <a:lstStyle/>
          <a:p>
            <a:endParaRPr lang="en-CA" sz="2000" dirty="0"/>
          </a:p>
          <a:p>
            <a:endParaRPr lang="en-CA" sz="2000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C7484534-A26C-E0B3-77B4-2AD3B6FE41E4}"/>
              </a:ext>
            </a:extLst>
          </p:cNvPr>
          <p:cNvSpPr txBox="1">
            <a:spLocks/>
          </p:cNvSpPr>
          <p:nvPr/>
        </p:nvSpPr>
        <p:spPr>
          <a:xfrm>
            <a:off x="231073" y="389184"/>
            <a:ext cx="11727713" cy="5604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000" dirty="0"/>
          </a:p>
          <a:p>
            <a:endParaRPr lang="en-CA" sz="2000" dirty="0"/>
          </a:p>
          <a:p>
            <a:r>
              <a:rPr lang="en-CA" sz="2000" dirty="0"/>
              <a:t>Between the pair of Stacking Classifier Predictions perform Logical OR operation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r>
              <a:rPr lang="en-CA" sz="2000" dirty="0"/>
              <a:t>4C2 combinations hence 6 outputs from this methodology</a:t>
            </a:r>
          </a:p>
          <a:p>
            <a:pPr marL="0" indent="0">
              <a:buNone/>
            </a:pPr>
            <a:r>
              <a:rPr lang="en-CA" sz="2000" dirty="0"/>
              <a:t>for base learners trained on PCA and Wrapper features</a:t>
            </a:r>
          </a:p>
          <a:p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B6B3799-2086-82AA-BFD1-F95ED4050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495953"/>
              </p:ext>
            </p:extLst>
          </p:nvPr>
        </p:nvGraphicFramePr>
        <p:xfrm>
          <a:off x="400939" y="1738832"/>
          <a:ext cx="626517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391">
                  <a:extLst>
                    <a:ext uri="{9D8B030D-6E8A-4147-A177-3AD203B41FA5}">
                      <a16:colId xmlns:a16="http://schemas.microsoft.com/office/drawing/2014/main" val="1437071169"/>
                    </a:ext>
                  </a:extLst>
                </a:gridCol>
                <a:gridCol w="2088391">
                  <a:extLst>
                    <a:ext uri="{9D8B030D-6E8A-4147-A177-3AD203B41FA5}">
                      <a16:colId xmlns:a16="http://schemas.microsoft.com/office/drawing/2014/main" val="627323634"/>
                    </a:ext>
                  </a:extLst>
                </a:gridCol>
                <a:gridCol w="2088391">
                  <a:extLst>
                    <a:ext uri="{9D8B030D-6E8A-4147-A177-3AD203B41FA5}">
                      <a16:colId xmlns:a16="http://schemas.microsoft.com/office/drawing/2014/main" val="3689298061"/>
                    </a:ext>
                  </a:extLst>
                </a:gridCol>
              </a:tblGrid>
              <a:tr h="13456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Prediction of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Stacking Classifier x 	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(0 – normal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1 – attack)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Prediction of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Stacking Classifier y </a:t>
                      </a:r>
                      <a:r>
                        <a:rPr lang="en-CA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(y ≠ x) 	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(0 – normal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1 – attack)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Logical OR Output 	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(0 – normal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1 – attack) </a:t>
                      </a:r>
                      <a:endParaRPr lang="en-CA" dirty="0"/>
                    </a:p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796475"/>
                  </a:ext>
                </a:extLst>
              </a:tr>
              <a:tr h="28329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41200"/>
                  </a:ext>
                </a:extLst>
              </a:tr>
              <a:tr h="28329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999622"/>
                  </a:ext>
                </a:extLst>
              </a:tr>
              <a:tr h="28329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7518"/>
                  </a:ext>
                </a:extLst>
              </a:tr>
              <a:tr h="28329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20083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D469F1-94CE-53B4-CB11-52534FE6C00D}"/>
              </a:ext>
            </a:extLst>
          </p:cNvPr>
          <p:cNvCxnSpPr/>
          <p:nvPr/>
        </p:nvCxnSpPr>
        <p:spPr>
          <a:xfrm>
            <a:off x="6708710" y="1558212"/>
            <a:ext cx="0" cy="4777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CE0EC02-175B-3ADB-45B1-6DD9E7EE86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93" r="78844"/>
          <a:stretch/>
        </p:blipFill>
        <p:spPr>
          <a:xfrm>
            <a:off x="6777164" y="1558212"/>
            <a:ext cx="1075716" cy="1072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773205-6B01-E7D1-F4E8-C69624FED0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2" r="78584"/>
          <a:stretch/>
        </p:blipFill>
        <p:spPr>
          <a:xfrm>
            <a:off x="6759633" y="3007881"/>
            <a:ext cx="1132139" cy="10722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C6C1D1-6B3A-1432-4325-B16306F2F4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407" r="29183"/>
          <a:stretch/>
        </p:blipFill>
        <p:spPr>
          <a:xfrm>
            <a:off x="7891772" y="2985708"/>
            <a:ext cx="1054354" cy="10722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A8A307-C7BB-211C-D5F2-5FB0716575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8" r="79771"/>
          <a:stretch/>
        </p:blipFill>
        <p:spPr>
          <a:xfrm>
            <a:off x="6798524" y="4774087"/>
            <a:ext cx="1054355" cy="10722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CF43329-E3D4-53F8-CA50-8B02D02302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635" r="3955"/>
          <a:stretch/>
        </p:blipFill>
        <p:spPr>
          <a:xfrm>
            <a:off x="7891772" y="4763655"/>
            <a:ext cx="1054355" cy="10722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1F3F2B8-B132-8DDA-62A8-6454243C68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84" r="54253"/>
          <a:stretch/>
        </p:blipFill>
        <p:spPr>
          <a:xfrm>
            <a:off x="7881091" y="1558212"/>
            <a:ext cx="1075716" cy="107226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D1B2A0-1A95-581A-2047-FE2F70651345}"/>
              </a:ext>
            </a:extLst>
          </p:cNvPr>
          <p:cNvCxnSpPr/>
          <p:nvPr/>
        </p:nvCxnSpPr>
        <p:spPr>
          <a:xfrm>
            <a:off x="9330612" y="1701261"/>
            <a:ext cx="0" cy="4134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BB5CFAC-5404-87C2-BEEC-5756DDB57C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84" r="54253"/>
          <a:stretch/>
        </p:blipFill>
        <p:spPr>
          <a:xfrm>
            <a:off x="9401312" y="1558212"/>
            <a:ext cx="1075716" cy="10722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FF7D6BF-3B95-50CB-74C8-6DC4CB1F29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407" r="29183"/>
          <a:stretch/>
        </p:blipFill>
        <p:spPr>
          <a:xfrm>
            <a:off x="10769453" y="1558212"/>
            <a:ext cx="1054354" cy="107226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7E4DCC-F9B1-941F-438C-3440D228E3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84" r="54253"/>
          <a:stretch/>
        </p:blipFill>
        <p:spPr>
          <a:xfrm>
            <a:off x="9471633" y="3007880"/>
            <a:ext cx="1075716" cy="10722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F3AEB80-4C94-B25F-FEBC-B4F58E40E3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635" r="3955"/>
          <a:stretch/>
        </p:blipFill>
        <p:spPr>
          <a:xfrm>
            <a:off x="10769452" y="2985707"/>
            <a:ext cx="1054355" cy="10722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4AA8756-26FC-4DA2-207F-9BD5D7D267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407" r="29183"/>
          <a:stretch/>
        </p:blipFill>
        <p:spPr>
          <a:xfrm>
            <a:off x="9420426" y="4714638"/>
            <a:ext cx="1054354" cy="10722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FF77AF-7211-2C98-9EB7-D697A3EE5E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635" r="3955"/>
          <a:stretch/>
        </p:blipFill>
        <p:spPr>
          <a:xfrm>
            <a:off x="10769452" y="4711919"/>
            <a:ext cx="1054355" cy="10722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8997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2EE-2C48-4584-9AEB-45CD2ED11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21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993D68-6F2D-4BD7-8354-BAC4E446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14" y="313114"/>
            <a:ext cx="11727713" cy="539416"/>
          </a:xfrm>
        </p:spPr>
        <p:txBody>
          <a:bodyPr>
            <a:normAutofit/>
          </a:bodyPr>
          <a:lstStyle/>
          <a:p>
            <a:r>
              <a:rPr lang="en-IN" sz="3000" dirty="0"/>
              <a:t>Results – Logical OR on Stacking Classifier Predictions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EC1F3C-878E-5585-4DE7-18EA730DA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14" y="864271"/>
            <a:ext cx="11727713" cy="5604545"/>
          </a:xfrm>
        </p:spPr>
        <p:txBody>
          <a:bodyPr/>
          <a:lstStyle/>
          <a:p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5128DA-4532-D403-9835-F5126F2BE942}"/>
              </a:ext>
            </a:extLst>
          </p:cNvPr>
          <p:cNvSpPr txBox="1">
            <a:spLocks/>
          </p:cNvSpPr>
          <p:nvPr/>
        </p:nvSpPr>
        <p:spPr>
          <a:xfrm>
            <a:off x="233916" y="866775"/>
            <a:ext cx="11727713" cy="5604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  <a:p>
            <a:endParaRPr lang="en-CA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35E17EA7-0318-A221-2A8F-3429EF130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795945"/>
              </p:ext>
            </p:extLst>
          </p:nvPr>
        </p:nvGraphicFramePr>
        <p:xfrm>
          <a:off x="1182624" y="1904349"/>
          <a:ext cx="9826752" cy="3524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344">
                  <a:extLst>
                    <a:ext uri="{9D8B030D-6E8A-4147-A177-3AD203B41FA5}">
                      <a16:colId xmlns:a16="http://schemas.microsoft.com/office/drawing/2014/main" val="548266347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3151603826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3515812800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252540894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772067087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3726176103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903931908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1509022598"/>
                    </a:ext>
                  </a:extLst>
                </a:gridCol>
              </a:tblGrid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Stacking Classifier 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Stacking Classifier 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9703071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9034843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XGBoost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7658958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GBDT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9148782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XGBoost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1407451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GBDT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5128665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GBDT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52451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433220E-CB2D-52DC-D9FB-85ABD2BB7DC6}"/>
              </a:ext>
            </a:extLst>
          </p:cNvPr>
          <p:cNvSpPr txBox="1"/>
          <p:nvPr/>
        </p:nvSpPr>
        <p:spPr>
          <a:xfrm>
            <a:off x="463589" y="1139237"/>
            <a:ext cx="8860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rgbClr val="A31C0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Stacking Classifiers trained on Base Learners that use Wrapper-based features</a:t>
            </a:r>
            <a:r>
              <a:rPr lang="en-CA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9456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2EE-2C48-4584-9AEB-45CD2ED11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22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993D68-6F2D-4BD7-8354-BAC4E446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14" y="313114"/>
            <a:ext cx="11727713" cy="539416"/>
          </a:xfrm>
        </p:spPr>
        <p:txBody>
          <a:bodyPr>
            <a:normAutofit/>
          </a:bodyPr>
          <a:lstStyle/>
          <a:p>
            <a:r>
              <a:rPr lang="en-IN" sz="3000" dirty="0"/>
              <a:t>Results – Logical OR on Stacking Classifier Predictions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EC1F3C-878E-5585-4DE7-18EA730DA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14" y="864271"/>
            <a:ext cx="11727713" cy="5604545"/>
          </a:xfrm>
        </p:spPr>
        <p:txBody>
          <a:bodyPr/>
          <a:lstStyle/>
          <a:p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5128DA-4532-D403-9835-F5126F2BE942}"/>
              </a:ext>
            </a:extLst>
          </p:cNvPr>
          <p:cNvSpPr txBox="1">
            <a:spLocks/>
          </p:cNvSpPr>
          <p:nvPr/>
        </p:nvSpPr>
        <p:spPr>
          <a:xfrm>
            <a:off x="233916" y="866775"/>
            <a:ext cx="11727713" cy="5604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  <a:p>
            <a:endParaRPr lang="en-CA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35E17EA7-0318-A221-2A8F-3429EF130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78011"/>
              </p:ext>
            </p:extLst>
          </p:nvPr>
        </p:nvGraphicFramePr>
        <p:xfrm>
          <a:off x="1182624" y="1904349"/>
          <a:ext cx="9826752" cy="3524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344">
                  <a:extLst>
                    <a:ext uri="{9D8B030D-6E8A-4147-A177-3AD203B41FA5}">
                      <a16:colId xmlns:a16="http://schemas.microsoft.com/office/drawing/2014/main" val="548266347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3151603826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3515812800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252540894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772067087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3726176103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903931908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1509022598"/>
                    </a:ext>
                  </a:extLst>
                </a:gridCol>
              </a:tblGrid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Stacking Classifier 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Stacking Classifier 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9703071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9034843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XGBoost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7658958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GBDT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9148782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XGBoost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1407451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GBDT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5128665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GBDT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52451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433220E-CB2D-52DC-D9FB-85ABD2BB7DC6}"/>
              </a:ext>
            </a:extLst>
          </p:cNvPr>
          <p:cNvSpPr txBox="1"/>
          <p:nvPr/>
        </p:nvSpPr>
        <p:spPr>
          <a:xfrm>
            <a:off x="463589" y="1139237"/>
            <a:ext cx="839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rgbClr val="A31C0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Stacking Classifiers trained on Base Learners that use PCA-based features</a:t>
            </a:r>
            <a:r>
              <a:rPr lang="en-CA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8227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C65699-0589-E9D3-7A29-FA3B11E1D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23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A049E-636C-E221-C8CB-E2AC2C7F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Methodology – Aggregation of Predictions</a:t>
            </a:r>
            <a:endParaRPr lang="en-CA" sz="3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A001A4-FB05-44FF-CD2D-B257B91E1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30" y="711441"/>
            <a:ext cx="11831000" cy="5759880"/>
          </a:xfrm>
        </p:spPr>
        <p:txBody>
          <a:bodyPr>
            <a:normAutofit/>
          </a:bodyPr>
          <a:lstStyle/>
          <a:p>
            <a:r>
              <a:rPr lang="en-CA" sz="2000" dirty="0"/>
              <a:t>14 different predictions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 4 Base Learners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4 Stacking Classifiers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6 Logical OR</a:t>
            </a:r>
          </a:p>
          <a:p>
            <a:pPr marL="457200" lvl="1" indent="0">
              <a:buNone/>
            </a:pPr>
            <a:endParaRPr lang="en-CA" sz="2000" dirty="0"/>
          </a:p>
          <a:p>
            <a:r>
              <a:rPr lang="en-CA" sz="2000" dirty="0"/>
              <a:t>Sum of all the 14 Predictions – “sum_predictions”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 For the entire train dataset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 For the entire test dataset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Range – [1,14]</a:t>
            </a:r>
          </a:p>
          <a:p>
            <a:pPr marL="457200" lvl="1" indent="0">
              <a:buNone/>
            </a:pPr>
            <a:endParaRPr lang="en-CA" sz="2000" dirty="0"/>
          </a:p>
          <a:p>
            <a:r>
              <a:rPr lang="en-CA" sz="2000" dirty="0"/>
              <a:t>sum_predictions &gt;= threshold (iterated in Range – [1,14])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 True – Predict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False – Predict 0</a:t>
            </a:r>
          </a:p>
          <a:p>
            <a:pPr marL="457200" lvl="1" indent="0">
              <a:buNone/>
            </a:pPr>
            <a:endParaRPr lang="en-CA" sz="2000" dirty="0"/>
          </a:p>
          <a:p>
            <a:r>
              <a:rPr lang="en-CA" sz="2000" dirty="0"/>
              <a:t> threshold should be obtained using the training dataset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Can be thought of Hyperparameter</a:t>
            </a:r>
          </a:p>
          <a:p>
            <a:endParaRPr lang="en-CA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E6D35F-A174-DDC0-96C6-0F055450CA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564"/>
          <a:stretch/>
        </p:blipFill>
        <p:spPr>
          <a:xfrm>
            <a:off x="5763106" y="682041"/>
            <a:ext cx="1630748" cy="1362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C28B2A-4D4E-803C-E3AE-8B35C90CED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65" r="25947"/>
          <a:stretch/>
        </p:blipFill>
        <p:spPr>
          <a:xfrm>
            <a:off x="10186904" y="711440"/>
            <a:ext cx="1523037" cy="13628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F036B7-4C85-C796-3DDE-F95647286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43" r="50000"/>
          <a:stretch/>
        </p:blipFill>
        <p:spPr>
          <a:xfrm>
            <a:off x="7144603" y="657656"/>
            <a:ext cx="1764393" cy="1362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ACB105-8CD4-0EB0-00EE-688E0AF14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401"/>
          <a:stretch/>
        </p:blipFill>
        <p:spPr>
          <a:xfrm>
            <a:off x="8671762" y="699076"/>
            <a:ext cx="1572492" cy="13628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C19EE7-4154-DFC6-37ED-C89D96ACC5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60"/>
          <a:stretch/>
        </p:blipFill>
        <p:spPr>
          <a:xfrm>
            <a:off x="5902223" y="1945708"/>
            <a:ext cx="6055861" cy="9815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735DE0-8918-F200-6CB2-B0A14B4C2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769" y="2939626"/>
            <a:ext cx="3977985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81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C65699-0589-E9D3-7A29-FA3B11E1D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24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A049E-636C-E221-C8CB-E2AC2C7F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1" y="144635"/>
            <a:ext cx="11727713" cy="539416"/>
          </a:xfrm>
        </p:spPr>
        <p:txBody>
          <a:bodyPr>
            <a:normAutofit/>
          </a:bodyPr>
          <a:lstStyle/>
          <a:p>
            <a:r>
              <a:rPr lang="en-IN" sz="3000" dirty="0"/>
              <a:t>Methodology – Aggregation of Predictions</a:t>
            </a:r>
            <a:endParaRPr lang="en-CA" sz="3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6C82CB-A14F-F4C8-F736-A68C376ACAF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9848" y="684051"/>
            <a:ext cx="11966027" cy="5481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CA" sz="1800" b="1" dirty="0">
                <a:solidFill>
                  <a:srgbClr val="A31C05"/>
                </a:solidFill>
                <a:ea typeface="+mj-ea"/>
              </a:rPr>
              <a:t>Base Learners, </a:t>
            </a:r>
            <a:r>
              <a:rPr lang="en-CA" sz="1800" b="1" dirty="0">
                <a:solidFill>
                  <a:srgbClr val="A31C0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Stacking Classifiers trained </a:t>
            </a:r>
            <a:r>
              <a:rPr lang="en-CA" sz="1800" b="1" dirty="0">
                <a:solidFill>
                  <a:srgbClr val="A31C05"/>
                </a:solidFill>
                <a:ea typeface="+mj-ea"/>
              </a:rPr>
              <a:t>using</a:t>
            </a:r>
            <a:r>
              <a:rPr lang="en-CA" sz="1800" b="1" dirty="0">
                <a:solidFill>
                  <a:srgbClr val="A31C0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Wrapper-based features, and Logical OR between Stacking Classifiers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A31C05"/>
                </a:solidFill>
                <a:ea typeface="+mj-ea"/>
              </a:rPr>
              <a:t>Entire Train Data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1600" dirty="0"/>
              <a:t>	Accuracy – 0.9999 for Threshold = 11 			f1-score – 0.9999 for Threshold = 11</a:t>
            </a:r>
          </a:p>
          <a:p>
            <a:pPr marL="0" indent="0">
              <a:buNone/>
            </a:pPr>
            <a:r>
              <a:rPr lang="en-CA" sz="1600" dirty="0"/>
              <a:t>	Precision – 0.9999 for Threshold = 12			Recall – 1 for Threshold = 1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1800" b="1" dirty="0">
                <a:solidFill>
                  <a:srgbClr val="A31C05"/>
                </a:solidFill>
                <a:ea typeface="+mj-ea"/>
              </a:rPr>
              <a:t>5-fold CV on Train Data Set</a:t>
            </a:r>
          </a:p>
          <a:p>
            <a:pPr marL="0" indent="0">
              <a:buNone/>
            </a:pPr>
            <a:r>
              <a:rPr lang="en-CA" sz="1600" dirty="0"/>
              <a:t>	Accuracy – 0.9999 for Threshold = 11 			f1-score – 0.9999 for Threshold = 11</a:t>
            </a:r>
          </a:p>
          <a:p>
            <a:pPr marL="0" indent="0">
              <a:buNone/>
            </a:pPr>
            <a:r>
              <a:rPr lang="en-CA" sz="1600" dirty="0"/>
              <a:t>	Precision – 0.9999 for Threshold = 13			Recall – 1 for Threshold = 1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9E1E28F-FC78-A87E-189F-5346DA647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48" y="1459150"/>
            <a:ext cx="2626974" cy="219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3B4F9AF0-0001-0F7C-70B6-8D1B7320A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156" y="1459148"/>
            <a:ext cx="2626975" cy="219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56524380-14AF-3EB8-1819-4943DADC0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238" y="1459148"/>
            <a:ext cx="2570747" cy="214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5F07A2B8-03F5-2FE4-A394-A63C0C821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136" y="1459147"/>
            <a:ext cx="2626975" cy="219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781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C65699-0589-E9D3-7A29-FA3B11E1D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25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A049E-636C-E221-C8CB-E2AC2C7F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1" y="144635"/>
            <a:ext cx="11727713" cy="539416"/>
          </a:xfrm>
        </p:spPr>
        <p:txBody>
          <a:bodyPr>
            <a:normAutofit/>
          </a:bodyPr>
          <a:lstStyle/>
          <a:p>
            <a:r>
              <a:rPr lang="en-IN" sz="3000" dirty="0"/>
              <a:t>Methodology – Aggregation of Predictions</a:t>
            </a:r>
            <a:endParaRPr lang="en-CA" sz="3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6C82CB-A14F-F4C8-F736-A68C376ACAF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9848" y="684051"/>
            <a:ext cx="11966027" cy="5481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CA" sz="1800" b="1" dirty="0">
                <a:solidFill>
                  <a:srgbClr val="A31C05"/>
                </a:solidFill>
                <a:ea typeface="+mj-ea"/>
              </a:rPr>
              <a:t>Base Learners, </a:t>
            </a:r>
            <a:r>
              <a:rPr lang="en-CA" sz="1800" b="1" dirty="0">
                <a:solidFill>
                  <a:srgbClr val="A31C0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Stacking Classifiers trained </a:t>
            </a:r>
            <a:r>
              <a:rPr lang="en-CA" sz="1800" b="1" dirty="0">
                <a:solidFill>
                  <a:srgbClr val="A31C05"/>
                </a:solidFill>
                <a:ea typeface="+mj-ea"/>
              </a:rPr>
              <a:t>using</a:t>
            </a:r>
            <a:r>
              <a:rPr lang="en-CA" sz="1800" b="1" dirty="0">
                <a:solidFill>
                  <a:srgbClr val="A31C0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CA" sz="1800" b="1" dirty="0">
                <a:solidFill>
                  <a:srgbClr val="A31C05"/>
                </a:solidFill>
                <a:ea typeface="+mj-ea"/>
              </a:rPr>
              <a:t>PCA</a:t>
            </a:r>
            <a:r>
              <a:rPr lang="en-CA" sz="1800" b="1" dirty="0">
                <a:solidFill>
                  <a:srgbClr val="A31C0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-based features, and Logical OR between Stacking Classifiers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A31C05"/>
                </a:solidFill>
                <a:ea typeface="+mj-ea"/>
              </a:rPr>
              <a:t>Entire Train Data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1600" dirty="0"/>
              <a:t>	Accuracy – 0.9999 for Threshold = 10 			f1-score – 0.9999 for Threshold = 10</a:t>
            </a:r>
          </a:p>
          <a:p>
            <a:pPr marL="0" indent="0">
              <a:buNone/>
            </a:pPr>
            <a:r>
              <a:rPr lang="en-CA" sz="1600" dirty="0"/>
              <a:t>	Precision – 1 for Threshold = 14				Recall – 1 for Threshold = 1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1800" b="1" dirty="0">
                <a:solidFill>
                  <a:srgbClr val="A31C05"/>
                </a:solidFill>
                <a:ea typeface="+mj-ea"/>
              </a:rPr>
              <a:t>5-fold CV on Train Data Set</a:t>
            </a:r>
          </a:p>
          <a:p>
            <a:pPr marL="0" indent="0">
              <a:buNone/>
            </a:pPr>
            <a:r>
              <a:rPr lang="en-CA" sz="1600" dirty="0"/>
              <a:t>	Accuracy – 0.9999 for Threshold = 10 			f1-score – 0.9999 for Threshold = 10</a:t>
            </a:r>
          </a:p>
          <a:p>
            <a:pPr marL="0" indent="0">
              <a:buNone/>
            </a:pPr>
            <a:r>
              <a:rPr lang="en-CA" sz="1600" dirty="0"/>
              <a:t>	Precision – 1 for Threshold = 14				Recall – 1 for Threshold = 1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F05E625-91B7-629C-FA97-B22F22037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5" y="1411402"/>
            <a:ext cx="2626975" cy="219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2436D7C-E0F0-4EE4-B64D-D31B63D09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089" y="1427362"/>
            <a:ext cx="2626975" cy="219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23754A5-7AC0-A8A9-7DC0-57ECBA127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249" y="1411401"/>
            <a:ext cx="2626975" cy="219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88D7DC21-6A60-2E78-55D1-03636F498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921" y="1411402"/>
            <a:ext cx="2626975" cy="219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435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2EE-2C48-4584-9AEB-45CD2ED11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26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993D68-6F2D-4BD7-8354-BAC4E446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14" y="313114"/>
            <a:ext cx="11727713" cy="539416"/>
          </a:xfrm>
        </p:spPr>
        <p:txBody>
          <a:bodyPr>
            <a:normAutofit/>
          </a:bodyPr>
          <a:lstStyle/>
          <a:p>
            <a:r>
              <a:rPr lang="en-IN" sz="3000" dirty="0"/>
              <a:t>Results – Aggregation of Predictions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EC1F3C-878E-5585-4DE7-18EA730DA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14" y="864271"/>
            <a:ext cx="11727713" cy="5604545"/>
          </a:xfrm>
        </p:spPr>
        <p:txBody>
          <a:bodyPr/>
          <a:lstStyle/>
          <a:p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5128DA-4532-D403-9835-F5126F2BE942}"/>
              </a:ext>
            </a:extLst>
          </p:cNvPr>
          <p:cNvSpPr txBox="1">
            <a:spLocks/>
          </p:cNvSpPr>
          <p:nvPr/>
        </p:nvSpPr>
        <p:spPr>
          <a:xfrm>
            <a:off x="233916" y="866775"/>
            <a:ext cx="11727713" cy="5604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  <a:p>
            <a:endParaRPr lang="en-CA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35E17EA7-0318-A221-2A8F-3429EF130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376094"/>
              </p:ext>
            </p:extLst>
          </p:nvPr>
        </p:nvGraphicFramePr>
        <p:xfrm>
          <a:off x="1341244" y="1480910"/>
          <a:ext cx="8598408" cy="201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43">
                  <a:extLst>
                    <a:ext uri="{9D8B030D-6E8A-4147-A177-3AD203B41FA5}">
                      <a16:colId xmlns:a16="http://schemas.microsoft.com/office/drawing/2014/main" val="3151603826"/>
                    </a:ext>
                  </a:extLst>
                </a:gridCol>
                <a:gridCol w="1241345">
                  <a:extLst>
                    <a:ext uri="{9D8B030D-6E8A-4147-A177-3AD203B41FA5}">
                      <a16:colId xmlns:a16="http://schemas.microsoft.com/office/drawing/2014/main" val="3515812800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252540894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772067087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3726176103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903931908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1509022598"/>
                    </a:ext>
                  </a:extLst>
                </a:gridCol>
              </a:tblGrid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Threshold Value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AP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9703071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</a:rPr>
                        <a:t>0.86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</a:rPr>
                        <a:t>0.85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9034843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</a:rPr>
                        <a:t>0.84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</a:rPr>
                        <a:t>0.85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7658958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</a:rPr>
                        <a:t>0.81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</a:rPr>
                        <a:t>0.83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91487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2F1C94-38D2-985F-5719-BFDA8968CEA0}"/>
              </a:ext>
            </a:extLst>
          </p:cNvPr>
          <p:cNvSpPr txBox="1"/>
          <p:nvPr/>
        </p:nvSpPr>
        <p:spPr>
          <a:xfrm>
            <a:off x="230370" y="1098933"/>
            <a:ext cx="1230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solidFill>
                  <a:srgbClr val="A31C0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Base Learners, Stacking Classifiers trained using Wrapper-based features, and Logical OR between Stacking Classifiers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502BDDC-6306-71E0-0D21-C9D18455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396776"/>
              </p:ext>
            </p:extLst>
          </p:nvPr>
        </p:nvGraphicFramePr>
        <p:xfrm>
          <a:off x="1341244" y="4220217"/>
          <a:ext cx="8598408" cy="201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43">
                  <a:extLst>
                    <a:ext uri="{9D8B030D-6E8A-4147-A177-3AD203B41FA5}">
                      <a16:colId xmlns:a16="http://schemas.microsoft.com/office/drawing/2014/main" val="3151603826"/>
                    </a:ext>
                  </a:extLst>
                </a:gridCol>
                <a:gridCol w="1241345">
                  <a:extLst>
                    <a:ext uri="{9D8B030D-6E8A-4147-A177-3AD203B41FA5}">
                      <a16:colId xmlns:a16="http://schemas.microsoft.com/office/drawing/2014/main" val="3515812800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252540894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772067087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3726176103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903931908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1509022598"/>
                    </a:ext>
                  </a:extLst>
                </a:gridCol>
              </a:tblGrid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Threshold Value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AP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9703071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</a:rPr>
                        <a:t>0.87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</a:rPr>
                        <a:t>0.85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9034843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</a:rPr>
                        <a:t>0.83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</a:rPr>
                        <a:t>0.85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7658958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</a:rPr>
                        <a:t>0.78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</a:rPr>
                        <a:t>0.81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914878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7958D77-24B7-F200-3AB6-E5B338D14B71}"/>
              </a:ext>
            </a:extLst>
          </p:cNvPr>
          <p:cNvSpPr txBox="1"/>
          <p:nvPr/>
        </p:nvSpPr>
        <p:spPr>
          <a:xfrm>
            <a:off x="230370" y="3666543"/>
            <a:ext cx="1230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solidFill>
                  <a:srgbClr val="A31C0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Base Learners, Stacking Classifiers trained using PCA-based features, and Logical OR between Stacking Classifiers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6370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2EE-2C48-4584-9AEB-45CD2ED11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27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993D68-6F2D-4BD7-8354-BAC4E446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14" y="313114"/>
            <a:ext cx="11727713" cy="539416"/>
          </a:xfrm>
        </p:spPr>
        <p:txBody>
          <a:bodyPr>
            <a:normAutofit/>
          </a:bodyPr>
          <a:lstStyle/>
          <a:p>
            <a:r>
              <a:rPr lang="en-IN" sz="3000" dirty="0"/>
              <a:t>Methodology – Logical AND on Stacking Classifier Predictions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EC1F3C-878E-5585-4DE7-18EA730DA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14" y="864271"/>
            <a:ext cx="11727713" cy="5604545"/>
          </a:xfrm>
        </p:spPr>
        <p:txBody>
          <a:bodyPr/>
          <a:lstStyle/>
          <a:p>
            <a:endParaRPr lang="en-CA" sz="2000" dirty="0"/>
          </a:p>
          <a:p>
            <a:endParaRPr lang="en-CA" sz="2000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C7484534-A26C-E0B3-77B4-2AD3B6FE41E4}"/>
              </a:ext>
            </a:extLst>
          </p:cNvPr>
          <p:cNvSpPr txBox="1">
            <a:spLocks/>
          </p:cNvSpPr>
          <p:nvPr/>
        </p:nvSpPr>
        <p:spPr>
          <a:xfrm>
            <a:off x="231073" y="389184"/>
            <a:ext cx="11727713" cy="5604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Between the pair of Stacking Classifier Predictions perform Logical AND operation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r>
              <a:rPr lang="en-CA" sz="2000" dirty="0"/>
              <a:t>4C2 combinations hence 6 outputs from this methodology</a:t>
            </a:r>
          </a:p>
          <a:p>
            <a:pPr marL="0" indent="0">
              <a:buNone/>
            </a:pPr>
            <a:r>
              <a:rPr lang="en-CA" sz="2000" dirty="0"/>
              <a:t>for base learners trained on PCA and Wrapper features</a:t>
            </a:r>
          </a:p>
          <a:p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B6B3799-2086-82AA-BFD1-F95ED4050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254309"/>
              </p:ext>
            </p:extLst>
          </p:nvPr>
        </p:nvGraphicFramePr>
        <p:xfrm>
          <a:off x="400939" y="1738832"/>
          <a:ext cx="626517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391">
                  <a:extLst>
                    <a:ext uri="{9D8B030D-6E8A-4147-A177-3AD203B41FA5}">
                      <a16:colId xmlns:a16="http://schemas.microsoft.com/office/drawing/2014/main" val="1437071169"/>
                    </a:ext>
                  </a:extLst>
                </a:gridCol>
                <a:gridCol w="2088391">
                  <a:extLst>
                    <a:ext uri="{9D8B030D-6E8A-4147-A177-3AD203B41FA5}">
                      <a16:colId xmlns:a16="http://schemas.microsoft.com/office/drawing/2014/main" val="627323634"/>
                    </a:ext>
                  </a:extLst>
                </a:gridCol>
                <a:gridCol w="2088391">
                  <a:extLst>
                    <a:ext uri="{9D8B030D-6E8A-4147-A177-3AD203B41FA5}">
                      <a16:colId xmlns:a16="http://schemas.microsoft.com/office/drawing/2014/main" val="3689298061"/>
                    </a:ext>
                  </a:extLst>
                </a:gridCol>
              </a:tblGrid>
              <a:tr h="13456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Prediction of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Stacking Classifier x 	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(0 – normal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1 – attack)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Prediction of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Stacking Classifier y </a:t>
                      </a:r>
                      <a:r>
                        <a:rPr lang="en-CA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(y ≠ x) 	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(0 – normal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1 – attack)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Logical AND Output 	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(0 – normal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1 – attack) </a:t>
                      </a:r>
                      <a:endParaRPr lang="en-CA" dirty="0"/>
                    </a:p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796475"/>
                  </a:ext>
                </a:extLst>
              </a:tr>
              <a:tr h="28329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41200"/>
                  </a:ext>
                </a:extLst>
              </a:tr>
              <a:tr h="28329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999622"/>
                  </a:ext>
                </a:extLst>
              </a:tr>
              <a:tr h="28329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7518"/>
                  </a:ext>
                </a:extLst>
              </a:tr>
              <a:tr h="28329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20083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D469F1-94CE-53B4-CB11-52534FE6C00D}"/>
              </a:ext>
            </a:extLst>
          </p:cNvPr>
          <p:cNvCxnSpPr/>
          <p:nvPr/>
        </p:nvCxnSpPr>
        <p:spPr>
          <a:xfrm>
            <a:off x="6708710" y="1558212"/>
            <a:ext cx="0" cy="4777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CE0EC02-175B-3ADB-45B1-6DD9E7EE86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93" r="78844"/>
          <a:stretch/>
        </p:blipFill>
        <p:spPr>
          <a:xfrm>
            <a:off x="6777164" y="1558212"/>
            <a:ext cx="1075716" cy="1072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773205-6B01-E7D1-F4E8-C69624FED0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2" r="78584"/>
          <a:stretch/>
        </p:blipFill>
        <p:spPr>
          <a:xfrm>
            <a:off x="6759633" y="3007881"/>
            <a:ext cx="1132139" cy="10722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C6C1D1-6B3A-1432-4325-B16306F2F4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407" r="29183"/>
          <a:stretch/>
        </p:blipFill>
        <p:spPr>
          <a:xfrm>
            <a:off x="7891772" y="2985708"/>
            <a:ext cx="1054354" cy="10722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A8A307-C7BB-211C-D5F2-5FB0716575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8" r="79771"/>
          <a:stretch/>
        </p:blipFill>
        <p:spPr>
          <a:xfrm>
            <a:off x="6798524" y="4774087"/>
            <a:ext cx="1054355" cy="10722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CF43329-E3D4-53F8-CA50-8B02D02302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635" r="3955"/>
          <a:stretch/>
        </p:blipFill>
        <p:spPr>
          <a:xfrm>
            <a:off x="7891772" y="4763655"/>
            <a:ext cx="1054355" cy="10722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1F3F2B8-B132-8DDA-62A8-6454243C68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84" r="54253"/>
          <a:stretch/>
        </p:blipFill>
        <p:spPr>
          <a:xfrm>
            <a:off x="7881091" y="1558212"/>
            <a:ext cx="1075716" cy="107226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D1B2A0-1A95-581A-2047-FE2F70651345}"/>
              </a:ext>
            </a:extLst>
          </p:cNvPr>
          <p:cNvCxnSpPr/>
          <p:nvPr/>
        </p:nvCxnSpPr>
        <p:spPr>
          <a:xfrm>
            <a:off x="9330612" y="1701261"/>
            <a:ext cx="0" cy="4134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BB5CFAC-5404-87C2-BEEC-5756DDB57C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84" r="54253"/>
          <a:stretch/>
        </p:blipFill>
        <p:spPr>
          <a:xfrm>
            <a:off x="9401312" y="1558212"/>
            <a:ext cx="1075716" cy="10722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FF7D6BF-3B95-50CB-74C8-6DC4CB1F29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407" r="29183"/>
          <a:stretch/>
        </p:blipFill>
        <p:spPr>
          <a:xfrm>
            <a:off x="10769453" y="1558212"/>
            <a:ext cx="1054354" cy="107226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7E4DCC-F9B1-941F-438C-3440D228E3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84" r="54253"/>
          <a:stretch/>
        </p:blipFill>
        <p:spPr>
          <a:xfrm>
            <a:off x="9471633" y="3007880"/>
            <a:ext cx="1075716" cy="10722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F3AEB80-4C94-B25F-FEBC-B4F58E40E3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635" r="3955"/>
          <a:stretch/>
        </p:blipFill>
        <p:spPr>
          <a:xfrm>
            <a:off x="10769452" y="2985707"/>
            <a:ext cx="1054355" cy="10722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4AA8756-26FC-4DA2-207F-9BD5D7D267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407" r="29183"/>
          <a:stretch/>
        </p:blipFill>
        <p:spPr>
          <a:xfrm>
            <a:off x="9420426" y="4714638"/>
            <a:ext cx="1054354" cy="10722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FF77AF-7211-2C98-9EB7-D697A3EE5E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635" r="3955"/>
          <a:stretch/>
        </p:blipFill>
        <p:spPr>
          <a:xfrm>
            <a:off x="10769452" y="4711919"/>
            <a:ext cx="1054355" cy="10722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670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2EE-2C48-4584-9AEB-45CD2ED11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28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993D68-6F2D-4BD7-8354-BAC4E446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14" y="313114"/>
            <a:ext cx="11727713" cy="539416"/>
          </a:xfrm>
        </p:spPr>
        <p:txBody>
          <a:bodyPr>
            <a:normAutofit/>
          </a:bodyPr>
          <a:lstStyle/>
          <a:p>
            <a:r>
              <a:rPr lang="en-IN" sz="3000" dirty="0"/>
              <a:t>Results – Logical AND on Stacking Classifier Predictions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EC1F3C-878E-5585-4DE7-18EA730DA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14" y="864271"/>
            <a:ext cx="11727713" cy="5604545"/>
          </a:xfrm>
        </p:spPr>
        <p:txBody>
          <a:bodyPr/>
          <a:lstStyle/>
          <a:p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5128DA-4532-D403-9835-F5126F2BE942}"/>
              </a:ext>
            </a:extLst>
          </p:cNvPr>
          <p:cNvSpPr txBox="1">
            <a:spLocks/>
          </p:cNvSpPr>
          <p:nvPr/>
        </p:nvSpPr>
        <p:spPr>
          <a:xfrm>
            <a:off x="233916" y="866775"/>
            <a:ext cx="11727713" cy="5604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  <a:p>
            <a:endParaRPr lang="en-CA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35E17EA7-0318-A221-2A8F-3429EF130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768314"/>
              </p:ext>
            </p:extLst>
          </p:nvPr>
        </p:nvGraphicFramePr>
        <p:xfrm>
          <a:off x="1182624" y="1904349"/>
          <a:ext cx="9826752" cy="3524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344">
                  <a:extLst>
                    <a:ext uri="{9D8B030D-6E8A-4147-A177-3AD203B41FA5}">
                      <a16:colId xmlns:a16="http://schemas.microsoft.com/office/drawing/2014/main" val="548266347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3151603826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3515812800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252540894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772067087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3726176103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903931908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1509022598"/>
                    </a:ext>
                  </a:extLst>
                </a:gridCol>
              </a:tblGrid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Stacking Classifier 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Stacking Classifier 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9703071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9034843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XGBoost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7658958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GBDT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9148782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XGBoost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1407451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GBDT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5128665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GBDT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52451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433220E-CB2D-52DC-D9FB-85ABD2BB7DC6}"/>
              </a:ext>
            </a:extLst>
          </p:cNvPr>
          <p:cNvSpPr txBox="1"/>
          <p:nvPr/>
        </p:nvSpPr>
        <p:spPr>
          <a:xfrm>
            <a:off x="463589" y="1139237"/>
            <a:ext cx="8860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rgbClr val="A31C0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Stacking Classifiers trained on Base Learners that use Wrapper-based features</a:t>
            </a:r>
            <a:r>
              <a:rPr lang="en-CA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9228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2EE-2C48-4584-9AEB-45CD2ED11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29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993D68-6F2D-4BD7-8354-BAC4E446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14" y="313114"/>
            <a:ext cx="11727713" cy="539416"/>
          </a:xfrm>
        </p:spPr>
        <p:txBody>
          <a:bodyPr>
            <a:normAutofit/>
          </a:bodyPr>
          <a:lstStyle/>
          <a:p>
            <a:r>
              <a:rPr lang="en-IN" sz="3000" dirty="0"/>
              <a:t>Results – Logical AND on Stacking Classifier Predictions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EC1F3C-878E-5585-4DE7-18EA730DA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14" y="864271"/>
            <a:ext cx="11727713" cy="5604545"/>
          </a:xfrm>
        </p:spPr>
        <p:txBody>
          <a:bodyPr/>
          <a:lstStyle/>
          <a:p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5128DA-4532-D403-9835-F5126F2BE942}"/>
              </a:ext>
            </a:extLst>
          </p:cNvPr>
          <p:cNvSpPr txBox="1">
            <a:spLocks/>
          </p:cNvSpPr>
          <p:nvPr/>
        </p:nvSpPr>
        <p:spPr>
          <a:xfrm>
            <a:off x="233916" y="866775"/>
            <a:ext cx="11727713" cy="5604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  <a:p>
            <a:endParaRPr lang="en-CA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35E17EA7-0318-A221-2A8F-3429EF130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599398"/>
              </p:ext>
            </p:extLst>
          </p:nvPr>
        </p:nvGraphicFramePr>
        <p:xfrm>
          <a:off x="1182624" y="1904349"/>
          <a:ext cx="9826752" cy="3524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344">
                  <a:extLst>
                    <a:ext uri="{9D8B030D-6E8A-4147-A177-3AD203B41FA5}">
                      <a16:colId xmlns:a16="http://schemas.microsoft.com/office/drawing/2014/main" val="548266347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3151603826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3515812800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252540894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772067087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3726176103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903931908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1509022598"/>
                    </a:ext>
                  </a:extLst>
                </a:gridCol>
              </a:tblGrid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Stacking Classifier 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Stacking Classifier 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9703071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9034843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XGBoost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7658958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GBDT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9148782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XGBoost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1407451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GBDT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5128665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GBDT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52451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433220E-CB2D-52DC-D9FB-85ABD2BB7DC6}"/>
              </a:ext>
            </a:extLst>
          </p:cNvPr>
          <p:cNvSpPr txBox="1"/>
          <p:nvPr/>
        </p:nvSpPr>
        <p:spPr>
          <a:xfrm>
            <a:off x="463589" y="1139237"/>
            <a:ext cx="839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rgbClr val="A31C0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Stacking Classifiers trained on Base Learners that use PCA-based features</a:t>
            </a:r>
            <a:r>
              <a:rPr lang="en-CA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268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2EE-2C48-4584-9AEB-45CD2ED11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993D68-6F2D-4BD7-8354-BAC4E446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Dataset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8F3F222-C87E-8172-2310-ACFD79F5A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75" y="781050"/>
            <a:ext cx="11728450" cy="5603875"/>
          </a:xfrm>
        </p:spPr>
        <p:txBody>
          <a:bodyPr>
            <a:normAutofit/>
          </a:bodyPr>
          <a:lstStyle/>
          <a:p>
            <a:r>
              <a:rPr lang="en-IN" sz="2000" dirty="0"/>
              <a:t>NSL-KDD is the benchmark for current internet traffic</a:t>
            </a:r>
          </a:p>
          <a:p>
            <a:r>
              <a:rPr lang="en-IN" sz="2000" dirty="0"/>
              <a:t>Overcomes the problems of KDD’99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000" dirty="0"/>
              <a:t>Data Redundancy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000" dirty="0"/>
              <a:t>Bias towards specific attacks</a:t>
            </a:r>
          </a:p>
          <a:p>
            <a:r>
              <a:rPr lang="en-IN" sz="2000" dirty="0"/>
              <a:t>Dataset comes with both Train and Test data</a:t>
            </a:r>
          </a:p>
          <a:p>
            <a:r>
              <a:rPr lang="en-IN" sz="2000" dirty="0"/>
              <a:t>Train data – 125973 instances ; Test data – 22544 instances</a:t>
            </a:r>
          </a:p>
          <a:p>
            <a:r>
              <a:rPr lang="en-IN" sz="2000" dirty="0"/>
              <a:t>41 Features (Independent Variables) and Dependent Variable – Attack</a:t>
            </a:r>
          </a:p>
          <a:p>
            <a:r>
              <a:rPr lang="en-IN" sz="2000" dirty="0"/>
              <a:t>Features can be categorized 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Intrinsic Features – Information about packet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Content Features – Information to access the content in the payload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Time-based Features – Information about counts like the number of connection attempts to a host in a 2-second window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Host-based Features – Similar to time-based, but derived by analyzing the number of requests made to a host over n number of connections</a:t>
            </a:r>
            <a:endParaRPr lang="en-IN" sz="2400" dirty="0"/>
          </a:p>
          <a:p>
            <a:pPr marL="457200" lvl="1" indent="0">
              <a:buNone/>
            </a:pPr>
            <a:r>
              <a:rPr lang="en-IN" sz="2000" dirty="0"/>
              <a:t>						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255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C65699-0589-E9D3-7A29-FA3B11E1D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30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A049E-636C-E221-C8CB-E2AC2C7F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Methodology – Aggregation of Predictions</a:t>
            </a:r>
            <a:endParaRPr lang="en-CA" sz="3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A001A4-FB05-44FF-CD2D-B257B91E1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30" y="711441"/>
            <a:ext cx="11831000" cy="5759880"/>
          </a:xfrm>
        </p:spPr>
        <p:txBody>
          <a:bodyPr>
            <a:normAutofit/>
          </a:bodyPr>
          <a:lstStyle/>
          <a:p>
            <a:r>
              <a:rPr lang="en-CA" sz="2000" dirty="0"/>
              <a:t>14 different predictions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 4 Base Learners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4 Stacking Classifiers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6 Logical AND</a:t>
            </a:r>
          </a:p>
          <a:p>
            <a:pPr marL="457200" lvl="1" indent="0">
              <a:buNone/>
            </a:pPr>
            <a:endParaRPr lang="en-CA" sz="2000" dirty="0"/>
          </a:p>
          <a:p>
            <a:r>
              <a:rPr lang="en-CA" sz="2000" dirty="0"/>
              <a:t>Sum of all the 14 Predictions – “sum_predictions”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 For the entire train dataset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 For the entire test dataset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Range – [1,14]</a:t>
            </a:r>
          </a:p>
          <a:p>
            <a:pPr marL="457200" lvl="1" indent="0">
              <a:buNone/>
            </a:pPr>
            <a:endParaRPr lang="en-CA" sz="2000" dirty="0"/>
          </a:p>
          <a:p>
            <a:r>
              <a:rPr lang="en-CA" sz="2000" dirty="0"/>
              <a:t>sum_predictions &gt;= threshold (iterated in Range – [1,14])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 True – Predict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False – Predict 0</a:t>
            </a:r>
          </a:p>
          <a:p>
            <a:pPr marL="457200" lvl="1" indent="0">
              <a:buNone/>
            </a:pPr>
            <a:endParaRPr lang="en-CA" sz="2000" dirty="0"/>
          </a:p>
          <a:p>
            <a:r>
              <a:rPr lang="en-CA" sz="2000" dirty="0"/>
              <a:t> threshold should be obtained using the training dataset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Can be thought of Hyperparameter</a:t>
            </a:r>
          </a:p>
          <a:p>
            <a:endParaRPr lang="en-CA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E6D35F-A174-DDC0-96C6-0F055450CA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564"/>
          <a:stretch/>
        </p:blipFill>
        <p:spPr>
          <a:xfrm>
            <a:off x="5763106" y="682041"/>
            <a:ext cx="1630748" cy="1362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C28B2A-4D4E-803C-E3AE-8B35C90CED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65" r="25947"/>
          <a:stretch/>
        </p:blipFill>
        <p:spPr>
          <a:xfrm>
            <a:off x="10186904" y="711440"/>
            <a:ext cx="1523037" cy="13628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F036B7-4C85-C796-3DDE-F95647286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43" r="50000"/>
          <a:stretch/>
        </p:blipFill>
        <p:spPr>
          <a:xfrm>
            <a:off x="7144603" y="657656"/>
            <a:ext cx="1764393" cy="1362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ACB105-8CD4-0EB0-00EE-688E0AF14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401"/>
          <a:stretch/>
        </p:blipFill>
        <p:spPr>
          <a:xfrm>
            <a:off x="8671762" y="699076"/>
            <a:ext cx="1572492" cy="13628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C19EE7-4154-DFC6-37ED-C89D96ACC5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60"/>
          <a:stretch/>
        </p:blipFill>
        <p:spPr>
          <a:xfrm>
            <a:off x="5902223" y="1945708"/>
            <a:ext cx="6055861" cy="9815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735DE0-8918-F200-6CB2-B0A14B4C2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769" y="2939626"/>
            <a:ext cx="3977985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06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C65699-0589-E9D3-7A29-FA3B11E1D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31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A049E-636C-E221-C8CB-E2AC2C7F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1" y="144635"/>
            <a:ext cx="11727713" cy="539416"/>
          </a:xfrm>
        </p:spPr>
        <p:txBody>
          <a:bodyPr>
            <a:normAutofit/>
          </a:bodyPr>
          <a:lstStyle/>
          <a:p>
            <a:r>
              <a:rPr lang="en-IN" sz="3000" dirty="0"/>
              <a:t>Methodology – Aggregation of Predictions</a:t>
            </a:r>
            <a:endParaRPr lang="en-CA" sz="3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6C82CB-A14F-F4C8-F736-A68C376ACAF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9848" y="684051"/>
            <a:ext cx="11966027" cy="546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CA" sz="1700" b="1" dirty="0">
                <a:solidFill>
                  <a:srgbClr val="A31C05"/>
                </a:solidFill>
                <a:ea typeface="+mj-ea"/>
              </a:rPr>
              <a:t>Base Learners, </a:t>
            </a:r>
            <a:r>
              <a:rPr lang="en-CA" sz="1700" b="1" dirty="0">
                <a:solidFill>
                  <a:srgbClr val="A31C0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Stacking Classifiers trained </a:t>
            </a:r>
            <a:r>
              <a:rPr lang="en-CA" sz="1700" b="1" dirty="0">
                <a:solidFill>
                  <a:srgbClr val="A31C05"/>
                </a:solidFill>
                <a:ea typeface="+mj-ea"/>
              </a:rPr>
              <a:t>using</a:t>
            </a:r>
            <a:r>
              <a:rPr lang="en-CA" sz="1700" b="1" dirty="0">
                <a:solidFill>
                  <a:srgbClr val="A31C0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Wrapper-based features, and Logical </a:t>
            </a:r>
            <a:r>
              <a:rPr lang="en-CA" sz="1700" b="1" dirty="0">
                <a:solidFill>
                  <a:srgbClr val="A31C05"/>
                </a:solidFill>
                <a:ea typeface="+mj-ea"/>
              </a:rPr>
              <a:t>AND</a:t>
            </a:r>
            <a:r>
              <a:rPr lang="en-CA" sz="1700" b="1" dirty="0">
                <a:solidFill>
                  <a:srgbClr val="A31C0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between Stacking Classifiers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A31C05"/>
                </a:solidFill>
                <a:ea typeface="+mj-ea"/>
              </a:rPr>
              <a:t>Entire Train Data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1600" dirty="0"/>
              <a:t>	Accuracy – 0.9999 for Threshold = 8 			f1-score – 0.9999 for Threshold = 8</a:t>
            </a:r>
          </a:p>
          <a:p>
            <a:pPr marL="0" indent="0">
              <a:buNone/>
            </a:pPr>
            <a:r>
              <a:rPr lang="en-CA" sz="1600" dirty="0"/>
              <a:t>	Precision – 0.9999 for Threshold = 12			Recall – 1 for Threshold = 1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1800" b="1" dirty="0">
                <a:solidFill>
                  <a:srgbClr val="A31C05"/>
                </a:solidFill>
                <a:ea typeface="+mj-ea"/>
              </a:rPr>
              <a:t>5-fold CV on Train Data Set</a:t>
            </a:r>
          </a:p>
          <a:p>
            <a:pPr marL="0" indent="0">
              <a:buNone/>
            </a:pPr>
            <a:r>
              <a:rPr lang="en-CA" sz="1600" dirty="0"/>
              <a:t>	Accuracy – 0.9999 for Threshold = 8 			f1-score – 0.9999 for Threshold = 8</a:t>
            </a:r>
          </a:p>
          <a:p>
            <a:pPr marL="0" indent="0">
              <a:buNone/>
            </a:pPr>
            <a:r>
              <a:rPr lang="en-CA" sz="1600" dirty="0"/>
              <a:t>	Precision – 0.9999 for Threshold = 13			Recall – 1 for Threshold = 1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EFF9E5C-28CB-61BC-5B5C-27357F898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4" y="1459148"/>
            <a:ext cx="2626976" cy="219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EE7040C-B9CD-CDE0-EF65-9CE690064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752" y="1459144"/>
            <a:ext cx="2626976" cy="219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9B71C6-D8A4-71CD-7FFE-EB042740A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120" y="1459145"/>
            <a:ext cx="2626976" cy="219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5EC02CC-8D83-F692-24C4-6F718977F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658" y="1459146"/>
            <a:ext cx="2626976" cy="219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874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C65699-0589-E9D3-7A29-FA3B11E1D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32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A049E-636C-E221-C8CB-E2AC2C7F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1" y="144635"/>
            <a:ext cx="11727713" cy="539416"/>
          </a:xfrm>
        </p:spPr>
        <p:txBody>
          <a:bodyPr>
            <a:normAutofit/>
          </a:bodyPr>
          <a:lstStyle/>
          <a:p>
            <a:r>
              <a:rPr lang="en-IN" sz="3000" dirty="0"/>
              <a:t>Methodology – Aggregation of Predictions</a:t>
            </a:r>
            <a:endParaRPr lang="en-CA" sz="3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6C82CB-A14F-F4C8-F736-A68C376ACAF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9848" y="684051"/>
            <a:ext cx="11966027" cy="5481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CA" sz="1800" b="1" dirty="0">
                <a:solidFill>
                  <a:srgbClr val="A31C05"/>
                </a:solidFill>
                <a:ea typeface="+mj-ea"/>
              </a:rPr>
              <a:t>Base Learners, </a:t>
            </a:r>
            <a:r>
              <a:rPr lang="en-CA" sz="1800" b="1" dirty="0">
                <a:solidFill>
                  <a:srgbClr val="A31C0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Stacking Classifiers trained </a:t>
            </a:r>
            <a:r>
              <a:rPr lang="en-CA" sz="1800" b="1" dirty="0">
                <a:solidFill>
                  <a:srgbClr val="A31C05"/>
                </a:solidFill>
                <a:ea typeface="+mj-ea"/>
              </a:rPr>
              <a:t>using</a:t>
            </a:r>
            <a:r>
              <a:rPr lang="en-CA" sz="1800" b="1" dirty="0">
                <a:solidFill>
                  <a:srgbClr val="A31C0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CA" sz="1800" b="1" dirty="0">
                <a:solidFill>
                  <a:srgbClr val="A31C05"/>
                </a:solidFill>
                <a:ea typeface="+mj-ea"/>
              </a:rPr>
              <a:t>PCA</a:t>
            </a:r>
            <a:r>
              <a:rPr lang="en-CA" sz="1800" b="1" dirty="0">
                <a:solidFill>
                  <a:srgbClr val="A31C0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-based features, and Logical </a:t>
            </a:r>
            <a:r>
              <a:rPr lang="en-CA" sz="1800" b="1" dirty="0">
                <a:solidFill>
                  <a:srgbClr val="A31C05"/>
                </a:solidFill>
                <a:ea typeface="+mj-ea"/>
              </a:rPr>
              <a:t>AND</a:t>
            </a:r>
            <a:r>
              <a:rPr lang="en-CA" sz="1800" b="1" dirty="0">
                <a:solidFill>
                  <a:srgbClr val="A31C0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between Stacking Classifiers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A31C05"/>
                </a:solidFill>
                <a:ea typeface="+mj-ea"/>
              </a:rPr>
              <a:t>Entire Train Data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1600" dirty="0"/>
              <a:t>	Accuracy – 0.9999 for Threshold = 6 			f1-score – 0.9999 for Threshold = 6</a:t>
            </a:r>
          </a:p>
          <a:p>
            <a:pPr marL="0" indent="0">
              <a:buNone/>
            </a:pPr>
            <a:r>
              <a:rPr lang="en-CA" sz="1600" dirty="0"/>
              <a:t>	Precision – 1 for Threshold = 14				Recall – 1 for Threshold = 1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1800" b="1" dirty="0">
                <a:solidFill>
                  <a:srgbClr val="A31C05"/>
                </a:solidFill>
                <a:ea typeface="+mj-ea"/>
              </a:rPr>
              <a:t>5-fold CV on Train Data Set</a:t>
            </a:r>
          </a:p>
          <a:p>
            <a:pPr marL="0" indent="0">
              <a:buNone/>
            </a:pPr>
            <a:r>
              <a:rPr lang="en-CA" sz="1600" dirty="0"/>
              <a:t>	Accuracy – 0.9999 for Threshold = 6 			f1-score – 0.9999 for Threshold = 6</a:t>
            </a:r>
          </a:p>
          <a:p>
            <a:pPr marL="0" indent="0">
              <a:buNone/>
            </a:pPr>
            <a:r>
              <a:rPr lang="en-CA" sz="1600" dirty="0"/>
              <a:t>	Precision – 1 for Threshold = 14				Recall – 1 for Threshold = 1</a:t>
            </a: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2E2727D9-4690-C7ED-F37C-9F6D05288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932" y="1408798"/>
            <a:ext cx="2626975" cy="219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255C5BE-BDF2-6776-61AE-0A072CB47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785" y="1427362"/>
            <a:ext cx="2626975" cy="219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C67C0F9C-2319-C424-0EE4-536A0381B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637" y="1408797"/>
            <a:ext cx="2626976" cy="219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006BF7-DCBB-046C-1298-48CDA5945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48" y="1427362"/>
            <a:ext cx="2604733" cy="217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568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2EE-2C48-4584-9AEB-45CD2ED11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33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993D68-6F2D-4BD7-8354-BAC4E446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14" y="313114"/>
            <a:ext cx="11727713" cy="539416"/>
          </a:xfrm>
        </p:spPr>
        <p:txBody>
          <a:bodyPr>
            <a:normAutofit/>
          </a:bodyPr>
          <a:lstStyle/>
          <a:p>
            <a:r>
              <a:rPr lang="en-IN" sz="3000" dirty="0"/>
              <a:t>Results – Aggregation of Predictions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EC1F3C-878E-5585-4DE7-18EA730DA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14" y="864271"/>
            <a:ext cx="11727713" cy="5604545"/>
          </a:xfrm>
        </p:spPr>
        <p:txBody>
          <a:bodyPr/>
          <a:lstStyle/>
          <a:p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5128DA-4532-D403-9835-F5126F2BE942}"/>
              </a:ext>
            </a:extLst>
          </p:cNvPr>
          <p:cNvSpPr txBox="1">
            <a:spLocks/>
          </p:cNvSpPr>
          <p:nvPr/>
        </p:nvSpPr>
        <p:spPr>
          <a:xfrm>
            <a:off x="233916" y="866775"/>
            <a:ext cx="11727713" cy="5604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  <a:p>
            <a:endParaRPr lang="en-CA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35E17EA7-0318-A221-2A8F-3429EF130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900290"/>
              </p:ext>
            </p:extLst>
          </p:nvPr>
        </p:nvGraphicFramePr>
        <p:xfrm>
          <a:off x="1341244" y="1480910"/>
          <a:ext cx="8598408" cy="201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43">
                  <a:extLst>
                    <a:ext uri="{9D8B030D-6E8A-4147-A177-3AD203B41FA5}">
                      <a16:colId xmlns:a16="http://schemas.microsoft.com/office/drawing/2014/main" val="3151603826"/>
                    </a:ext>
                  </a:extLst>
                </a:gridCol>
                <a:gridCol w="1241345">
                  <a:extLst>
                    <a:ext uri="{9D8B030D-6E8A-4147-A177-3AD203B41FA5}">
                      <a16:colId xmlns:a16="http://schemas.microsoft.com/office/drawing/2014/main" val="3515812800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252540894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772067087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3726176103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903931908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1509022598"/>
                    </a:ext>
                  </a:extLst>
                </a:gridCol>
              </a:tblGrid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Threshold Value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AP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9703071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</a:rPr>
                        <a:t>0.86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</a:rPr>
                        <a:t>0.85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9034843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</a:rPr>
                        <a:t>0.84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</a:rPr>
                        <a:t>0.85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7658958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</a:rPr>
                        <a:t>0.81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</a:rPr>
                        <a:t>0.83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91487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2F1C94-38D2-985F-5719-BFDA8968CEA0}"/>
              </a:ext>
            </a:extLst>
          </p:cNvPr>
          <p:cNvSpPr txBox="1"/>
          <p:nvPr/>
        </p:nvSpPr>
        <p:spPr>
          <a:xfrm>
            <a:off x="230370" y="1098933"/>
            <a:ext cx="1230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solidFill>
                  <a:srgbClr val="A31C0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Base Learners, Stacking Classifiers trained using Wrapper-based features, and Logical AND between Stacking Classifiers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502BDDC-6306-71E0-0D21-C9D18455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583991"/>
              </p:ext>
            </p:extLst>
          </p:nvPr>
        </p:nvGraphicFramePr>
        <p:xfrm>
          <a:off x="1341244" y="4220217"/>
          <a:ext cx="8598408" cy="201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43">
                  <a:extLst>
                    <a:ext uri="{9D8B030D-6E8A-4147-A177-3AD203B41FA5}">
                      <a16:colId xmlns:a16="http://schemas.microsoft.com/office/drawing/2014/main" val="3151603826"/>
                    </a:ext>
                  </a:extLst>
                </a:gridCol>
                <a:gridCol w="1241345">
                  <a:extLst>
                    <a:ext uri="{9D8B030D-6E8A-4147-A177-3AD203B41FA5}">
                      <a16:colId xmlns:a16="http://schemas.microsoft.com/office/drawing/2014/main" val="3515812800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252540894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772067087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3726176103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903931908"/>
                    </a:ext>
                  </a:extLst>
                </a:gridCol>
                <a:gridCol w="1228344">
                  <a:extLst>
                    <a:ext uri="{9D8B030D-6E8A-4147-A177-3AD203B41FA5}">
                      <a16:colId xmlns:a16="http://schemas.microsoft.com/office/drawing/2014/main" val="1509022598"/>
                    </a:ext>
                  </a:extLst>
                </a:gridCol>
              </a:tblGrid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Threshold Value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AP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9703071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</a:rPr>
                        <a:t>0.87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</a:rPr>
                        <a:t>0.85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9034843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</a:rPr>
                        <a:t>0.83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</a:rPr>
                        <a:t>0.85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7658958"/>
                  </a:ext>
                </a:extLst>
              </a:tr>
              <a:tr h="5034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</a:rPr>
                        <a:t>0.78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u="none" strike="noStrike" dirty="0">
                          <a:effectLst/>
                        </a:rPr>
                        <a:t>0.81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914878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7958D77-24B7-F200-3AB6-E5B338D14B71}"/>
              </a:ext>
            </a:extLst>
          </p:cNvPr>
          <p:cNvSpPr txBox="1"/>
          <p:nvPr/>
        </p:nvSpPr>
        <p:spPr>
          <a:xfrm>
            <a:off x="230370" y="3666543"/>
            <a:ext cx="1230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solidFill>
                  <a:srgbClr val="A31C0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Base Learners, Stacking Classifiers trained using PCA-based features, and Logical AND between Stacking Classifiers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6124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77BE29-8723-4773-8999-DFDEB3AB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ADASYN was the right choice as base learners trained on ADASYN produced better results on Test Data</a:t>
            </a:r>
          </a:p>
          <a:p>
            <a:r>
              <a:rPr lang="en-CA" sz="2000" dirty="0"/>
              <a:t>All the Base Learners have Precision Values above 0.9 while most of the Recall values are lesser than 0.75</a:t>
            </a:r>
          </a:p>
          <a:p>
            <a:r>
              <a:rPr lang="en-CA" sz="2000" dirty="0"/>
              <a:t>Stacking Classifiers further improved the precision values but no change to the recall values</a:t>
            </a:r>
          </a:p>
          <a:p>
            <a:r>
              <a:rPr lang="en-CA" sz="2000" dirty="0"/>
              <a:t>Training time when PCA features are involved is quite less than when Wrapper-based features are involved</a:t>
            </a:r>
          </a:p>
          <a:p>
            <a:r>
              <a:rPr lang="en-CA" sz="2000" dirty="0"/>
              <a:t>Logical OR and Logical AND between the stacking model predictions have brought no noticeable changes to Precision and Recall values</a:t>
            </a:r>
          </a:p>
          <a:p>
            <a:r>
              <a:rPr lang="en-CA" sz="2000" dirty="0"/>
              <a:t>Able to improve the Recall value using the Thresholding concept</a:t>
            </a:r>
          </a:p>
          <a:p>
            <a:r>
              <a:rPr lang="en-CA" sz="2000" dirty="0"/>
              <a:t>Limited Trade-off for Precision while improving the Recall</a:t>
            </a:r>
          </a:p>
          <a:p>
            <a:r>
              <a:rPr lang="en-CA" sz="2000" dirty="0"/>
              <a:t>No significant differences in performance when Logical AND is substituted with Logical OR</a:t>
            </a:r>
          </a:p>
          <a:p>
            <a:pPr marL="0" indent="0">
              <a:buNone/>
            </a:pPr>
            <a:r>
              <a:rPr lang="en-CA" sz="2000" dirty="0"/>
              <a:t>(Except the optimal Threshold value for Precision and Accuracy got lesser – due to lesser 1s which is because of Logical AND)</a:t>
            </a:r>
          </a:p>
          <a:p>
            <a:r>
              <a:rPr lang="en-CA" sz="2000" dirty="0"/>
              <a:t>Thresholding on both methodologies, Logical OR and Logical AND between predictions, performed better for threshold = 1</a:t>
            </a:r>
          </a:p>
          <a:p>
            <a:r>
              <a:rPr lang="en-CA" sz="2000" dirty="0"/>
              <a:t>AUC and AP were always in the range of 0.8 to 0.85 even if the recall was very low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AD6EB5-C8B0-4860-9665-B2EE71F5D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34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D9F5E0-5371-4FF2-A869-F964A4CAE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Observations and Conclusion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722555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77BE29-8723-4773-8999-DFDEB3AB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PCA produced more efficient results than Wrapper for threshold = 1 (f1-score, precision, recall – 0.88)</a:t>
            </a:r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endParaRPr lang="en-CA" sz="2000" dirty="0"/>
          </a:p>
          <a:p>
            <a:pPr marL="0" indent="0">
              <a:buNone/>
            </a:pPr>
            <a:r>
              <a:rPr lang="en-CA" sz="1200" dirty="0"/>
              <a:t>				Confusion Matrix obtained when threshold = 1</a:t>
            </a:r>
          </a:p>
          <a:p>
            <a:r>
              <a:rPr lang="en-CA" sz="2000" dirty="0"/>
              <a:t>Scope for improvement</a:t>
            </a:r>
          </a:p>
          <a:p>
            <a:r>
              <a:rPr lang="en-CA" sz="2000" dirty="0"/>
              <a:t>Able to control Precision and Recall easily depending on the threshold</a:t>
            </a:r>
          </a:p>
          <a:p>
            <a:r>
              <a:rPr lang="en-CA" sz="2000" dirty="0"/>
              <a:t>Easily able to adapt based on the cost of errors</a:t>
            </a:r>
          </a:p>
          <a:p>
            <a:r>
              <a:rPr lang="en-CA" sz="2000" b="1" dirty="0"/>
              <a:t>Might not </a:t>
            </a:r>
            <a:r>
              <a:rPr lang="en-CA" sz="2000" dirty="0"/>
              <a:t>require hyperparameter tuning if the right set of base learners and stacking, classifiers along with the correct threshold are used</a:t>
            </a:r>
          </a:p>
          <a:p>
            <a:r>
              <a:rPr lang="en-CA" sz="2000" b="1" dirty="0"/>
              <a:t>Might</a:t>
            </a:r>
            <a:r>
              <a:rPr lang="en-CA" sz="2000" dirty="0"/>
              <a:t> help in Dynamic Learning (by only varying the threshold value)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AD6EB5-C8B0-4860-9665-B2EE71F5D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35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D9F5E0-5371-4FF2-A869-F964A4CAE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Observations and Conclusion</a:t>
            </a:r>
            <a:endParaRPr lang="en-CA" sz="3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C3F9A66-1423-84DD-D199-2575325C8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95" y="1195196"/>
            <a:ext cx="2670113" cy="195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328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1E4B87-4376-4975-8831-FF451E341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72" y="781050"/>
            <a:ext cx="11731258" cy="555165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CA" sz="2000" dirty="0"/>
              <a:t> The big challenge was the computation time and hardware limitations.</a:t>
            </a:r>
          </a:p>
          <a:p>
            <a:r>
              <a:rPr lang="en-CA" sz="2000" dirty="0"/>
              <a:t>SFS for KNN without DT</a:t>
            </a:r>
          </a:p>
          <a:p>
            <a:r>
              <a:rPr lang="en-CA" sz="2000" dirty="0"/>
              <a:t>Work on Error Analysis and Interpretability (could be complex)</a:t>
            </a:r>
          </a:p>
          <a:p>
            <a:r>
              <a:rPr lang="en-CA" sz="2000" dirty="0"/>
              <a:t>Distribution of data between train and test.</a:t>
            </a:r>
          </a:p>
          <a:p>
            <a:r>
              <a:rPr lang="en-CA" sz="2000" dirty="0"/>
              <a:t>Firm belief that the 100% f1-score if train data was split into train and test</a:t>
            </a:r>
          </a:p>
          <a:p>
            <a:r>
              <a:rPr lang="en-CA" sz="2000" dirty="0"/>
              <a:t>Try on a different dataset – very optimistic about the results</a:t>
            </a:r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r>
              <a:rPr lang="en-CA" sz="2000" dirty="0"/>
              <a:t>Combine Logical AND &amp; Logical OR and then derive threshold</a:t>
            </a:r>
          </a:p>
          <a:p>
            <a:r>
              <a:rPr lang="en-CA" sz="2000" dirty="0"/>
              <a:t>Try different base learners (with and without hyperparameter tuning), stacking classifiers</a:t>
            </a:r>
          </a:p>
          <a:p>
            <a:r>
              <a:rPr lang="en-CA" sz="2000" dirty="0"/>
              <a:t>Try on Dynamic Learning by varying thresholds every time the performance drops</a:t>
            </a:r>
          </a:p>
          <a:p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C94EF-7549-4B23-97B8-D56E12EF5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36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B32088-6886-4E4E-9B77-88B597FB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Challenges &amp; Future Work</a:t>
            </a:r>
            <a:endParaRPr lang="en-CA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D0FA8B-EFA1-5A3C-E19A-D97DEBD06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837" y="1320466"/>
            <a:ext cx="3766460" cy="3305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966DC2-C106-01C4-A33B-CED99F005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926" y="1323376"/>
            <a:ext cx="4183743" cy="327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2EECFA-25CD-93E5-346A-174D9A882A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689"/>
          <a:stretch/>
        </p:blipFill>
        <p:spPr>
          <a:xfrm>
            <a:off x="2179965" y="3534163"/>
            <a:ext cx="7203518" cy="86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398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9210BB-10C7-4098-A5E0-15E6276DE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6" y="830094"/>
            <a:ext cx="11727713" cy="560454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CA" sz="1800" b="0" i="0" u="none" strike="noStrike" baseline="0" dirty="0">
                <a:solidFill>
                  <a:srgbClr val="2C2C2C"/>
                </a:solidFill>
                <a:latin typeface="Times New Roman" panose="02020603050405020304" pitchFamily="18" charset="0"/>
              </a:rPr>
              <a:t>[1] M. </a:t>
            </a:r>
            <a:r>
              <a:rPr lang="en-CA" sz="1800" b="0" i="0" u="none" strike="noStrike" baseline="0" dirty="0" err="1">
                <a:solidFill>
                  <a:srgbClr val="2C2C2C"/>
                </a:solidFill>
                <a:latin typeface="Times New Roman" panose="02020603050405020304" pitchFamily="18" charset="0"/>
              </a:rPr>
              <a:t>Yousefnezhad</a:t>
            </a:r>
            <a:r>
              <a:rPr lang="en-CA" sz="1800" b="0" i="0" u="none" strike="noStrike" baseline="0" dirty="0">
                <a:solidFill>
                  <a:srgbClr val="2C2C2C"/>
                </a:solidFill>
                <a:latin typeface="Times New Roman" panose="02020603050405020304" pitchFamily="18" charset="0"/>
              </a:rPr>
              <a:t>, J. </a:t>
            </a:r>
            <a:r>
              <a:rPr lang="en-CA" sz="1800" b="0" i="0" u="none" strike="noStrike" baseline="0" dirty="0" err="1">
                <a:solidFill>
                  <a:srgbClr val="2C2C2C"/>
                </a:solidFill>
                <a:latin typeface="Times New Roman" panose="02020603050405020304" pitchFamily="18" charset="0"/>
              </a:rPr>
              <a:t>Hamidzadeh</a:t>
            </a:r>
            <a:r>
              <a:rPr lang="en-CA" sz="1800" b="0" i="0" u="none" strike="noStrike" baseline="0" dirty="0">
                <a:solidFill>
                  <a:srgbClr val="2C2C2C"/>
                </a:solidFill>
                <a:latin typeface="Times New Roman" panose="02020603050405020304" pitchFamily="18" charset="0"/>
              </a:rPr>
              <a:t>, and M. </a:t>
            </a:r>
            <a:r>
              <a:rPr lang="en-CA" sz="1800" b="0" i="0" u="none" strike="noStrike" baseline="0" dirty="0" err="1">
                <a:solidFill>
                  <a:srgbClr val="2C2C2C"/>
                </a:solidFill>
                <a:latin typeface="Times New Roman" panose="02020603050405020304" pitchFamily="18" charset="0"/>
              </a:rPr>
              <a:t>Aliannejadi</a:t>
            </a:r>
            <a:r>
              <a:rPr lang="en-CA" sz="1800" b="0" i="0" u="none" strike="noStrike" baseline="0" dirty="0">
                <a:solidFill>
                  <a:srgbClr val="2C2C2C"/>
                </a:solidFill>
                <a:latin typeface="Times New Roman" panose="02020603050405020304" pitchFamily="18" charset="0"/>
              </a:rPr>
              <a:t>, “Ensemble classification for intrusion detection via feature extraction based on deep Learning,” Detailed Analysis of the KDD CUP 99 Data Set,” </a:t>
            </a:r>
            <a:r>
              <a:rPr lang="en-CA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Soft </a:t>
            </a:r>
            <a:r>
              <a:rPr lang="en-CA" sz="18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Comput</a:t>
            </a:r>
            <a:r>
              <a:rPr lang="en-CA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vol. 25, no. 20, pp. 12667–12683, Oct. 2021, DOI: 10.1007/s00500-021-06067-8. </a:t>
            </a:r>
          </a:p>
          <a:p>
            <a:pPr marL="0" indent="0"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[2] G. Kumar, K. Thakur, and M. R.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Ayyagari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“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MLEsIDSs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machine learning-based ensembles for intrusion detection systems a review,” </a:t>
            </a:r>
            <a:r>
              <a:rPr lang="en-CA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J. </a:t>
            </a:r>
            <a:r>
              <a:rPr lang="en-CA" sz="18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Supercomput</a:t>
            </a:r>
            <a:r>
              <a:rPr lang="en-CA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vol. 76, no. 11, pp. 8938–8971, Nov. 2020, DOI: 10.1007/s11227-020-03196-z. </a:t>
            </a:r>
          </a:p>
          <a:p>
            <a:pPr marL="0" indent="0"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[3] I. Abrar, Z.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Ayub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F. Masoodi, and A. M.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Bamhdi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“A Machine Learning Approach for Intrusion Detection System on NSL-KDD Dataset,” in </a:t>
            </a:r>
            <a:r>
              <a:rPr lang="en-CA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2020 International Conference on Smart Electronics and Communication (ICOSEC)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Trichy, India, Sep. 2020, pp. 919–924. DOI: 10.1109/ICOSEC49089.2020.9215232. </a:t>
            </a:r>
          </a:p>
          <a:p>
            <a:pPr marL="0" indent="0">
              <a:buNone/>
            </a:pPr>
            <a:r>
              <a:rPr lang="en-CA" sz="1800" b="0" i="0" u="none" strike="noStrike" baseline="0" dirty="0">
                <a:solidFill>
                  <a:srgbClr val="2C2C2C"/>
                </a:solidFill>
                <a:latin typeface="Times New Roman" panose="02020603050405020304" pitchFamily="18" charset="0"/>
              </a:rPr>
              <a:t>[4] NSL-KDD | Datasets | Research | Canadian Institute for Cybersecurity | UNB. </a:t>
            </a:r>
            <a:r>
              <a:rPr lang="en-CA" sz="1800" b="0" i="0" u="none" strike="noStrike" baseline="0" dirty="0">
                <a:solidFill>
                  <a:srgbClr val="4173AE"/>
                </a:solidFill>
                <a:latin typeface="Times New Roman" panose="02020603050405020304" pitchFamily="18" charset="0"/>
              </a:rPr>
              <a:t>https://www.unb.ca/cic/datasets/nsl.html. </a:t>
            </a:r>
            <a:r>
              <a:rPr lang="en-CA" sz="1800" b="0" i="0" u="none" strike="noStrike" baseline="0" dirty="0">
                <a:solidFill>
                  <a:srgbClr val="2C2C2C"/>
                </a:solidFill>
                <a:latin typeface="Times New Roman" panose="02020603050405020304" pitchFamily="18" charset="0"/>
              </a:rPr>
              <a:t>Accessed 22 Oct. 2022. </a:t>
            </a:r>
            <a:endParaRPr lang="en-CA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323232"/>
                </a:solidFill>
                <a:latin typeface="Times New Roman" panose="02020603050405020304" pitchFamily="18" charset="0"/>
              </a:rPr>
              <a:t>[5] I. Ahmad, M. </a:t>
            </a:r>
            <a:r>
              <a:rPr lang="en-US" sz="1800" b="0" i="0" u="none" strike="noStrike" baseline="0" dirty="0" err="1">
                <a:solidFill>
                  <a:srgbClr val="323232"/>
                </a:solidFill>
                <a:latin typeface="Times New Roman" panose="02020603050405020304" pitchFamily="18" charset="0"/>
              </a:rPr>
              <a:t>Basheri</a:t>
            </a:r>
            <a:r>
              <a:rPr lang="en-US" sz="1800" b="0" i="0" u="none" strike="noStrike" baseline="0" dirty="0">
                <a:solidFill>
                  <a:srgbClr val="323232"/>
                </a:solidFill>
                <a:latin typeface="Times New Roman" panose="02020603050405020304" pitchFamily="18" charset="0"/>
              </a:rPr>
              <a:t>, M. J. Iqbal, and A. Rahim, "Performance Comparison of Support Vector Machine, Random Forest, and Extreme Learning Machine for Intrusion Detection," in </a:t>
            </a:r>
            <a:r>
              <a:rPr lang="en-US" sz="1800" b="0" i="1" u="none" strike="noStrike" baseline="0" dirty="0">
                <a:solidFill>
                  <a:srgbClr val="323232"/>
                </a:solidFill>
                <a:latin typeface="Times New Roman" panose="02020603050405020304" pitchFamily="18" charset="0"/>
              </a:rPr>
              <a:t>IEEE Access</a:t>
            </a:r>
            <a:r>
              <a:rPr lang="en-US" sz="1800" b="0" i="0" u="none" strike="noStrike" baseline="0" dirty="0">
                <a:solidFill>
                  <a:srgbClr val="323232"/>
                </a:solidFill>
                <a:latin typeface="Times New Roman" panose="02020603050405020304" pitchFamily="18" charset="0"/>
              </a:rPr>
              <a:t>, vol. 6, pp. 33789-33795, 2018, DOI: 10.1109/ACCESS.2018.2841987. 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1800" b="0" i="0" u="none" strike="noStrike" baseline="0" dirty="0">
                <a:solidFill>
                  <a:srgbClr val="323232"/>
                </a:solidFill>
                <a:latin typeface="Times New Roman" panose="02020603050405020304" pitchFamily="18" charset="0"/>
              </a:rPr>
              <a:t>[6] M. </a:t>
            </a:r>
            <a:r>
              <a:rPr lang="en-CA" sz="1800" b="0" i="0" u="none" strike="noStrike" baseline="0" dirty="0" err="1">
                <a:solidFill>
                  <a:srgbClr val="323232"/>
                </a:solidFill>
                <a:latin typeface="Times New Roman" panose="02020603050405020304" pitchFamily="18" charset="0"/>
              </a:rPr>
              <a:t>Tavallaee</a:t>
            </a:r>
            <a:r>
              <a:rPr lang="en-CA" sz="1800" b="0" i="0" u="none" strike="noStrike" baseline="0" dirty="0">
                <a:solidFill>
                  <a:srgbClr val="323232"/>
                </a:solidFill>
                <a:latin typeface="Times New Roman" panose="02020603050405020304" pitchFamily="18" charset="0"/>
              </a:rPr>
              <a:t>, E. Bagheri, W. Lu and A. A. </a:t>
            </a:r>
            <a:r>
              <a:rPr lang="en-CA" sz="1800" b="0" i="0" u="none" strike="noStrike" baseline="0" dirty="0" err="1">
                <a:solidFill>
                  <a:srgbClr val="323232"/>
                </a:solidFill>
                <a:latin typeface="Times New Roman" panose="02020603050405020304" pitchFamily="18" charset="0"/>
              </a:rPr>
              <a:t>Ghorbani</a:t>
            </a:r>
            <a:r>
              <a:rPr lang="en-CA" sz="1800" b="0" i="0" u="none" strike="noStrike" baseline="0" dirty="0">
                <a:solidFill>
                  <a:srgbClr val="323232"/>
                </a:solidFill>
                <a:latin typeface="Times New Roman" panose="02020603050405020304" pitchFamily="18" charset="0"/>
              </a:rPr>
              <a:t>, "A detailed analysis of the KDD CUP 99 data set," 2009 IEEE Symposium on Computational Intelligence for Security and Defense Applications, 2009, pp. 1-6, DOI: 10.1109/CISDA.2009.5356528. </a:t>
            </a:r>
            <a:endParaRPr lang="en-CA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[7] M. Govindarajan, “Evaluation of Ensemble Classifiers for Intrusion Detection,”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World Academy of Science, Engineering and Technology, Open Science Index 114, International Journal of Computer and Information Engineering</a:t>
            </a:r>
            <a:r>
              <a:rPr lang="en-US" sz="1800" b="0" i="0" u="none" strike="noStrike" baseline="0" dirty="0">
                <a:solidFill>
                  <a:srgbClr val="202429"/>
                </a:solidFill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vol. 10, no. 6, p. 9, 2016, DOI: 10.5281/zenodo.1124579. </a:t>
            </a:r>
          </a:p>
          <a:p>
            <a:pPr marL="0" indent="0"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[8] N. N. P.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Mkuzangwe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F.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Nelwamondo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N. N. P.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Mkuzangwe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F.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Nelwamondo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“Ensemble of classifiers based network intrusion detection system performance bound,” in </a:t>
            </a:r>
            <a:r>
              <a:rPr lang="en-CA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2017 4th International Conference on Systems and Informatics (ICSAI)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Hangzhou, Nov. 2017, pp. 970–974, DOI: 10.1109/ICSAI.2017.8248426.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956557-A7A8-4D39-AF49-5D2F61BA8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37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FD107D-05C2-4956-BE8C-1D9EE9FA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References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1385599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9210BB-10C7-4098-A5E0-15E6276DE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[9] P. C. Nguyen, Q. T. Nguyen and K. H. Le, “An Ensemble Feature Selection Algorithm for Machine Learning Based Intrusion Detection System.” </a:t>
            </a:r>
            <a:r>
              <a:rPr lang="en-CA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2021 8th NAFOSTED Conference on Information and Computer Science (NICS)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pp. 50–54, 2021, DOI: 10.1109/NICS54270.2021.9701577. </a:t>
            </a:r>
          </a:p>
          <a:p>
            <a:pPr marL="0" indent="0"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[10] S. Seth, K. K. Chahal, and G. Singh, “A Novel Ensemble Framework for an Intelligent Intrusion Detection System,” </a:t>
            </a:r>
            <a:r>
              <a:rPr lang="en-CA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IEEE Access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vol. 9, pp. 138451–138467, 2021, DOI: 10.1109/ACCESS.2021.3116219. </a:t>
            </a:r>
          </a:p>
          <a:p>
            <a:pPr marL="0" indent="0"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[11] N. T. Pham, E. Foo, S.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Suriadi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H. Jeffrey, and H. F. M.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Lahza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“Improving performance of intrusion detection system using ensemble methods and feature selection,” in </a:t>
            </a:r>
            <a:r>
              <a:rPr lang="en-CA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Proceedings of the Australasian Computer Science Week Multiconference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Brisbane Queensland Australia, Jan. 2018, pp. 1–6. DOI: 10.1145/3167918.3167951. </a:t>
            </a:r>
          </a:p>
          <a:p>
            <a:pPr marL="0" indent="0"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[12] Y. Zhou, T. A.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Mazzuchi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S.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Sarkani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“M-AdaBoost-A based ensemble system for network intrusion detection,” </a:t>
            </a:r>
            <a:r>
              <a:rPr lang="en-CA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Expert Syst. Appl.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vol. 162, p. 113864, Dec. 2020, DOI: 10.1016/j.eswa.2020.113864.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[13] D. Rani, N. S. Gill, P.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Gulia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J. M. Chatterjee, “An Ensemble-Based Multiclass Classifier for Intrusion Detection Using Internet of Things,”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Computational Intelligence and Neuroscience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pp. 1-16, May. 2022, DOI: 10.1155/2022/1668676. </a:t>
            </a:r>
          </a:p>
          <a:p>
            <a:pPr marL="0" indent="0">
              <a:buNone/>
            </a:pPr>
            <a:r>
              <a:rPr lang="en-CA" sz="1800" b="0" i="0" u="none" strike="noStrike" baseline="0" dirty="0">
                <a:solidFill>
                  <a:srgbClr val="2C2C2C"/>
                </a:solidFill>
                <a:latin typeface="Times New Roman" panose="02020603050405020304" pitchFamily="18" charset="0"/>
              </a:rPr>
              <a:t>[14] R. </a:t>
            </a:r>
            <a:r>
              <a:rPr lang="en-CA" sz="1800" b="0" i="0" u="none" strike="noStrike" baseline="0" dirty="0" err="1">
                <a:solidFill>
                  <a:srgbClr val="2C2C2C"/>
                </a:solidFill>
                <a:latin typeface="Times New Roman" panose="02020603050405020304" pitchFamily="18" charset="0"/>
              </a:rPr>
              <a:t>Gangula</a:t>
            </a:r>
            <a:r>
              <a:rPr lang="en-CA" sz="1800" b="0" i="0" u="none" strike="noStrike" baseline="0" dirty="0">
                <a:solidFill>
                  <a:srgbClr val="2C2C2C"/>
                </a:solidFill>
                <a:latin typeface="Times New Roman" panose="02020603050405020304" pitchFamily="18" charset="0"/>
              </a:rPr>
              <a:t>, V. M. Mohan, and M. R. Kumar, “Network Intrusion Detection System for Internet of Things Based on Enhanced Flower Pollination Algorithm and Ensemble Classifier.” </a:t>
            </a:r>
            <a:r>
              <a:rPr lang="en-CA" sz="1800" b="0" i="1" u="none" strike="noStrike" baseline="0" dirty="0">
                <a:solidFill>
                  <a:srgbClr val="2C2C2C"/>
                </a:solidFill>
                <a:latin typeface="Times New Roman" panose="02020603050405020304" pitchFamily="18" charset="0"/>
              </a:rPr>
              <a:t>Concurrency and Computation: Practice and Experience</a:t>
            </a:r>
            <a:r>
              <a:rPr lang="en-CA" sz="1800" b="0" i="0" u="none" strike="noStrike" baseline="0" dirty="0">
                <a:solidFill>
                  <a:srgbClr val="2C2C2C"/>
                </a:solidFill>
                <a:latin typeface="Times New Roman" panose="02020603050405020304" pitchFamily="18" charset="0"/>
              </a:rPr>
              <a:t>, vol. 34, no. 21, Sept. 2022. DOI: 10.1002/cpe.7103. </a:t>
            </a:r>
            <a:endParaRPr lang="en-CA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[15] H. Choi, M. Kim, G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Lee, and W. Kim,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Unsupervised Learning Approach for Network Intrusion Detection System Using Autoencoders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.” The Journal of Supercomputing,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vol. 75, no. 9, Sept. 2019, pp. 5597–621, DOI: 10.1007/s11227-019-02805-w. </a:t>
            </a:r>
          </a:p>
          <a:p>
            <a:pPr marL="0" indent="0"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[16] S. Rawat, A. Srinivasan, and V. Ravi, </a:t>
            </a:r>
            <a:r>
              <a:rPr lang="en-CA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“Intrusion Detection Systems Using Classical Machine Learning Techniques vs Integrated Unsupervised Feature Learning and Deep Neural Network.” Internet Technology Letters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vol. 5, no. 1, Jan. 2022, DOI: 10.1002/itl2.232. </a:t>
            </a:r>
            <a:endParaRPr lang="en-US" sz="1800" dirty="0">
              <a:cs typeface="Arial"/>
            </a:endParaRPr>
          </a:p>
          <a:p>
            <a:pPr marL="0" indent="0">
              <a:buNone/>
            </a:pPr>
            <a:endParaRPr lang="en-US" sz="1800" dirty="0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956557-A7A8-4D39-AF49-5D2F61BA8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38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FD107D-05C2-4956-BE8C-1D9EE9FA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References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15058902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1FCBD8-3FD0-4C96-A264-A6F171D4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/>
          </a:p>
          <a:p>
            <a:pPr marL="0" indent="0" algn="ctr">
              <a:buNone/>
            </a:pPr>
            <a:r>
              <a:rPr lang="en-US" sz="8000" dirty="0"/>
              <a:t>Thank You!</a:t>
            </a:r>
          </a:p>
          <a:p>
            <a:pPr marL="0" indent="0" algn="ctr">
              <a:buNone/>
            </a:pPr>
            <a:r>
              <a:rPr lang="en-US" sz="8000" dirty="0"/>
              <a:t>Questions?</a:t>
            </a:r>
            <a:endParaRPr lang="en-CA" sz="8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03B2FA-ECB8-48FB-B02F-8D2A9E1A7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471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2EE-2C48-4584-9AEB-45CD2ED11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4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993D68-6F2D-4BD7-8354-BAC4E446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Dataset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8F3F222-C87E-8172-2310-ACFD79F5A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75" y="781050"/>
            <a:ext cx="11728450" cy="5603875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Various types of features</a:t>
            </a:r>
          </a:p>
          <a:p>
            <a:pPr marL="0" indent="0">
              <a:buNone/>
            </a:pPr>
            <a:r>
              <a:rPr lang="en-IN" sz="2000" dirty="0"/>
              <a:t>	Categorical – 3 features; Discrete – 22 features </a:t>
            </a:r>
          </a:p>
          <a:p>
            <a:pPr marL="0" indent="0">
              <a:buNone/>
            </a:pPr>
            <a:r>
              <a:rPr lang="en-IN" sz="2000" dirty="0"/>
              <a:t>	Continuous – 10 features; Binary – 6 features</a:t>
            </a:r>
          </a:p>
          <a:p>
            <a:r>
              <a:rPr lang="en-IN" sz="2000" dirty="0"/>
              <a:t>Different Attacks belonging to categories</a:t>
            </a:r>
          </a:p>
          <a:p>
            <a:pPr lvl="1"/>
            <a:r>
              <a:rPr lang="en-IN" sz="2000" dirty="0"/>
              <a:t>Denial of Service – smurf, neptune, back, pod, land, teardrop</a:t>
            </a:r>
          </a:p>
          <a:p>
            <a:pPr lvl="1"/>
            <a:r>
              <a:rPr lang="en-IN" sz="2000" dirty="0"/>
              <a:t>Probe – satan, ipsweep, portsweep, nmap</a:t>
            </a:r>
          </a:p>
          <a:p>
            <a:pPr lvl="1"/>
            <a:r>
              <a:rPr lang="en-IN" sz="2000" dirty="0"/>
              <a:t>Remote to local – spy, phf, multihop, ftp_write, warezclient,</a:t>
            </a:r>
          </a:p>
          <a:p>
            <a:pPr marL="457200" lvl="1" indent="0">
              <a:buNone/>
            </a:pPr>
            <a:r>
              <a:rPr lang="en-IN" sz="2000" dirty="0"/>
              <a:t>	guess_password, warezmaster, imap</a:t>
            </a:r>
          </a:p>
          <a:p>
            <a:pPr lvl="1"/>
            <a:r>
              <a:rPr lang="en-IN" sz="2000" dirty="0"/>
              <a:t>User to root – rootkit, perl, loadmodule, buffer_overflow</a:t>
            </a:r>
          </a:p>
          <a:p>
            <a:r>
              <a:rPr lang="en-IN" sz="2000" dirty="0"/>
              <a:t>Converted to Binary Classification problem</a:t>
            </a:r>
          </a:p>
          <a:p>
            <a:pPr lvl="1"/>
            <a:r>
              <a:rPr lang="en-IN" sz="2000" dirty="0"/>
              <a:t>Normal remained Normal</a:t>
            </a:r>
          </a:p>
          <a:p>
            <a:pPr lvl="1"/>
            <a:r>
              <a:rPr lang="en-IN" sz="2000" dirty="0"/>
              <a:t>All attack types changed to Attack</a:t>
            </a:r>
          </a:p>
          <a:p>
            <a:r>
              <a:rPr lang="en-IN" sz="2000" dirty="0"/>
              <a:t>Imbalanced Data</a:t>
            </a:r>
          </a:p>
          <a:p>
            <a:pPr lvl="1"/>
            <a:r>
              <a:rPr lang="en-IN" sz="2000" dirty="0"/>
              <a:t>Normal instances – 67343 (53.46%)</a:t>
            </a:r>
          </a:p>
          <a:p>
            <a:pPr lvl="1"/>
            <a:r>
              <a:rPr lang="en-IN" sz="2000" dirty="0"/>
              <a:t>Attack instances – 58630 (46.54%) </a:t>
            </a:r>
          </a:p>
          <a:p>
            <a:r>
              <a:rPr lang="en-IN" sz="2000" dirty="0"/>
              <a:t>Metric for Evaluation – f1-score, Precision, Recall</a:t>
            </a:r>
          </a:p>
          <a:p>
            <a:endParaRPr lang="en-IN" sz="2000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B08ED3D-856F-FEA2-5957-E5A217E2F1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39"/>
          <a:stretch/>
        </p:blipFill>
        <p:spPr bwMode="auto">
          <a:xfrm>
            <a:off x="7264402" y="781050"/>
            <a:ext cx="4927598" cy="539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101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2EE-2C48-4584-9AEB-45CD2ED11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5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993D68-6F2D-4BD7-8354-BAC4E446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Data Pre-processing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8F3F222-C87E-8172-2310-ACFD79F5A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75" y="781050"/>
            <a:ext cx="11728450" cy="5603875"/>
          </a:xfrm>
        </p:spPr>
        <p:txBody>
          <a:bodyPr>
            <a:normAutofit/>
          </a:bodyPr>
          <a:lstStyle/>
          <a:p>
            <a:r>
              <a:rPr lang="en-IN" sz="2000" dirty="0"/>
              <a:t>Missing values and Duplicate Data</a:t>
            </a:r>
          </a:p>
          <a:p>
            <a:r>
              <a:rPr lang="en-IN" sz="2000" dirty="0"/>
              <a:t>Removed outliers for numerical features</a:t>
            </a:r>
          </a:p>
          <a:p>
            <a:r>
              <a:rPr lang="en-IN" sz="2000" dirty="0"/>
              <a:t>Handling of categorical features</a:t>
            </a:r>
          </a:p>
          <a:p>
            <a:pPr lvl="1"/>
            <a:r>
              <a:rPr lang="en-IN" sz="2000" dirty="0"/>
              <a:t>Target Encoding – p(y</a:t>
            </a:r>
            <a:r>
              <a:rPr lang="en-IN" sz="2000" baseline="-25000" dirty="0"/>
              <a:t>i</a:t>
            </a:r>
            <a:r>
              <a:rPr lang="en-IN" sz="2000" dirty="0"/>
              <a:t> =attack | x</a:t>
            </a:r>
            <a:r>
              <a:rPr lang="en-IN" sz="2000" baseline="-25000" dirty="0"/>
              <a:t>i</a:t>
            </a:r>
            <a:r>
              <a:rPr lang="en-IN" sz="2000" dirty="0"/>
              <a:t>) where x</a:t>
            </a:r>
            <a:r>
              <a:rPr lang="en-IN" sz="2000" baseline="-25000" dirty="0"/>
              <a:t>i  </a:t>
            </a:r>
            <a:r>
              <a:rPr lang="en-IN" sz="2000" dirty="0"/>
              <a:t>are unique values in the feature</a:t>
            </a:r>
          </a:p>
          <a:p>
            <a:pPr marL="457200" lvl="1" indent="0">
              <a:buNone/>
            </a:pPr>
            <a:r>
              <a:rPr lang="en-IN" sz="2000" dirty="0"/>
              <a:t>	for features – service (70 unique values); flag (11 unique values)</a:t>
            </a:r>
          </a:p>
          <a:p>
            <a:pPr lvl="1"/>
            <a:r>
              <a:rPr lang="en-IN" sz="2000" dirty="0"/>
              <a:t>One Hot Encoding – for feature protocol_type (3 unique values – icmp, tcp, and udp)</a:t>
            </a:r>
          </a:p>
          <a:p>
            <a:r>
              <a:rPr lang="en-IN" sz="2000" dirty="0"/>
              <a:t>Data Normalization</a:t>
            </a:r>
          </a:p>
          <a:p>
            <a:r>
              <a:rPr lang="en-IN" sz="2000" dirty="0"/>
              <a:t>Filtered out features based on </a:t>
            </a:r>
          </a:p>
          <a:p>
            <a:pPr lvl="1"/>
            <a:r>
              <a:rPr lang="en-IN" sz="2000" dirty="0"/>
              <a:t>Variance Thresholding – Removing features that exhibit zero variance</a:t>
            </a:r>
          </a:p>
          <a:p>
            <a:pPr lvl="1"/>
            <a:r>
              <a:rPr lang="en-IN" sz="2000" dirty="0"/>
              <a:t>Pearson Correlation Coefficient (PCC) between pair of features – Removing one feature amongst a pair of highly correlated feature</a:t>
            </a:r>
          </a:p>
          <a:p>
            <a:pPr marL="1314450" lvl="2" indent="-400050">
              <a:buAutoNum type="romanLcParenR"/>
            </a:pPr>
            <a:r>
              <a:rPr lang="en-IN" dirty="0"/>
              <a:t>Used threshold value of 0.9</a:t>
            </a:r>
          </a:p>
          <a:p>
            <a:pPr marL="1314450" lvl="2" indent="-400050">
              <a:buAutoNum type="romanLcParenR"/>
            </a:pPr>
            <a:r>
              <a:rPr lang="en-IN" dirty="0"/>
              <a:t>if PCC(A,B) &gt; 0.9, remove A if PCC(A, Target label) &lt; PCC(B, Target label), if not remove B</a:t>
            </a:r>
          </a:p>
          <a:p>
            <a:r>
              <a:rPr lang="en-IN" sz="2000" dirty="0"/>
              <a:t>Obtained Processed Train Data</a:t>
            </a:r>
          </a:p>
          <a:p>
            <a:pPr lvl="1"/>
            <a:endParaRPr lang="en-IN" sz="2000" dirty="0"/>
          </a:p>
          <a:p>
            <a:endParaRPr lang="en-I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553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2EE-2C48-4584-9AEB-45CD2ED11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993D68-6F2D-4BD7-8354-BAC4E446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Methodology - </a:t>
            </a:r>
            <a:r>
              <a:rPr lang="en-IN" sz="3200" b="1" dirty="0">
                <a:solidFill>
                  <a:srgbClr val="A31C05"/>
                </a:solidFill>
                <a:ea typeface="+mj-ea"/>
              </a:rPr>
              <a:t>Training Base Learners</a:t>
            </a:r>
            <a:endParaRPr lang="en-IN" sz="3000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8F3F222-C87E-8172-2310-ACFD79F5A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73" y="781050"/>
            <a:ext cx="11729854" cy="5690444"/>
          </a:xfrm>
        </p:spPr>
        <p:txBody>
          <a:bodyPr>
            <a:normAutofit/>
          </a:bodyPr>
          <a:lstStyle/>
          <a:p>
            <a:r>
              <a:rPr lang="en-IN" sz="2000" dirty="0"/>
              <a:t>Used data balancing techniques – SMOTE and ADASYN on Processed Train Data</a:t>
            </a:r>
          </a:p>
          <a:p>
            <a:r>
              <a:rPr lang="en-IN" sz="2000" dirty="0"/>
              <a:t>Obtained two more training sets – SMOTE Processed Train Data; ADASYN Processed Train Data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Using Hyperparameter Tuning and 5 fold CV trained base learner independently on each of the three Train sets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Compared CV scores and selected the base learner model parameters and its corresponding training dataset for the next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1B02C-9997-16A0-CDBE-B29524B83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202" y="1553452"/>
            <a:ext cx="5906012" cy="2072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C495C8-C958-AAEC-E2A0-D527B84CA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8428" y="4088679"/>
            <a:ext cx="6919560" cy="9602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089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2EE-2C48-4584-9AEB-45CD2ED11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993D68-6F2D-4BD7-8354-BAC4E446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14" y="313114"/>
            <a:ext cx="11727713" cy="539416"/>
          </a:xfrm>
        </p:spPr>
        <p:txBody>
          <a:bodyPr>
            <a:normAutofit/>
          </a:bodyPr>
          <a:lstStyle/>
          <a:p>
            <a:r>
              <a:rPr lang="en-IN" sz="3000" dirty="0"/>
              <a:t>Methodology - </a:t>
            </a:r>
            <a:r>
              <a:rPr lang="en-IN" sz="3200" b="1" dirty="0">
                <a:solidFill>
                  <a:srgbClr val="A31C05"/>
                </a:solidFill>
                <a:ea typeface="+mj-ea"/>
              </a:rPr>
              <a:t>Training Base Learners</a:t>
            </a:r>
            <a:endParaRPr lang="en-IN" sz="3000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8F3F222-C87E-8172-2310-ACFD79F5A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73" y="781050"/>
            <a:ext cx="11729854" cy="5690444"/>
          </a:xfrm>
        </p:spPr>
        <p:txBody>
          <a:bodyPr>
            <a:normAutofit/>
          </a:bodyPr>
          <a:lstStyle/>
          <a:p>
            <a:r>
              <a:rPr lang="en-IN" sz="2000" dirty="0"/>
              <a:t>Obtained a set of features using PCA with a 5-fold CV on the ADASYN training set obtained from the previous step</a:t>
            </a:r>
          </a:p>
          <a:p>
            <a:r>
              <a:rPr lang="en-IN" sz="2000" dirty="0"/>
              <a:t>Similarly obtained another set of features using the Wrapper Method instead of PCA</a:t>
            </a:r>
          </a:p>
          <a:p>
            <a:r>
              <a:rPr lang="en-IN" sz="2000" dirty="0"/>
              <a:t>Trained two independent base learners one each on the set of features obtained from PCA and Wrapper Method which would be used as input to the Stacking Classifiers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Used f1-score as the evaluation metric for the evaluation of the models at different steps</a:t>
            </a:r>
          </a:p>
          <a:p>
            <a:r>
              <a:rPr lang="en-IN" sz="2000" dirty="0"/>
              <a:t>Four different base learners commonly found in the literature review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2911E8-F630-09C1-566C-EFC70D904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285" y="2515368"/>
            <a:ext cx="4727777" cy="11466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1F4E3F-DB79-FAEB-CEA6-BF2CAB78C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907" y="4413274"/>
            <a:ext cx="8494535" cy="16636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902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2EE-2C48-4584-9AEB-45CD2ED11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993D68-6F2D-4BD7-8354-BAC4E446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Results – Base Learners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27DF6C0-6E73-007D-CE50-7D756FF11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438967"/>
              </p:ext>
            </p:extLst>
          </p:nvPr>
        </p:nvGraphicFramePr>
        <p:xfrm>
          <a:off x="356965" y="1589833"/>
          <a:ext cx="4917233" cy="1615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863">
                  <a:extLst>
                    <a:ext uri="{9D8B030D-6E8A-4147-A177-3AD203B41FA5}">
                      <a16:colId xmlns:a16="http://schemas.microsoft.com/office/drawing/2014/main" val="3052076059"/>
                    </a:ext>
                  </a:extLst>
                </a:gridCol>
                <a:gridCol w="2476370">
                  <a:extLst>
                    <a:ext uri="{9D8B030D-6E8A-4147-A177-3AD203B41FA5}">
                      <a16:colId xmlns:a16="http://schemas.microsoft.com/office/drawing/2014/main" val="90659902"/>
                    </a:ext>
                  </a:extLst>
                </a:gridCol>
              </a:tblGrid>
              <a:tr h="40379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Imbalance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 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440878"/>
                  </a:ext>
                </a:extLst>
              </a:tr>
              <a:tr h="40379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0.9980324538371492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791282"/>
                  </a:ext>
                </a:extLst>
              </a:tr>
              <a:tr h="40379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0.9980049698317799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611692"/>
                  </a:ext>
                </a:extLst>
              </a:tr>
              <a:tr h="40379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ADASYN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0.9815950274308483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655152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69227F-F102-9041-2A58-F2798C4C23ED}"/>
              </a:ext>
            </a:extLst>
          </p:cNvPr>
          <p:cNvCxnSpPr>
            <a:cxnSpLocks/>
          </p:cNvCxnSpPr>
          <p:nvPr/>
        </p:nvCxnSpPr>
        <p:spPr>
          <a:xfrm>
            <a:off x="5822066" y="1073020"/>
            <a:ext cx="0" cy="4387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49D435-F3F0-8EC9-C94A-3E0FF930B9C6}"/>
              </a:ext>
            </a:extLst>
          </p:cNvPr>
          <p:cNvSpPr txBox="1"/>
          <p:nvPr/>
        </p:nvSpPr>
        <p:spPr>
          <a:xfrm>
            <a:off x="356965" y="972125"/>
            <a:ext cx="17243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A31C0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Decision Tree 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85747C-D577-6E80-9346-776C1A417F0C}"/>
              </a:ext>
            </a:extLst>
          </p:cNvPr>
          <p:cNvSpPr txBox="1"/>
          <p:nvPr/>
        </p:nvSpPr>
        <p:spPr>
          <a:xfrm>
            <a:off x="356965" y="3409728"/>
            <a:ext cx="17243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A31C0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Naïve Bayes 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9BCB9C56-2E7A-7DD0-10D7-8B76B46D75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607187"/>
              </p:ext>
            </p:extLst>
          </p:nvPr>
        </p:nvGraphicFramePr>
        <p:xfrm>
          <a:off x="356966" y="3844925"/>
          <a:ext cx="4917233" cy="1615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863">
                  <a:extLst>
                    <a:ext uri="{9D8B030D-6E8A-4147-A177-3AD203B41FA5}">
                      <a16:colId xmlns:a16="http://schemas.microsoft.com/office/drawing/2014/main" val="3052076059"/>
                    </a:ext>
                  </a:extLst>
                </a:gridCol>
                <a:gridCol w="2476370">
                  <a:extLst>
                    <a:ext uri="{9D8B030D-6E8A-4147-A177-3AD203B41FA5}">
                      <a16:colId xmlns:a16="http://schemas.microsoft.com/office/drawing/2014/main" val="90659902"/>
                    </a:ext>
                  </a:extLst>
                </a:gridCol>
              </a:tblGrid>
              <a:tr h="40379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Imbalance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 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440878"/>
                  </a:ext>
                </a:extLst>
              </a:tr>
              <a:tr h="40379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0.9579125819036907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791282"/>
                  </a:ext>
                </a:extLst>
              </a:tr>
              <a:tr h="40379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0.9607588809467945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611692"/>
                  </a:ext>
                </a:extLst>
              </a:tr>
              <a:tr h="40379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ADASYN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0.928302574273388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65515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B9938C2-7D8E-58CC-905D-C70FFFDC0850}"/>
              </a:ext>
            </a:extLst>
          </p:cNvPr>
          <p:cNvSpPr txBox="1"/>
          <p:nvPr/>
        </p:nvSpPr>
        <p:spPr>
          <a:xfrm>
            <a:off x="6229975" y="3409728"/>
            <a:ext cx="23448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A31C0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Logistic Regression 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283EFB-56B6-1486-83F6-F9995964F5A4}"/>
              </a:ext>
            </a:extLst>
          </p:cNvPr>
          <p:cNvSpPr txBox="1"/>
          <p:nvPr/>
        </p:nvSpPr>
        <p:spPr>
          <a:xfrm>
            <a:off x="6229974" y="979814"/>
            <a:ext cx="27087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1" dirty="0">
                <a:solidFill>
                  <a:srgbClr val="A31C0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 Nearest Neighbors</a:t>
            </a:r>
          </a:p>
        </p:txBody>
      </p: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343FA3DE-599B-8D18-42E8-B81E3F8C05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542538"/>
              </p:ext>
            </p:extLst>
          </p:nvPr>
        </p:nvGraphicFramePr>
        <p:xfrm>
          <a:off x="6229974" y="1587242"/>
          <a:ext cx="4917233" cy="1615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863">
                  <a:extLst>
                    <a:ext uri="{9D8B030D-6E8A-4147-A177-3AD203B41FA5}">
                      <a16:colId xmlns:a16="http://schemas.microsoft.com/office/drawing/2014/main" val="3052076059"/>
                    </a:ext>
                  </a:extLst>
                </a:gridCol>
                <a:gridCol w="2476370">
                  <a:extLst>
                    <a:ext uri="{9D8B030D-6E8A-4147-A177-3AD203B41FA5}">
                      <a16:colId xmlns:a16="http://schemas.microsoft.com/office/drawing/2014/main" val="90659902"/>
                    </a:ext>
                  </a:extLst>
                </a:gridCol>
              </a:tblGrid>
              <a:tr h="40379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Imbalance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 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440878"/>
                  </a:ext>
                </a:extLst>
              </a:tr>
              <a:tr h="40379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0.997418003327534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791282"/>
                  </a:ext>
                </a:extLst>
              </a:tr>
              <a:tr h="40379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0.9977436071084005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611692"/>
                  </a:ext>
                </a:extLst>
              </a:tr>
              <a:tr h="40379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ADASYN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0.9906148518463043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655152"/>
                  </a:ext>
                </a:extLst>
              </a:tr>
            </a:tbl>
          </a:graphicData>
        </a:graphic>
      </p:graphicFrame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73C3A6AB-DFDA-E3E5-B5B4-DCC9739336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1393881"/>
              </p:ext>
            </p:extLst>
          </p:nvPr>
        </p:nvGraphicFramePr>
        <p:xfrm>
          <a:off x="6229974" y="3844925"/>
          <a:ext cx="4917233" cy="1615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863">
                  <a:extLst>
                    <a:ext uri="{9D8B030D-6E8A-4147-A177-3AD203B41FA5}">
                      <a16:colId xmlns:a16="http://schemas.microsoft.com/office/drawing/2014/main" val="3052076059"/>
                    </a:ext>
                  </a:extLst>
                </a:gridCol>
                <a:gridCol w="2476370">
                  <a:extLst>
                    <a:ext uri="{9D8B030D-6E8A-4147-A177-3AD203B41FA5}">
                      <a16:colId xmlns:a16="http://schemas.microsoft.com/office/drawing/2014/main" val="90659902"/>
                    </a:ext>
                  </a:extLst>
                </a:gridCol>
              </a:tblGrid>
              <a:tr h="40379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Imbalance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 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440878"/>
                  </a:ext>
                </a:extLst>
              </a:tr>
              <a:tr h="40379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0.9797426844580166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791282"/>
                  </a:ext>
                </a:extLst>
              </a:tr>
              <a:tr h="40379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0.9809223616367435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611692"/>
                  </a:ext>
                </a:extLst>
              </a:tr>
              <a:tr h="40379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ADASYN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0.9278984247506564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65515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C6F2444-EADA-9C4D-796F-02F26A922DA5}"/>
              </a:ext>
            </a:extLst>
          </p:cNvPr>
          <p:cNvSpPr txBox="1"/>
          <p:nvPr/>
        </p:nvSpPr>
        <p:spPr>
          <a:xfrm>
            <a:off x="233916" y="5552008"/>
            <a:ext cx="117277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A31C0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Continued to use ADASYN – Handles Imbalance; Better than SMOTE; Generalizes well on unseen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78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352EE-2C48-4584-9AEB-45CD2ED11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993D68-6F2D-4BD7-8354-BAC4E446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Results – Base Learners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8F3F222-C87E-8172-2310-ACFD79F5A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75" y="775022"/>
            <a:ext cx="11728450" cy="5603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A31C05"/>
                </a:solidFill>
                <a:ea typeface="+mj-ea"/>
              </a:rPr>
              <a:t>Decision Tree – {</a:t>
            </a:r>
            <a:r>
              <a:rPr lang="en-CA" sz="2000" b="1" dirty="0">
                <a:solidFill>
                  <a:srgbClr val="A31C05"/>
                </a:solidFill>
                <a:ea typeface="+mj-ea"/>
              </a:rPr>
              <a:t>criterion='entropy', max_depth=20, min_samples_leaf=5, Data is ADASYN }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A31C05"/>
                </a:solidFill>
                <a:ea typeface="+mj-ea"/>
              </a:rPr>
              <a:t>                     PCA Method						 RFE Method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Number of Features – 35 (Variance Retained – 100%)			Number of Features – 25 </a:t>
            </a:r>
          </a:p>
          <a:p>
            <a:pPr marL="0" indent="0">
              <a:buNone/>
            </a:pPr>
            <a:r>
              <a:rPr lang="en-IN" sz="2000" dirty="0"/>
              <a:t>CV - f1-score – 0.9938						CV - f1-score – 0.9969</a:t>
            </a:r>
          </a:p>
          <a:p>
            <a:endParaRPr lang="en-IN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5023F96-44F9-A408-1513-A7BE2A0DF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1" y="1535916"/>
            <a:ext cx="4376353" cy="361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415A6AA-9F92-0A52-B654-CC2E2A132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711" y="1535915"/>
            <a:ext cx="4376354" cy="361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69227F-F102-9041-2A58-F2798C4C23ED}"/>
              </a:ext>
            </a:extLst>
          </p:cNvPr>
          <p:cNvCxnSpPr/>
          <p:nvPr/>
        </p:nvCxnSpPr>
        <p:spPr>
          <a:xfrm>
            <a:off x="5962026" y="1252310"/>
            <a:ext cx="0" cy="4757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694435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8.6|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8.6|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8.6|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8.6|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8.6|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8.6|2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8.6|2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8.6|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8.6|2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8.6|2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8.6|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8.6|2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8.6|2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8.6|2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8.6|2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8.6|2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8.6|2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8.6|2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8.6|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8.6|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8.6|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8.6|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8.6|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8.6|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8.6|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8.6|2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3858</TotalTime>
  <Words>4732</Words>
  <Application>Microsoft Office PowerPoint</Application>
  <PresentationFormat>Widescreen</PresentationFormat>
  <Paragraphs>1392</Paragraphs>
  <Slides>39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Times New Roman</vt:lpstr>
      <vt:lpstr>Wingdings</vt:lpstr>
      <vt:lpstr>Office Theme</vt:lpstr>
      <vt:lpstr>Ensemble Learning based Intrusion Detection System  CSI5388/ELG5271 – AI for Cybersecurity Applications. Final Project</vt:lpstr>
      <vt:lpstr>Introduction and Motivation</vt:lpstr>
      <vt:lpstr>Dataset</vt:lpstr>
      <vt:lpstr>Dataset</vt:lpstr>
      <vt:lpstr>Data Pre-processing</vt:lpstr>
      <vt:lpstr>Methodology - Training Base Learners</vt:lpstr>
      <vt:lpstr>Methodology - Training Base Learners</vt:lpstr>
      <vt:lpstr>Results – Base Learners</vt:lpstr>
      <vt:lpstr>Results – Base Learners</vt:lpstr>
      <vt:lpstr>Results – Base Learners</vt:lpstr>
      <vt:lpstr>Results – Base Learners</vt:lpstr>
      <vt:lpstr>Results – Base Learners</vt:lpstr>
      <vt:lpstr>Results – Base Learners</vt:lpstr>
      <vt:lpstr>Results – Base Learners</vt:lpstr>
      <vt:lpstr>Results – Base Learners</vt:lpstr>
      <vt:lpstr>Results – Base Learners</vt:lpstr>
      <vt:lpstr>Methodology - Training Stacking Classifiers</vt:lpstr>
      <vt:lpstr>Methodology - Training Stacking Classifiers</vt:lpstr>
      <vt:lpstr>Results - Stacking Classifiers</vt:lpstr>
      <vt:lpstr>Methodology – Logical OR on Stacking Classifier Predictions</vt:lpstr>
      <vt:lpstr>Results – Logical OR on Stacking Classifier Predictions</vt:lpstr>
      <vt:lpstr>Results – Logical OR on Stacking Classifier Predictions</vt:lpstr>
      <vt:lpstr>Methodology – Aggregation of Predictions</vt:lpstr>
      <vt:lpstr>Methodology – Aggregation of Predictions</vt:lpstr>
      <vt:lpstr>Methodology – Aggregation of Predictions</vt:lpstr>
      <vt:lpstr>Results – Aggregation of Predictions</vt:lpstr>
      <vt:lpstr>Methodology – Logical AND on Stacking Classifier Predictions</vt:lpstr>
      <vt:lpstr>Results – Logical AND on Stacking Classifier Predictions</vt:lpstr>
      <vt:lpstr>Results – Logical AND on Stacking Classifier Predictions</vt:lpstr>
      <vt:lpstr>Methodology – Aggregation of Predictions</vt:lpstr>
      <vt:lpstr>Methodology – Aggregation of Predictions</vt:lpstr>
      <vt:lpstr>Methodology – Aggregation of Predictions</vt:lpstr>
      <vt:lpstr>Results – Aggregation of Predictions</vt:lpstr>
      <vt:lpstr>Observations and Conclusion</vt:lpstr>
      <vt:lpstr>Observations and Conclusion</vt:lpstr>
      <vt:lpstr>Challenges &amp; Future Work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Learning based Intrusion Detection System  CSI5388/ELG5271 – AI for Cybersecurity Applications. Final Project</dc:title>
  <dc:creator>Balusani, Vineeth</dc:creator>
  <cp:lastModifiedBy>Vineeth Balusani</cp:lastModifiedBy>
  <cp:revision>102</cp:revision>
  <dcterms:created xsi:type="dcterms:W3CDTF">2022-03-13T06:12:09Z</dcterms:created>
  <dcterms:modified xsi:type="dcterms:W3CDTF">2022-12-03T02:37:15Z</dcterms:modified>
</cp:coreProperties>
</file>