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3" autoAdjust="0"/>
    <p:restoredTop sz="94660"/>
  </p:normalViewPr>
  <p:slideViewPr>
    <p:cSldViewPr snapToGrid="0">
      <p:cViewPr varScale="1">
        <p:scale>
          <a:sx n="80" d="100"/>
          <a:sy n="80" d="100"/>
        </p:scale>
        <p:origin x="3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10/23/2017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10/23/2017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Recursion</a:t>
            </a:r>
            <a:endParaRPr lang="en-US" dirty="0"/>
          </a:p>
        </p:txBody>
      </p:sp>
      <p:sp>
        <p:nvSpPr>
          <p:cNvPr id="3" name="Subtitle 2"/>
          <p:cNvSpPr>
            <a:spLocks noGrp="1"/>
          </p:cNvSpPr>
          <p:nvPr>
            <p:ph type="subTitle" idx="1"/>
          </p:nvPr>
        </p:nvSpPr>
        <p:spPr/>
        <p:txBody>
          <a:bodyPr/>
          <a:lstStyle/>
          <a:p>
            <a:r>
              <a:rPr lang="en-US" dirty="0" smtClean="0"/>
              <a:t>To understand recursion, you must first understand recursion.</a:t>
            </a:r>
            <a:endParaRPr lang="en-US" dirty="0"/>
          </a:p>
        </p:txBody>
      </p:sp>
    </p:spTree>
    <p:extLst>
      <p:ext uri="{BB962C8B-B14F-4D97-AF65-F5344CB8AC3E}">
        <p14:creationId xmlns:p14="http://schemas.microsoft.com/office/powerpoint/2010/main" val="357059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13718"/>
            <a:ext cx="9905998" cy="783562"/>
          </a:xfrm>
        </p:spPr>
        <p:txBody>
          <a:bodyPr/>
          <a:lstStyle/>
          <a:p>
            <a:r>
              <a:rPr lang="en-US" dirty="0" smtClean="0"/>
              <a:t>Towers </a:t>
            </a:r>
            <a:r>
              <a:rPr lang="en-US" dirty="0" smtClean="0"/>
              <a:t>of Hanoi</a:t>
            </a:r>
            <a:endParaRPr lang="en-US" dirty="0"/>
          </a:p>
        </p:txBody>
      </p:sp>
      <p:sp>
        <p:nvSpPr>
          <p:cNvPr id="3" name="Content Placeholder 2"/>
          <p:cNvSpPr>
            <a:spLocks noGrp="1"/>
          </p:cNvSpPr>
          <p:nvPr>
            <p:ph idx="1"/>
          </p:nvPr>
        </p:nvSpPr>
        <p:spPr>
          <a:xfrm>
            <a:off x="1141412" y="1097280"/>
            <a:ext cx="9905999" cy="4998720"/>
          </a:xfrm>
        </p:spPr>
        <p:txBody>
          <a:bodyPr>
            <a:normAutofit/>
          </a:bodyPr>
          <a:lstStyle/>
          <a:p>
            <a:pPr marL="0" indent="0">
              <a:buNone/>
            </a:pPr>
            <a:r>
              <a:rPr lang="en-US" dirty="0" smtClean="0"/>
              <a:t>Think of it recursively</a:t>
            </a:r>
          </a:p>
          <a:p>
            <a:pPr marL="0" indent="0">
              <a:buNone/>
            </a:pPr>
            <a:r>
              <a:rPr lang="en-US" dirty="0" smtClean="0"/>
              <a:t>Move a tower of size n</a:t>
            </a:r>
          </a:p>
          <a:p>
            <a:pPr marL="0" indent="0">
              <a:buNone/>
            </a:pPr>
            <a:r>
              <a:rPr lang="en-US" dirty="0" smtClean="0"/>
              <a:t>Assume you can move smaller towers</a:t>
            </a:r>
          </a:p>
          <a:p>
            <a:pPr marL="0" indent="0">
              <a:buNone/>
            </a:pPr>
            <a:r>
              <a:rPr lang="en-US" dirty="0" smtClean="0"/>
              <a:t>Take a stack of size n – 1</a:t>
            </a:r>
          </a:p>
          <a:p>
            <a:pPr marL="0" indent="0">
              <a:buNone/>
            </a:pPr>
            <a:r>
              <a:rPr lang="en-US" dirty="0" smtClean="0"/>
              <a:t>Move it onto the spare one</a:t>
            </a:r>
          </a:p>
          <a:p>
            <a:pPr marL="0" indent="0">
              <a:buNone/>
            </a:pPr>
            <a:r>
              <a:rPr lang="en-US" dirty="0" smtClean="0"/>
              <a:t>Move the bottom one over</a:t>
            </a:r>
          </a:p>
          <a:p>
            <a:pPr marL="0" indent="0">
              <a:buNone/>
            </a:pPr>
            <a:r>
              <a:rPr lang="en-US" dirty="0" smtClean="0"/>
              <a:t>And then move a stack of size n -1 on top</a:t>
            </a:r>
          </a:p>
          <a:p>
            <a:pPr marL="0" indent="0">
              <a:buNone/>
            </a:pPr>
            <a:r>
              <a:rPr lang="en-US" dirty="0" smtClean="0"/>
              <a:t>How do you move the smaller stack? Just the same way.</a:t>
            </a:r>
          </a:p>
          <a:p>
            <a:pPr marL="0" indent="0">
              <a:buNone/>
            </a:pPr>
            <a:endParaRPr lang="en-US" dirty="0" smtClean="0"/>
          </a:p>
        </p:txBody>
      </p:sp>
    </p:spTree>
    <p:extLst>
      <p:ext uri="{BB962C8B-B14F-4D97-AF65-F5344CB8AC3E}">
        <p14:creationId xmlns:p14="http://schemas.microsoft.com/office/powerpoint/2010/main" val="2331180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recursion?	</a:t>
            </a:r>
            <a:endParaRPr lang="en-US" dirty="0"/>
          </a:p>
        </p:txBody>
      </p:sp>
      <p:sp>
        <p:nvSpPr>
          <p:cNvPr id="3" name="Content Placeholder 2"/>
          <p:cNvSpPr>
            <a:spLocks noGrp="1"/>
          </p:cNvSpPr>
          <p:nvPr>
            <p:ph idx="1"/>
          </p:nvPr>
        </p:nvSpPr>
        <p:spPr/>
        <p:txBody>
          <a:bodyPr/>
          <a:lstStyle/>
          <a:p>
            <a:r>
              <a:rPr lang="en-US" sz="3600" dirty="0" smtClean="0"/>
              <a:t>Taking a problem and reducing it to a smaller version of the same problem</a:t>
            </a:r>
          </a:p>
          <a:p>
            <a:r>
              <a:rPr lang="en-US" sz="3600" dirty="0" smtClean="0"/>
              <a:t>The process of repeating items in a self-similar </a:t>
            </a:r>
            <a:r>
              <a:rPr lang="en-US" sz="3600" dirty="0" smtClean="0"/>
              <a:t>way</a:t>
            </a:r>
          </a:p>
          <a:p>
            <a:r>
              <a:rPr lang="en-US" sz="3600" dirty="0" smtClean="0"/>
              <a:t>A function that calls itself</a:t>
            </a:r>
            <a:endParaRPr lang="en-US" sz="3600" dirty="0" smtClean="0"/>
          </a:p>
          <a:p>
            <a:endParaRPr lang="en-US" dirty="0"/>
          </a:p>
        </p:txBody>
      </p:sp>
    </p:spTree>
    <p:extLst>
      <p:ext uri="{BB962C8B-B14F-4D97-AF65-F5344CB8AC3E}">
        <p14:creationId xmlns:p14="http://schemas.microsoft.com/office/powerpoint/2010/main" val="381991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Mise</a:t>
            </a:r>
            <a:r>
              <a:rPr lang="en-US" dirty="0" smtClean="0"/>
              <a:t> </a:t>
            </a:r>
            <a:r>
              <a:rPr lang="en-US" dirty="0" err="1" smtClean="0"/>
              <a:t>en</a:t>
            </a:r>
            <a:r>
              <a:rPr lang="en-US" dirty="0" smtClean="0"/>
              <a:t> abyme or </a:t>
            </a:r>
            <a:r>
              <a:rPr lang="en-US" dirty="0" err="1" smtClean="0"/>
              <a:t>Droste</a:t>
            </a:r>
            <a:r>
              <a:rPr lang="en-US" dirty="0" smtClean="0"/>
              <a:t> effect</a:t>
            </a:r>
            <a:endParaRPr lang="en-US" dirty="0"/>
          </a:p>
        </p:txBody>
      </p:sp>
      <p:pic>
        <p:nvPicPr>
          <p:cNvPr id="1026" name="Picture 2" descr="Image result for droste effec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7253" y="2097088"/>
            <a:ext cx="4722282" cy="35417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roste eff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3695" y="2097088"/>
            <a:ext cx="5577497" cy="354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007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29910"/>
            <a:ext cx="9905998" cy="1478570"/>
          </a:xfrm>
        </p:spPr>
        <p:txBody>
          <a:bodyPr>
            <a:normAutofit/>
          </a:bodyPr>
          <a:lstStyle/>
          <a:p>
            <a:r>
              <a:rPr lang="en-US" sz="4000" dirty="0" smtClean="0"/>
              <a:t>Iterative algorithms</a:t>
            </a:r>
            <a:endParaRPr lang="en-US" sz="4000" dirty="0"/>
          </a:p>
        </p:txBody>
      </p:sp>
      <p:sp>
        <p:nvSpPr>
          <p:cNvPr id="3" name="Content Placeholder 2"/>
          <p:cNvSpPr>
            <a:spLocks noGrp="1"/>
          </p:cNvSpPr>
          <p:nvPr>
            <p:ph idx="1"/>
          </p:nvPr>
        </p:nvSpPr>
        <p:spPr>
          <a:xfrm>
            <a:off x="1141412" y="1808480"/>
            <a:ext cx="9905999" cy="4226560"/>
          </a:xfrm>
        </p:spPr>
        <p:txBody>
          <a:bodyPr>
            <a:normAutofit/>
          </a:bodyPr>
          <a:lstStyle/>
          <a:p>
            <a:r>
              <a:rPr lang="en-US" sz="3200" dirty="0" smtClean="0"/>
              <a:t>Looping constructs like while loops and for loops</a:t>
            </a:r>
          </a:p>
          <a:p>
            <a:r>
              <a:rPr lang="en-US" sz="3200" dirty="0" smtClean="0"/>
              <a:t>Capture computation in a set of state variables that update on each iteration through the loop</a:t>
            </a:r>
          </a:p>
          <a:p>
            <a:pPr marL="0" indent="0">
              <a:buNone/>
            </a:pPr>
            <a:r>
              <a:rPr lang="en-US" sz="3200" dirty="0" smtClean="0"/>
              <a:t>Example: integer multiplication</a:t>
            </a:r>
          </a:p>
          <a:p>
            <a:r>
              <a:rPr lang="en-US" sz="3200" dirty="0" smtClean="0"/>
              <a:t>Multiply 2 integers together but you only have addition available </a:t>
            </a:r>
            <a:endParaRPr lang="en-US" sz="3200" dirty="0"/>
          </a:p>
        </p:txBody>
      </p:sp>
    </p:spTree>
    <p:extLst>
      <p:ext uri="{BB962C8B-B14F-4D97-AF65-F5344CB8AC3E}">
        <p14:creationId xmlns:p14="http://schemas.microsoft.com/office/powerpoint/2010/main" val="251335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Multiplication – iterative solution</a:t>
            </a:r>
            <a:endParaRPr lang="en-US" dirty="0"/>
          </a:p>
        </p:txBody>
      </p:sp>
      <p:sp>
        <p:nvSpPr>
          <p:cNvPr id="3" name="Content Placeholder 2"/>
          <p:cNvSpPr>
            <a:spLocks noGrp="1"/>
          </p:cNvSpPr>
          <p:nvPr>
            <p:ph idx="1"/>
          </p:nvPr>
        </p:nvSpPr>
        <p:spPr>
          <a:xfrm>
            <a:off x="1141412" y="1788160"/>
            <a:ext cx="9905999" cy="4307840"/>
          </a:xfrm>
        </p:spPr>
        <p:txBody>
          <a:bodyPr>
            <a:normAutofit lnSpcReduction="10000"/>
          </a:bodyPr>
          <a:lstStyle/>
          <a:p>
            <a:r>
              <a:rPr lang="en-US" sz="2800" dirty="0" smtClean="0"/>
              <a:t>“multiply a * b” is equivalent to “add a to itself b times”</a:t>
            </a:r>
          </a:p>
          <a:p>
            <a:r>
              <a:rPr lang="en-US" sz="2800" dirty="0"/>
              <a:t>a</a:t>
            </a:r>
            <a:r>
              <a:rPr lang="en-US" sz="2800" dirty="0" smtClean="0"/>
              <a:t> + a + a + a + …… + a</a:t>
            </a:r>
          </a:p>
          <a:p>
            <a:r>
              <a:rPr lang="en-US" sz="2800" dirty="0" smtClean="0"/>
              <a:t>Captured </a:t>
            </a:r>
            <a:r>
              <a:rPr lang="en-US" sz="2800" dirty="0" smtClean="0"/>
              <a:t>by 2 state </a:t>
            </a:r>
            <a:r>
              <a:rPr lang="en-US" sz="2800" dirty="0" smtClean="0"/>
              <a:t>variables</a:t>
            </a:r>
            <a:endParaRPr lang="en-US" sz="2800" dirty="0" smtClean="0"/>
          </a:p>
          <a:p>
            <a:pPr marL="0" indent="0">
              <a:buNone/>
            </a:pPr>
            <a:r>
              <a:rPr lang="en-US" sz="2800" dirty="0"/>
              <a:t>	</a:t>
            </a:r>
            <a:r>
              <a:rPr lang="en-US" sz="2800" dirty="0" smtClean="0"/>
              <a:t>an </a:t>
            </a:r>
            <a:r>
              <a:rPr lang="en-US" sz="2800" dirty="0" smtClean="0">
                <a:solidFill>
                  <a:srgbClr val="FF0000"/>
                </a:solidFill>
              </a:rPr>
              <a:t>iteration</a:t>
            </a:r>
            <a:r>
              <a:rPr lang="en-US" sz="2800" dirty="0" smtClean="0"/>
              <a:t> number (</a:t>
            </a:r>
            <a:r>
              <a:rPr lang="en-US" sz="2800" dirty="0" err="1" smtClean="0"/>
              <a:t>i</a:t>
            </a:r>
            <a:r>
              <a:rPr lang="en-US" sz="2800" dirty="0" smtClean="0"/>
              <a:t>) starts at b</a:t>
            </a:r>
          </a:p>
          <a:p>
            <a:pPr marL="0" indent="0">
              <a:buNone/>
            </a:pPr>
            <a:r>
              <a:rPr lang="en-US" sz="2800" dirty="0" smtClean="0"/>
              <a:t>	</a:t>
            </a:r>
            <a:r>
              <a:rPr lang="en-US" sz="2800" dirty="0" err="1" smtClean="0"/>
              <a:t>i</a:t>
            </a:r>
            <a:r>
              <a:rPr lang="en-US" sz="2800" dirty="0" smtClean="0"/>
              <a:t> </a:t>
            </a:r>
            <a:r>
              <a:rPr lang="en-US" sz="2800" dirty="0" smtClean="0">
                <a:sym typeface="Wingdings" panose="05000000000000000000" pitchFamily="2" charset="2"/>
              </a:rPr>
              <a:t> </a:t>
            </a:r>
            <a:r>
              <a:rPr lang="en-US" sz="2800" dirty="0" err="1" smtClean="0">
                <a:sym typeface="Wingdings" panose="05000000000000000000" pitchFamily="2" charset="2"/>
              </a:rPr>
              <a:t>i</a:t>
            </a:r>
            <a:r>
              <a:rPr lang="en-US" sz="2800" dirty="0" smtClean="0">
                <a:sym typeface="Wingdings" panose="05000000000000000000" pitchFamily="2" charset="2"/>
              </a:rPr>
              <a:t> – 1 and stop when 0</a:t>
            </a:r>
          </a:p>
          <a:p>
            <a:pPr marL="0" indent="0">
              <a:buNone/>
            </a:pPr>
            <a:r>
              <a:rPr lang="en-US" sz="2800" dirty="0" smtClean="0">
                <a:sym typeface="Wingdings" panose="05000000000000000000" pitchFamily="2" charset="2"/>
              </a:rPr>
              <a:t>A current </a:t>
            </a:r>
            <a:r>
              <a:rPr lang="en-US" sz="2800" dirty="0" smtClean="0">
                <a:solidFill>
                  <a:srgbClr val="FF0000"/>
                </a:solidFill>
                <a:sym typeface="Wingdings" panose="05000000000000000000" pitchFamily="2" charset="2"/>
              </a:rPr>
              <a:t>value of computation </a:t>
            </a:r>
            <a:r>
              <a:rPr lang="en-US" sz="2800" dirty="0" smtClean="0">
                <a:sym typeface="Wingdings" panose="05000000000000000000" pitchFamily="2" charset="2"/>
              </a:rPr>
              <a:t>(result)</a:t>
            </a:r>
          </a:p>
          <a:p>
            <a:pPr marL="0" indent="0">
              <a:buNone/>
            </a:pPr>
            <a:r>
              <a:rPr lang="en-US" sz="2800" dirty="0">
                <a:sym typeface="Wingdings" panose="05000000000000000000" pitchFamily="2" charset="2"/>
              </a:rPr>
              <a:t>	</a:t>
            </a:r>
            <a:r>
              <a:rPr lang="en-US" sz="2800" dirty="0" smtClean="0">
                <a:sym typeface="Wingdings" panose="05000000000000000000" pitchFamily="2" charset="2"/>
              </a:rPr>
              <a:t>result  result + a</a:t>
            </a:r>
            <a:endParaRPr lang="en-US" sz="2800" dirty="0"/>
          </a:p>
          <a:p>
            <a:endParaRPr lang="en-US" dirty="0"/>
          </a:p>
        </p:txBody>
      </p:sp>
    </p:spTree>
    <p:extLst>
      <p:ext uri="{BB962C8B-B14F-4D97-AF65-F5344CB8AC3E}">
        <p14:creationId xmlns:p14="http://schemas.microsoft.com/office/powerpoint/2010/main" val="3920916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447040"/>
            <a:ext cx="10359708" cy="5933439"/>
          </a:xfrm>
        </p:spPr>
        <p:txBody>
          <a:bodyPr>
            <a:normAutofit/>
          </a:bodyPr>
          <a:lstStyle/>
          <a:p>
            <a:pPr marL="0" indent="0">
              <a:buNone/>
            </a:pPr>
            <a:r>
              <a:rPr lang="en-US" sz="2800" dirty="0"/>
              <a:t>p</a:t>
            </a:r>
            <a:r>
              <a:rPr lang="en-US" sz="2800" dirty="0" smtClean="0"/>
              <a:t>ublic static </a:t>
            </a:r>
            <a:r>
              <a:rPr lang="en-US" sz="2800" dirty="0" err="1" smtClean="0"/>
              <a:t>int</a:t>
            </a:r>
            <a:r>
              <a:rPr lang="en-US" sz="2800" dirty="0" smtClean="0"/>
              <a:t> Multiplication </a:t>
            </a:r>
            <a:r>
              <a:rPr lang="en-US" sz="2800" dirty="0" smtClean="0"/>
              <a:t>(</a:t>
            </a:r>
            <a:r>
              <a:rPr lang="en-US" sz="2800" dirty="0" err="1" smtClean="0"/>
              <a:t>int</a:t>
            </a:r>
            <a:r>
              <a:rPr lang="en-US" sz="2800" dirty="0" smtClean="0"/>
              <a:t> a</a:t>
            </a:r>
            <a:r>
              <a:rPr lang="en-US" sz="2800" dirty="0" smtClean="0"/>
              <a:t>, </a:t>
            </a:r>
            <a:r>
              <a:rPr lang="en-US" sz="2800" dirty="0" err="1" smtClean="0"/>
              <a:t>int</a:t>
            </a:r>
            <a:r>
              <a:rPr lang="en-US" sz="2800" dirty="0" smtClean="0"/>
              <a:t> b</a:t>
            </a:r>
            <a:r>
              <a:rPr lang="en-US" sz="2800" dirty="0" smtClean="0"/>
              <a:t>)</a:t>
            </a:r>
          </a:p>
          <a:p>
            <a:pPr marL="0" indent="0">
              <a:buNone/>
            </a:pPr>
            <a:r>
              <a:rPr lang="en-US" sz="2800" dirty="0"/>
              <a:t> </a:t>
            </a:r>
            <a:r>
              <a:rPr lang="en-US" sz="2800" dirty="0" smtClean="0"/>
              <a:t>{</a:t>
            </a:r>
          </a:p>
          <a:p>
            <a:pPr marL="457200" lvl="1" indent="0">
              <a:buNone/>
            </a:pPr>
            <a:r>
              <a:rPr lang="en-US" sz="2800" dirty="0" err="1"/>
              <a:t>i</a:t>
            </a:r>
            <a:r>
              <a:rPr lang="en-US" sz="2800" dirty="0" err="1" smtClean="0"/>
              <a:t>nt</a:t>
            </a:r>
            <a:r>
              <a:rPr lang="en-US" sz="2800" dirty="0" smtClean="0"/>
              <a:t> result </a:t>
            </a:r>
            <a:r>
              <a:rPr lang="en-US" sz="2800" dirty="0"/>
              <a:t>= 0;</a:t>
            </a:r>
          </a:p>
          <a:p>
            <a:pPr marL="457200" lvl="1" indent="0">
              <a:buNone/>
            </a:pPr>
            <a:r>
              <a:rPr lang="en-US" sz="2800" dirty="0"/>
              <a:t>while (b &gt; 0</a:t>
            </a:r>
            <a:r>
              <a:rPr lang="en-US" sz="2800" dirty="0" smtClean="0"/>
              <a:t>)   			</a:t>
            </a:r>
            <a:r>
              <a:rPr lang="en-US" sz="2800" dirty="0" smtClean="0">
                <a:solidFill>
                  <a:srgbClr val="FF0000"/>
                </a:solidFill>
                <a:sym typeface="Wingdings" panose="05000000000000000000" pitchFamily="2" charset="2"/>
              </a:rPr>
              <a:t> iteration</a:t>
            </a:r>
            <a:endParaRPr lang="en-US" sz="2800" dirty="0">
              <a:solidFill>
                <a:srgbClr val="FF0000"/>
              </a:solidFill>
            </a:endParaRPr>
          </a:p>
          <a:p>
            <a:pPr marL="457200" lvl="1" indent="0">
              <a:buNone/>
            </a:pPr>
            <a:r>
              <a:rPr lang="en-US" sz="2800" dirty="0"/>
              <a:t>{	</a:t>
            </a:r>
          </a:p>
          <a:p>
            <a:pPr marL="457200" lvl="1" indent="0">
              <a:buNone/>
            </a:pPr>
            <a:r>
              <a:rPr lang="en-US" sz="2800" dirty="0"/>
              <a:t>	result = result + a</a:t>
            </a:r>
            <a:r>
              <a:rPr lang="en-US" sz="2800" dirty="0" smtClean="0"/>
              <a:t>;		</a:t>
            </a:r>
            <a:r>
              <a:rPr lang="en-US" sz="2800" dirty="0" smtClean="0">
                <a:solidFill>
                  <a:srgbClr val="FF0000"/>
                </a:solidFill>
                <a:sym typeface="Wingdings" panose="05000000000000000000" pitchFamily="2" charset="2"/>
              </a:rPr>
              <a:t>  current value of computation, </a:t>
            </a:r>
            <a:r>
              <a:rPr lang="en-US" sz="2800" dirty="0" smtClean="0">
                <a:sym typeface="Wingdings" panose="05000000000000000000" pitchFamily="2" charset="2"/>
              </a:rPr>
              <a:t>	</a:t>
            </a:r>
            <a:r>
              <a:rPr lang="en-US" sz="2800" dirty="0"/>
              <a:t>b = </a:t>
            </a:r>
            <a:r>
              <a:rPr lang="en-US" sz="2800" dirty="0" smtClean="0"/>
              <a:t>b -</a:t>
            </a:r>
            <a:r>
              <a:rPr lang="en-US" sz="2800" dirty="0"/>
              <a:t>1</a:t>
            </a:r>
            <a:r>
              <a:rPr lang="en-US" sz="2800" dirty="0" smtClean="0"/>
              <a:t>;</a:t>
            </a:r>
            <a:r>
              <a:rPr lang="en-US" sz="2800" dirty="0" smtClean="0">
                <a:sym typeface="Wingdings" panose="05000000000000000000" pitchFamily="2" charset="2"/>
              </a:rPr>
              <a:t>			</a:t>
            </a:r>
            <a:r>
              <a:rPr lang="en-US" sz="2800" dirty="0">
                <a:sym typeface="Wingdings" panose="05000000000000000000" pitchFamily="2" charset="2"/>
              </a:rPr>
              <a:t> </a:t>
            </a:r>
            <a:r>
              <a:rPr lang="en-US" sz="2800" dirty="0" smtClean="0">
                <a:sym typeface="Wingdings" panose="05000000000000000000" pitchFamily="2" charset="2"/>
              </a:rPr>
              <a:t>     </a:t>
            </a:r>
            <a:r>
              <a:rPr lang="en-US" sz="2800" dirty="0" smtClean="0">
                <a:solidFill>
                  <a:srgbClr val="FF0000"/>
                </a:solidFill>
                <a:sym typeface="Wingdings" panose="05000000000000000000" pitchFamily="2" charset="2"/>
              </a:rPr>
              <a:t>running sum</a:t>
            </a:r>
            <a:endParaRPr lang="en-US" sz="2800" dirty="0">
              <a:solidFill>
                <a:srgbClr val="FF0000"/>
              </a:solidFill>
            </a:endParaRPr>
          </a:p>
          <a:p>
            <a:pPr marL="457200" lvl="1" indent="0">
              <a:buNone/>
            </a:pPr>
            <a:r>
              <a:rPr lang="en-US" sz="2800" dirty="0"/>
              <a:t>	</a:t>
            </a:r>
            <a:r>
              <a:rPr lang="en-US" sz="2800" dirty="0" smtClean="0"/>
              <a:t>}</a:t>
            </a:r>
            <a:endParaRPr lang="en-US" sz="2800" dirty="0"/>
          </a:p>
          <a:p>
            <a:pPr marL="457200" lvl="1" indent="0">
              <a:buNone/>
            </a:pPr>
            <a:r>
              <a:rPr lang="en-US" sz="2800" dirty="0"/>
              <a:t>return result</a:t>
            </a:r>
            <a:r>
              <a:rPr lang="en-US" sz="2800" dirty="0" smtClean="0"/>
              <a:t>;			</a:t>
            </a:r>
            <a:r>
              <a:rPr lang="en-US" sz="2800" dirty="0" smtClean="0">
                <a:solidFill>
                  <a:srgbClr val="FF0000"/>
                </a:solidFill>
                <a:sym typeface="Wingdings" panose="05000000000000000000" pitchFamily="2" charset="2"/>
              </a:rPr>
              <a:t>  current value of iteration variable</a:t>
            </a:r>
            <a:endParaRPr lang="en-US" sz="2800" dirty="0">
              <a:solidFill>
                <a:srgbClr val="FF0000"/>
              </a:solidFill>
            </a:endParaRPr>
          </a:p>
          <a:p>
            <a:pPr marL="0" indent="0">
              <a:buNone/>
            </a:pPr>
            <a:r>
              <a:rPr lang="en-US" sz="2800" dirty="0" smtClean="0"/>
              <a:t>  }</a:t>
            </a:r>
          </a:p>
          <a:p>
            <a:pPr marL="457200" lvl="1" indent="0">
              <a:buNone/>
            </a:pPr>
            <a:endParaRPr lang="en-US" dirty="0"/>
          </a:p>
        </p:txBody>
      </p:sp>
    </p:spTree>
    <p:extLst>
      <p:ext uri="{BB962C8B-B14F-4D97-AF65-F5344CB8AC3E}">
        <p14:creationId xmlns:p14="http://schemas.microsoft.com/office/powerpoint/2010/main" val="3933102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28310"/>
            <a:ext cx="9905998" cy="970570"/>
          </a:xfrm>
        </p:spPr>
        <p:txBody>
          <a:bodyPr/>
          <a:lstStyle/>
          <a:p>
            <a:r>
              <a:rPr lang="en-US" dirty="0" smtClean="0"/>
              <a:t>The Recursive </a:t>
            </a:r>
            <a:r>
              <a:rPr lang="en-US" dirty="0" smtClean="0"/>
              <a:t>way</a:t>
            </a:r>
            <a:r>
              <a:rPr lang="en-US" dirty="0" smtClean="0"/>
              <a:t>	</a:t>
            </a:r>
            <a:endParaRPr lang="en-US" dirty="0"/>
          </a:p>
        </p:txBody>
      </p:sp>
      <p:sp>
        <p:nvSpPr>
          <p:cNvPr id="3" name="Content Placeholder 2"/>
          <p:cNvSpPr>
            <a:spLocks noGrp="1"/>
          </p:cNvSpPr>
          <p:nvPr>
            <p:ph idx="1"/>
          </p:nvPr>
        </p:nvSpPr>
        <p:spPr>
          <a:xfrm>
            <a:off x="1141412" y="1198880"/>
            <a:ext cx="9905999" cy="5283200"/>
          </a:xfrm>
        </p:spPr>
        <p:txBody>
          <a:bodyPr>
            <a:noAutofit/>
          </a:bodyPr>
          <a:lstStyle/>
          <a:p>
            <a:r>
              <a:rPr lang="en-US" dirty="0" smtClean="0">
                <a:solidFill>
                  <a:srgbClr val="FF0000"/>
                </a:solidFill>
              </a:rPr>
              <a:t>a</a:t>
            </a:r>
            <a:r>
              <a:rPr lang="en-US" dirty="0" smtClean="0"/>
              <a:t> times </a:t>
            </a:r>
            <a:r>
              <a:rPr lang="en-US" dirty="0" smtClean="0">
                <a:solidFill>
                  <a:srgbClr val="FF0000"/>
                </a:solidFill>
              </a:rPr>
              <a:t>b</a:t>
            </a:r>
            <a:r>
              <a:rPr lang="en-US" dirty="0" smtClean="0"/>
              <a:t> is just the same as adding </a:t>
            </a:r>
            <a:r>
              <a:rPr lang="en-US" dirty="0" smtClean="0">
                <a:solidFill>
                  <a:srgbClr val="FF0000"/>
                </a:solidFill>
              </a:rPr>
              <a:t>a</a:t>
            </a:r>
            <a:r>
              <a:rPr lang="en-US" dirty="0" smtClean="0"/>
              <a:t> to itself </a:t>
            </a:r>
            <a:r>
              <a:rPr lang="en-US" dirty="0" smtClean="0">
                <a:solidFill>
                  <a:srgbClr val="FF0000"/>
                </a:solidFill>
              </a:rPr>
              <a:t>b</a:t>
            </a:r>
            <a:r>
              <a:rPr lang="en-US" dirty="0" smtClean="0"/>
              <a:t> times</a:t>
            </a:r>
          </a:p>
          <a:p>
            <a:pPr marL="0" indent="0">
              <a:buNone/>
            </a:pPr>
            <a:r>
              <a:rPr lang="en-US" dirty="0" smtClean="0"/>
              <a:t>a * b = a + a + a + a + a + ….. + a</a:t>
            </a:r>
          </a:p>
          <a:p>
            <a:pPr lvl="5"/>
            <a:r>
              <a:rPr lang="en-US" sz="2400" dirty="0"/>
              <a:t>b</a:t>
            </a:r>
            <a:r>
              <a:rPr lang="en-US" sz="2400" dirty="0" smtClean="0"/>
              <a:t> times</a:t>
            </a:r>
          </a:p>
          <a:p>
            <a:r>
              <a:rPr lang="en-US" dirty="0" smtClean="0"/>
              <a:t>Which is the same as adding </a:t>
            </a:r>
            <a:r>
              <a:rPr lang="en-US" dirty="0" smtClean="0">
                <a:solidFill>
                  <a:srgbClr val="FF0000"/>
                </a:solidFill>
              </a:rPr>
              <a:t>a</a:t>
            </a:r>
            <a:r>
              <a:rPr lang="en-US" dirty="0" smtClean="0"/>
              <a:t> to </a:t>
            </a:r>
            <a:r>
              <a:rPr lang="en-US" dirty="0" smtClean="0">
                <a:solidFill>
                  <a:srgbClr val="FF0000"/>
                </a:solidFill>
              </a:rPr>
              <a:t>a</a:t>
            </a:r>
            <a:r>
              <a:rPr lang="en-US" dirty="0" smtClean="0"/>
              <a:t> itself </a:t>
            </a:r>
            <a:r>
              <a:rPr lang="en-US" dirty="0" smtClean="0">
                <a:solidFill>
                  <a:srgbClr val="FF0000"/>
                </a:solidFill>
              </a:rPr>
              <a:t>b minus 1 times</a:t>
            </a:r>
          </a:p>
          <a:p>
            <a:pPr marL="0" indent="0">
              <a:buNone/>
            </a:pPr>
            <a:r>
              <a:rPr lang="en-US" dirty="0"/>
              <a:t>a</a:t>
            </a:r>
            <a:r>
              <a:rPr lang="en-US" dirty="0" smtClean="0"/>
              <a:t> + a + a + a + …… + a</a:t>
            </a:r>
          </a:p>
          <a:p>
            <a:pPr marL="0" indent="0">
              <a:buNone/>
            </a:pPr>
            <a:r>
              <a:rPr lang="en-US" dirty="0" smtClean="0"/>
              <a:t>	b – 1 times</a:t>
            </a:r>
          </a:p>
          <a:p>
            <a:pPr marL="0" indent="0">
              <a:buNone/>
            </a:pPr>
            <a:r>
              <a:rPr lang="en-US" dirty="0">
                <a:solidFill>
                  <a:srgbClr val="FF0000"/>
                </a:solidFill>
              </a:rPr>
              <a:t> </a:t>
            </a:r>
            <a:r>
              <a:rPr lang="en-US" dirty="0" smtClean="0"/>
              <a:t>a + a * (b – 1)</a:t>
            </a:r>
            <a:r>
              <a:rPr lang="en-US" dirty="0" smtClean="0">
                <a:solidFill>
                  <a:srgbClr val="FF0000"/>
                </a:solidFill>
              </a:rPr>
              <a:t>  </a:t>
            </a:r>
            <a:r>
              <a:rPr lang="en-US" dirty="0" smtClean="0">
                <a:solidFill>
                  <a:srgbClr val="FF0000"/>
                </a:solidFill>
                <a:sym typeface="Wingdings" panose="05000000000000000000" pitchFamily="2" charset="2"/>
              </a:rPr>
              <a:t> recursive deduction</a:t>
            </a:r>
            <a:endParaRPr lang="en-US" dirty="0" smtClean="0">
              <a:solidFill>
                <a:srgbClr val="FF0000"/>
              </a:solidFill>
            </a:endParaRPr>
          </a:p>
          <a:p>
            <a:r>
              <a:rPr lang="en-US" sz="2000" dirty="0" smtClean="0"/>
              <a:t>Recursive : think how to reduce a problem to simpler smaller version of the same problem</a:t>
            </a:r>
          </a:p>
          <a:p>
            <a:r>
              <a:rPr lang="en-US" sz="2000" dirty="0" smtClean="0"/>
              <a:t>Base case: keep reducing the problem until you reach a simple case that be solved directly</a:t>
            </a:r>
          </a:p>
          <a:p>
            <a:r>
              <a:rPr lang="en-US" dirty="0" smtClean="0"/>
              <a:t>When b =1, a * b = a</a:t>
            </a:r>
            <a:endParaRPr lang="en-US" dirty="0"/>
          </a:p>
        </p:txBody>
      </p:sp>
      <p:sp>
        <p:nvSpPr>
          <p:cNvPr id="6" name="Left Brace 5"/>
          <p:cNvSpPr/>
          <p:nvPr/>
        </p:nvSpPr>
        <p:spPr>
          <a:xfrm rot="16200000">
            <a:off x="3869863" y="374823"/>
            <a:ext cx="447039" cy="3761394"/>
          </a:xfrm>
          <a:prstGeom prst="lef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8" name="Left Brace 7"/>
          <p:cNvSpPr/>
          <p:nvPr/>
        </p:nvSpPr>
        <p:spPr>
          <a:xfrm rot="16200000">
            <a:off x="3033652" y="2408812"/>
            <a:ext cx="248920" cy="2909056"/>
          </a:xfrm>
          <a:prstGeom prst="lef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61741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9270"/>
            <a:ext cx="9905998" cy="1478570"/>
          </a:xfrm>
        </p:spPr>
        <p:txBody>
          <a:bodyPr/>
          <a:lstStyle/>
          <a:p>
            <a:r>
              <a:rPr lang="en-US" dirty="0" smtClean="0"/>
              <a:t>Recursive solution</a:t>
            </a:r>
            <a:endParaRPr lang="en-US" dirty="0"/>
          </a:p>
        </p:txBody>
      </p:sp>
      <p:sp>
        <p:nvSpPr>
          <p:cNvPr id="3" name="Content Placeholder 2"/>
          <p:cNvSpPr>
            <a:spLocks noGrp="1"/>
          </p:cNvSpPr>
          <p:nvPr>
            <p:ph idx="1"/>
          </p:nvPr>
        </p:nvSpPr>
        <p:spPr>
          <a:xfrm>
            <a:off x="1141412" y="1767840"/>
            <a:ext cx="9905999" cy="4470400"/>
          </a:xfrm>
        </p:spPr>
        <p:txBody>
          <a:bodyPr>
            <a:normAutofit/>
          </a:bodyPr>
          <a:lstStyle/>
          <a:p>
            <a:pPr marL="0" indent="0">
              <a:buNone/>
            </a:pPr>
            <a:r>
              <a:rPr lang="en-US" sz="2800" dirty="0" smtClean="0"/>
              <a:t>public static </a:t>
            </a:r>
            <a:r>
              <a:rPr lang="en-US" sz="2800" dirty="0" err="1" smtClean="0"/>
              <a:t>int</a:t>
            </a:r>
            <a:r>
              <a:rPr lang="en-US" sz="2800" dirty="0" smtClean="0"/>
              <a:t> multiplication (</a:t>
            </a:r>
            <a:r>
              <a:rPr lang="en-US" sz="2800" dirty="0" err="1" smtClean="0"/>
              <a:t>int</a:t>
            </a:r>
            <a:r>
              <a:rPr lang="en-US" sz="2800" dirty="0" smtClean="0"/>
              <a:t> a, </a:t>
            </a:r>
            <a:r>
              <a:rPr lang="en-US" sz="2800" dirty="0" err="1" smtClean="0"/>
              <a:t>int</a:t>
            </a:r>
            <a:r>
              <a:rPr lang="en-US" sz="2800" dirty="0" smtClean="0"/>
              <a:t> b)</a:t>
            </a:r>
          </a:p>
          <a:p>
            <a:pPr marL="0" indent="0">
              <a:buNone/>
            </a:pPr>
            <a:r>
              <a:rPr lang="en-US" sz="2800" dirty="0" smtClean="0"/>
              <a:t>{</a:t>
            </a:r>
          </a:p>
          <a:p>
            <a:pPr marL="457200" lvl="1" indent="0">
              <a:buNone/>
            </a:pPr>
            <a:r>
              <a:rPr lang="en-US" sz="2800" dirty="0" smtClean="0"/>
              <a:t>if (b == 1)		</a:t>
            </a:r>
            <a:r>
              <a:rPr lang="en-US" sz="2800" dirty="0" smtClean="0">
                <a:solidFill>
                  <a:srgbClr val="FF0000"/>
                </a:solidFill>
                <a:sym typeface="Wingdings" panose="05000000000000000000" pitchFamily="2" charset="2"/>
              </a:rPr>
              <a:t> base case</a:t>
            </a:r>
            <a:endParaRPr lang="en-US" sz="2800" dirty="0" smtClean="0">
              <a:solidFill>
                <a:srgbClr val="FF0000"/>
              </a:solidFill>
            </a:endParaRPr>
          </a:p>
          <a:p>
            <a:pPr marL="457200" lvl="1" indent="0">
              <a:buNone/>
            </a:pPr>
            <a:r>
              <a:rPr lang="en-US" sz="2800" dirty="0" smtClean="0"/>
              <a:t>	return a;</a:t>
            </a:r>
            <a:endParaRPr lang="en-US" sz="2800" dirty="0"/>
          </a:p>
          <a:p>
            <a:pPr marL="457200" lvl="1" indent="0">
              <a:buNone/>
            </a:pPr>
            <a:r>
              <a:rPr lang="en-US" sz="2800" dirty="0"/>
              <a:t>e</a:t>
            </a:r>
            <a:r>
              <a:rPr lang="en-US" sz="2800" dirty="0" smtClean="0"/>
              <a:t>lse</a:t>
            </a:r>
          </a:p>
          <a:p>
            <a:pPr marL="457200" lvl="1" indent="0">
              <a:buNone/>
            </a:pPr>
            <a:r>
              <a:rPr lang="en-US" sz="2800" dirty="0"/>
              <a:t>	</a:t>
            </a:r>
            <a:r>
              <a:rPr lang="en-US" sz="2800" dirty="0" smtClean="0"/>
              <a:t>return a + multiplication ( a, b -1 );  	</a:t>
            </a:r>
            <a:r>
              <a:rPr lang="en-US" sz="2800" dirty="0" smtClean="0">
                <a:solidFill>
                  <a:srgbClr val="FF0000"/>
                </a:solidFill>
                <a:sym typeface="Wingdings" panose="05000000000000000000" pitchFamily="2" charset="2"/>
              </a:rPr>
              <a:t> recursive step</a:t>
            </a:r>
            <a:endParaRPr lang="en-US" sz="2800" dirty="0" smtClean="0">
              <a:solidFill>
                <a:srgbClr val="FF0000"/>
              </a:solidFill>
            </a:endParaRPr>
          </a:p>
          <a:p>
            <a:pPr marL="0" indent="0">
              <a:buNone/>
            </a:pPr>
            <a:r>
              <a:rPr lang="en-US" sz="2800" dirty="0"/>
              <a:t>}</a:t>
            </a:r>
          </a:p>
        </p:txBody>
      </p:sp>
    </p:spTree>
    <p:extLst>
      <p:ext uri="{BB962C8B-B14F-4D97-AF65-F5344CB8AC3E}">
        <p14:creationId xmlns:p14="http://schemas.microsoft.com/office/powerpoint/2010/main" val="3600261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ower of bab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701" y="172536"/>
            <a:ext cx="2954790" cy="4832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859171" y="1079069"/>
            <a:ext cx="4386695" cy="523392"/>
          </a:xfrm>
        </p:spPr>
        <p:txBody>
          <a:bodyPr>
            <a:normAutofit fontScale="90000"/>
          </a:bodyPr>
          <a:lstStyle/>
          <a:p>
            <a:r>
              <a:rPr lang="en-US" dirty="0" smtClean="0"/>
              <a:t>Towers of Hanoi   </a:t>
            </a:r>
            <a:endParaRPr lang="en-US" dirty="0"/>
          </a:p>
        </p:txBody>
      </p:sp>
      <p:sp>
        <p:nvSpPr>
          <p:cNvPr id="6" name="Content Placeholder 5"/>
          <p:cNvSpPr>
            <a:spLocks noGrp="1"/>
          </p:cNvSpPr>
          <p:nvPr>
            <p:ph idx="1"/>
          </p:nvPr>
        </p:nvSpPr>
        <p:spPr>
          <a:xfrm>
            <a:off x="1346701" y="2706687"/>
            <a:ext cx="9905999" cy="3541714"/>
          </a:xfrm>
        </p:spPr>
        <p:txBody>
          <a:bodyPr/>
          <a:lstStyle/>
          <a:p>
            <a:pPr marL="0" indent="0">
              <a:buNone/>
            </a:pPr>
            <a:r>
              <a:rPr lang="en-US" dirty="0"/>
              <a:t>Legend has it that a group of Eastern monks are the keepers of three </a:t>
            </a:r>
            <a:r>
              <a:rPr lang="en-US" dirty="0" smtClean="0"/>
              <a:t>towers.  On these towers sit 64 jewel encrusted golden </a:t>
            </a:r>
            <a:r>
              <a:rPr lang="en-US" dirty="0"/>
              <a:t>rings. </a:t>
            </a:r>
            <a:r>
              <a:rPr lang="en-US" dirty="0" smtClean="0"/>
              <a:t>At the beginning of time </a:t>
            </a:r>
            <a:r>
              <a:rPr lang="en-US" dirty="0"/>
              <a:t>all 64 rings were stacked on one tower with each ring smaller than the one beneath. The monks are to move the rings from this first tower to the third tower one at a time but never moving a larger ring on top of a smaller one. </a:t>
            </a:r>
            <a:r>
              <a:rPr lang="en-US" dirty="0" smtClean="0"/>
              <a:t>They can only move one ring per day, and once all </a:t>
            </a:r>
            <a:r>
              <a:rPr lang="en-US" dirty="0"/>
              <a:t>64 rings have all been moved, the world will come to an end.</a:t>
            </a:r>
          </a:p>
          <a:p>
            <a:endParaRPr lang="en-US" dirty="0"/>
          </a:p>
        </p:txBody>
      </p:sp>
    </p:spTree>
    <p:extLst>
      <p:ext uri="{BB962C8B-B14F-4D97-AF65-F5344CB8AC3E}">
        <p14:creationId xmlns:p14="http://schemas.microsoft.com/office/powerpoint/2010/main" val="1051236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258</TotalTime>
  <Words>404</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Tw Cen MT</vt:lpstr>
      <vt:lpstr>Wingdings</vt:lpstr>
      <vt:lpstr>Circuit</vt:lpstr>
      <vt:lpstr>Recursion</vt:lpstr>
      <vt:lpstr>What is recursion? </vt:lpstr>
      <vt:lpstr>Mise en abyme or Droste effect</vt:lpstr>
      <vt:lpstr>Iterative algorithms</vt:lpstr>
      <vt:lpstr>Multiplication – iterative solution</vt:lpstr>
      <vt:lpstr>PowerPoint Presentation</vt:lpstr>
      <vt:lpstr>The Recursive way </vt:lpstr>
      <vt:lpstr>Recursive solution</vt:lpstr>
      <vt:lpstr>Towers of Hanoi   </vt:lpstr>
      <vt:lpstr>Towers of Hanoi</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Recursion</dc:title>
  <dc:creator>Young, Lori</dc:creator>
  <cp:lastModifiedBy>Young, Lori</cp:lastModifiedBy>
  <cp:revision>22</cp:revision>
  <dcterms:created xsi:type="dcterms:W3CDTF">2017-10-23T02:45:53Z</dcterms:created>
  <dcterms:modified xsi:type="dcterms:W3CDTF">2017-10-23T14:25:11Z</dcterms:modified>
</cp:coreProperties>
</file>