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9" r:id="rId6"/>
    <p:sldId id="260" r:id="rId7"/>
    <p:sldId id="261" r:id="rId8"/>
    <p:sldId id="262" r:id="rId9"/>
    <p:sldId id="263" r:id="rId10"/>
    <p:sldId id="265" r:id="rId11"/>
    <p:sldId id="266" r:id="rId12"/>
    <p:sldId id="264" r:id="rId13"/>
  </p:sldIdLst>
  <p:sldSz cx="9144000" cy="6858000" type="screen4x3"/>
  <p:notesSz cx="6797675" cy="9874250"/>
  <p:defaultTextStyle>
    <a:defPPr>
      <a:defRPr lang="zh-CN"/>
    </a:defPPr>
    <a:lvl1pPr marL="0" lvl="0"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BC3E"/>
    <a:srgbClr val="CCFFCC"/>
    <a:srgbClr val="FFFFCC"/>
    <a:srgbClr val="3366FF"/>
    <a:srgbClr val="FF0000"/>
    <a:srgbClr val="00FF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635"/>
    <p:restoredTop sz="91546"/>
  </p:normalViewPr>
  <p:slideViewPr>
    <p:cSldViewPr showGuides="1">
      <p:cViewPr>
        <p:scale>
          <a:sx n="66" d="100"/>
          <a:sy n="66" d="100"/>
        </p:scale>
        <p:origin x="-666" y="-186"/>
      </p:cViewPr>
      <p:guideLst>
        <p:guide orient="horz" pos="2160"/>
        <p:guide pos="2859"/>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9922" name="页眉占位符 209921"/>
          <p:cNvSpPr>
            <a:spLocks noGrp="1"/>
          </p:cNvSpPr>
          <p:nvPr>
            <p:ph type="hdr" sz="quarter"/>
          </p:nvPr>
        </p:nvSpPr>
        <p:spPr>
          <a:xfrm>
            <a:off x="0" y="0"/>
            <a:ext cx="2946400" cy="493713"/>
          </a:xfrm>
          <a:prstGeom prst="rect">
            <a:avLst/>
          </a:prstGeom>
          <a:noFill/>
          <a:ln w="9525">
            <a:noFill/>
          </a:ln>
        </p:spPr>
        <p:txBody>
          <a:bodyPr/>
          <a:p>
            <a:pPr lvl="0"/>
            <a:endParaRPr lang="zh-CN" altLang="en-US" sz="1200" dirty="0"/>
          </a:p>
        </p:txBody>
      </p:sp>
      <p:sp>
        <p:nvSpPr>
          <p:cNvPr id="209923" name="日期占位符 209922"/>
          <p:cNvSpPr>
            <a:spLocks noGrp="1"/>
          </p:cNvSpPr>
          <p:nvPr>
            <p:ph type="dt" idx="1"/>
          </p:nvPr>
        </p:nvSpPr>
        <p:spPr>
          <a:xfrm>
            <a:off x="3849688" y="0"/>
            <a:ext cx="2946400" cy="493713"/>
          </a:xfrm>
          <a:prstGeom prst="rect">
            <a:avLst/>
          </a:prstGeom>
          <a:noFill/>
          <a:ln w="9525">
            <a:noFill/>
          </a:ln>
        </p:spPr>
        <p:txBody>
          <a:bodyPr/>
          <a:p>
            <a:pPr lvl="0" algn="r"/>
            <a:endParaRPr lang="zh-CN" altLang="en-US" sz="1200" dirty="0"/>
          </a:p>
        </p:txBody>
      </p:sp>
      <p:sp>
        <p:nvSpPr>
          <p:cNvPr id="209924" name="幻灯片图像占位符 209923"/>
          <p:cNvSpPr>
            <a:spLocks noRot="1" noTextEdit="1"/>
          </p:cNvSpPr>
          <p:nvPr>
            <p:ph type="sldImg" idx="2"/>
          </p:nvPr>
        </p:nvSpPr>
        <p:spPr>
          <a:xfrm>
            <a:off x="931863" y="741363"/>
            <a:ext cx="4935537" cy="3702050"/>
          </a:xfrm>
          <a:prstGeom prst="rect">
            <a:avLst/>
          </a:prstGeom>
          <a:ln w="9525" cap="flat" cmpd="sng">
            <a:solidFill>
              <a:srgbClr val="000000"/>
            </a:solidFill>
            <a:prstDash val="solid"/>
            <a:miter/>
            <a:headEnd type="none" w="med" len="med"/>
            <a:tailEnd type="none" w="med" len="med"/>
          </a:ln>
        </p:spPr>
      </p:sp>
      <p:sp>
        <p:nvSpPr>
          <p:cNvPr id="209925" name="文本占位符 209924"/>
          <p:cNvSpPr>
            <a:spLocks noGrp="1"/>
          </p:cNvSpPr>
          <p:nvPr>
            <p:ph type="body" sz="quarter" idx="3"/>
          </p:nvPr>
        </p:nvSpPr>
        <p:spPr>
          <a:xfrm>
            <a:off x="679450" y="4691063"/>
            <a:ext cx="5438775" cy="4443412"/>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09926" name="页脚占位符 209925"/>
          <p:cNvSpPr>
            <a:spLocks noGrp="1"/>
          </p:cNvSpPr>
          <p:nvPr>
            <p:ph type="ftr" sz="quarter" idx="4"/>
          </p:nvPr>
        </p:nvSpPr>
        <p:spPr>
          <a:xfrm>
            <a:off x="0" y="9378950"/>
            <a:ext cx="2946400" cy="493713"/>
          </a:xfrm>
          <a:prstGeom prst="rect">
            <a:avLst/>
          </a:prstGeom>
          <a:noFill/>
          <a:ln w="9525">
            <a:noFill/>
          </a:ln>
        </p:spPr>
        <p:txBody>
          <a:bodyPr anchor="b" anchorCtr="0"/>
          <a:p>
            <a:pPr lvl="0"/>
            <a:endParaRPr lang="zh-CN" altLang="en-US" sz="1200" dirty="0"/>
          </a:p>
        </p:txBody>
      </p:sp>
      <p:sp>
        <p:nvSpPr>
          <p:cNvPr id="209927" name="灯片编号占位符 209926"/>
          <p:cNvSpPr>
            <a:spLocks noGrp="1"/>
          </p:cNvSpPr>
          <p:nvPr>
            <p:ph type="sldNum" sz="quarter" idx="5"/>
          </p:nvPr>
        </p:nvSpPr>
        <p:spPr>
          <a:xfrm>
            <a:off x="3849688" y="9378950"/>
            <a:ext cx="2946400" cy="493713"/>
          </a:xfrm>
          <a:prstGeom prst="rect">
            <a:avLst/>
          </a:prstGeom>
          <a:noFill/>
          <a:ln w="9525">
            <a:noFill/>
          </a:ln>
        </p:spPr>
        <p:txBody>
          <a:bodyPr anchor="b" anchorCtr="0"/>
          <a:p>
            <a:pPr lvl="0" algn="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302082" name="幻灯片图像占位符 302081"/>
          <p:cNvSpPr>
            <a:spLocks noRot="1" noTextEdit="1"/>
          </p:cNvSpPr>
          <p:nvPr>
            <p:ph type="sldImg"/>
          </p:nvPr>
        </p:nvSpPr>
        <p:spPr/>
      </p:sp>
      <p:sp>
        <p:nvSpPr>
          <p:cNvPr id="302083" name="文本占位符 302082"/>
          <p:cNvSpPr>
            <a:spLocks noGrp="1"/>
          </p:cNvSpPr>
          <p:nvPr>
            <p:ph type="body" idx="1"/>
          </p:nvPr>
        </p:nvSpPr>
        <p:spPr/>
        <p:txBody>
          <a:bodyPr/>
          <a:p>
            <a:pPr lvl="0"/>
            <a:endParaRPr dirty="0"/>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sp>
        <p:nvSpPr>
          <p:cNvPr id="189442" name="副标题 189441"/>
          <p:cNvSpPr>
            <a:spLocks noGrp="1"/>
          </p:cNvSpPr>
          <p:nvPr>
            <p:ph type="subTitle" idx="1"/>
          </p:nvPr>
        </p:nvSpPr>
        <p:spPr>
          <a:xfrm>
            <a:off x="3059113" y="4149725"/>
            <a:ext cx="5184775" cy="1336675"/>
          </a:xfrm>
          <a:prstGeom prst="rect">
            <a:avLst/>
          </a:prstGeom>
          <a:noFill/>
          <a:ln w="9525">
            <a:noFill/>
          </a:ln>
        </p:spPr>
        <p:txBody>
          <a:bodyPr anchor="t" anchorCtr="0"/>
          <a:lstStyle>
            <a:lvl1pPr marL="0" lvl="0" indent="0">
              <a:buClr>
                <a:schemeClr val="accent1"/>
              </a:buClr>
              <a:buSzPct val="70000"/>
              <a:buFont typeface="Wingdings" panose="05000000000000000000" pitchFamily="2" charset="2"/>
              <a:buNone/>
              <a:defRPr/>
            </a:lvl1pPr>
            <a:lvl2pPr marL="449580" lvl="1" indent="0" algn="ctr">
              <a:buClr>
                <a:schemeClr val="hlink"/>
              </a:buClr>
              <a:buSzPct val="65000"/>
              <a:buFont typeface="Wingdings" panose="05000000000000000000" pitchFamily="2" charset="2"/>
              <a:buNone/>
              <a:defRPr/>
            </a:lvl2pPr>
            <a:lvl3pPr marL="890905" lvl="2" indent="0" algn="ctr">
              <a:buClr>
                <a:schemeClr val="accent1"/>
              </a:buClr>
              <a:buSzPct val="70000"/>
              <a:buFont typeface="Wingdings" panose="05000000000000000000" pitchFamily="2" charset="2"/>
              <a:buNone/>
              <a:defRPr/>
            </a:lvl3pPr>
            <a:lvl4pPr marL="1295400" lvl="3" indent="0" algn="ctr">
              <a:buClr>
                <a:schemeClr val="hlink"/>
              </a:buClr>
              <a:buSzPct val="75000"/>
              <a:buFont typeface="Wingdings" panose="05000000000000000000" pitchFamily="2" charset="2"/>
              <a:buNone/>
              <a:defRPr/>
            </a:lvl4pPr>
            <a:lvl5pPr marL="1682750" lvl="4" indent="0" algn="ctr">
              <a:buClr>
                <a:schemeClr val="accent1"/>
              </a:buClr>
              <a:buSzPct val="70000"/>
              <a:buFont typeface="Wingdings" panose="05000000000000000000" pitchFamily="2" charset="2"/>
              <a:buNone/>
              <a:defRPr/>
            </a:lvl5pPr>
          </a:lstStyle>
          <a:p>
            <a:pPr lvl="0"/>
            <a:r>
              <a:rPr lang="zh-CN" altLang="en-US" dirty="0"/>
              <a:t>单击此处编辑母版副标题样式</a:t>
            </a:r>
            <a:endParaRPr lang="zh-CN" altLang="en-US" dirty="0"/>
          </a:p>
        </p:txBody>
      </p:sp>
      <p:sp>
        <p:nvSpPr>
          <p:cNvPr id="189443" name="日期占位符 189442"/>
          <p:cNvSpPr>
            <a:spLocks noGrp="1"/>
          </p:cNvSpPr>
          <p:nvPr>
            <p:ph type="dt" sz="half" idx="2"/>
          </p:nvPr>
        </p:nvSpPr>
        <p:spPr>
          <a:xfrm>
            <a:off x="685800" y="6284913"/>
            <a:ext cx="1293813" cy="457200"/>
          </a:xfrm>
          <a:prstGeom prst="rect">
            <a:avLst/>
          </a:prstGeom>
          <a:noFill/>
          <a:ln w="9525">
            <a:noFill/>
          </a:ln>
        </p:spPr>
        <p:txBody>
          <a:bodyPr anchor="t" anchorCtr="0"/>
          <a:lstStyle>
            <a:lvl1pPr algn="l">
              <a:defRPr sz="1600"/>
            </a:lvl1pPr>
          </a:lstStyle>
          <a:p>
            <a:fld id="{BB962C8B-B14F-4D97-AF65-F5344CB8AC3E}" type="datetime1">
              <a:rPr lang="zh-CN" altLang="en-US" dirty="0">
                <a:latin typeface="Arial" panose="020B0604020202020204" pitchFamily="34" charset="0"/>
              </a:rPr>
            </a:fld>
            <a:endParaRPr lang="zh-CN" altLang="en-US" dirty="0">
              <a:latin typeface="Arial" panose="020B0604020202020204" pitchFamily="34" charset="0"/>
            </a:endParaRPr>
          </a:p>
        </p:txBody>
      </p:sp>
      <p:sp>
        <p:nvSpPr>
          <p:cNvPr id="189444" name="页脚占位符 189443"/>
          <p:cNvSpPr>
            <a:spLocks noGrp="1"/>
          </p:cNvSpPr>
          <p:nvPr>
            <p:ph type="ftr" sz="quarter" idx="3"/>
          </p:nvPr>
        </p:nvSpPr>
        <p:spPr>
          <a:xfrm>
            <a:off x="2195513" y="6202363"/>
            <a:ext cx="5113337" cy="539750"/>
          </a:xfrm>
          <a:prstGeom prst="rect">
            <a:avLst/>
          </a:prstGeom>
          <a:noFill/>
          <a:ln w="9525">
            <a:noFill/>
          </a:ln>
        </p:spPr>
        <p:txBody>
          <a:bodyPr anchor="t" anchorCtr="0"/>
          <a:lstStyle>
            <a:lvl1pPr algn="ctr">
              <a:defRPr sz="1600"/>
            </a:lvl1pPr>
          </a:lstStyle>
          <a:p>
            <a:r>
              <a:rPr lang="zh-CN" altLang="en-US">
                <a:latin typeface="Arial" panose="020B0604020202020204" pitchFamily="34" charset="0"/>
              </a:rPr>
              <a:t> </a:t>
            </a:r>
            <a:r>
              <a:rPr lang="en-US" altLang="zh-CN">
                <a:latin typeface="Arial" panose="020B0604020202020204" pitchFamily="34" charset="0"/>
              </a:rPr>
              <a:t>Institute of Computer Software</a:t>
            </a:r>
            <a:endParaRPr lang="en-US" altLang="zh-CN">
              <a:latin typeface="Arial" panose="020B0604020202020204" pitchFamily="34" charset="0"/>
            </a:endParaRPr>
          </a:p>
          <a:p>
            <a:r>
              <a:rPr lang="en-US" altLang="zh-CN" err="1">
                <a:latin typeface="Arial" panose="020B0604020202020204" pitchFamily="34" charset="0"/>
              </a:rPr>
              <a:t>Nanjing</a:t>
            </a:r>
            <a:r>
              <a:rPr lang="en-US" altLang="zh-CN">
                <a:latin typeface="Arial" panose="020B0604020202020204" pitchFamily="34" charset="0"/>
              </a:rPr>
              <a:t> University</a:t>
            </a:r>
            <a:endParaRPr lang="en-US" altLang="zh-CN">
              <a:latin typeface="Arial" panose="020B0604020202020204" pitchFamily="34" charset="0"/>
            </a:endParaRPr>
          </a:p>
        </p:txBody>
      </p:sp>
      <p:sp>
        <p:nvSpPr>
          <p:cNvPr id="189445" name="灯片编号占位符 189444"/>
          <p:cNvSpPr>
            <a:spLocks noGrp="1"/>
          </p:cNvSpPr>
          <p:nvPr>
            <p:ph type="sldNum" sz="quarter" idx="4"/>
          </p:nvPr>
        </p:nvSpPr>
        <p:spPr>
          <a:xfrm>
            <a:off x="7524750" y="6284913"/>
            <a:ext cx="933450" cy="457200"/>
          </a:xfrm>
          <a:prstGeom prst="rect">
            <a:avLst/>
          </a:prstGeom>
          <a:noFill/>
          <a:ln w="9525">
            <a:noFill/>
          </a:ln>
        </p:spPr>
        <p:txBody>
          <a:bodyPr anchor="t" anchorCtr="0"/>
          <a:lstStyle>
            <a:lvl1pPr algn="r">
              <a:defRPr sz="1600"/>
            </a:lvl1pPr>
          </a:lstStyle>
          <a:p>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189446" name="椭圆 189445"/>
          <p:cNvSpPr/>
          <p:nvPr/>
        </p:nvSpPr>
        <p:spPr>
          <a:xfrm>
            <a:off x="228600" y="1635125"/>
            <a:ext cx="2514600" cy="2514600"/>
          </a:xfrm>
          <a:prstGeom prst="ellipse">
            <a:avLst/>
          </a:prstGeom>
          <a:noFill/>
          <a:ln w="12700" cap="flat" cmpd="sng">
            <a:solidFill>
              <a:schemeClr val="accent1"/>
            </a:solidFill>
            <a:prstDash val="solid"/>
            <a:headEnd type="none" w="med" len="med"/>
            <a:tailEnd type="none" w="med" len="med"/>
          </a:ln>
        </p:spPr>
        <p:txBody>
          <a:bodyPr wrap="none" anchor="ctr" anchorCtr="0"/>
          <a:p>
            <a:pPr lvl="0" algn="ctr"/>
            <a:endParaRPr dirty="0">
              <a:latin typeface="Arial" panose="020B0604020202020204" pitchFamily="34" charset="0"/>
            </a:endParaRPr>
          </a:p>
        </p:txBody>
      </p:sp>
      <p:sp>
        <p:nvSpPr>
          <p:cNvPr id="189447" name="矩形 189446"/>
          <p:cNvSpPr/>
          <p:nvPr/>
        </p:nvSpPr>
        <p:spPr>
          <a:xfrm>
            <a:off x="0" y="2397125"/>
            <a:ext cx="4724400" cy="1143000"/>
          </a:xfrm>
          <a:prstGeom prst="rect">
            <a:avLst/>
          </a:prstGeom>
          <a:solidFill>
            <a:schemeClr val="accent2"/>
          </a:solidFill>
          <a:ln w="9525">
            <a:noFill/>
          </a:ln>
        </p:spPr>
        <p:txBody>
          <a:bodyPr wrap="none" anchor="ctr" anchorCtr="0"/>
          <a:p>
            <a:pPr lvl="0" algn="ctr"/>
            <a:endParaRPr sz="2400" dirty="0">
              <a:latin typeface="Times New Roman" panose="02020603050405020304" pitchFamily="18" charset="0"/>
            </a:endParaRPr>
          </a:p>
        </p:txBody>
      </p:sp>
      <p:sp>
        <p:nvSpPr>
          <p:cNvPr id="189448" name="矩形 189447"/>
          <p:cNvSpPr/>
          <p:nvPr/>
        </p:nvSpPr>
        <p:spPr>
          <a:xfrm>
            <a:off x="3962400" y="2397125"/>
            <a:ext cx="4724400" cy="1143000"/>
          </a:xfrm>
          <a:prstGeom prst="rect">
            <a:avLst/>
          </a:prstGeom>
          <a:gradFill rotWithShape="0">
            <a:gsLst>
              <a:gs pos="0">
                <a:schemeClr val="accent2"/>
              </a:gs>
              <a:gs pos="100000">
                <a:schemeClr val="bg1"/>
              </a:gs>
            </a:gsLst>
            <a:lin ang="0" scaled="1"/>
            <a:tileRect/>
          </a:gradFill>
          <a:ln w="9525">
            <a:noFill/>
          </a:ln>
        </p:spPr>
        <p:txBody>
          <a:bodyPr wrap="none" anchor="ctr" anchorCtr="0"/>
          <a:p>
            <a:pPr lvl="0" algn="ctr"/>
            <a:endParaRPr sz="2400" dirty="0">
              <a:latin typeface="Times New Roman" panose="02020603050405020304" pitchFamily="18" charset="0"/>
            </a:endParaRPr>
          </a:p>
        </p:txBody>
      </p:sp>
      <p:sp>
        <p:nvSpPr>
          <p:cNvPr id="189449" name="标题 189448"/>
          <p:cNvSpPr>
            <a:spLocks noGrp="1"/>
          </p:cNvSpPr>
          <p:nvPr>
            <p:ph type="ctrTitle"/>
          </p:nvPr>
        </p:nvSpPr>
        <p:spPr>
          <a:xfrm>
            <a:off x="838200" y="2163763"/>
            <a:ext cx="7405688" cy="1600200"/>
          </a:xfrm>
          <a:prstGeom prst="rect">
            <a:avLst/>
          </a:prstGeom>
          <a:noFill/>
          <a:ln w="9525">
            <a:noFill/>
          </a:ln>
        </p:spPr>
        <p:txBody>
          <a:bodyPr anchor="ctr" anchorCtr="0"/>
          <a:lstStyle>
            <a:lvl1pPr lvl="0">
              <a:buClrTx/>
              <a:buSzTx/>
              <a:buFontTx/>
              <a:defRPr/>
            </a:lvl1pPr>
          </a:lstStyle>
          <a:p>
            <a:pPr lvl="0"/>
            <a:r>
              <a:rPr lang="zh-CN" altLang="en-US" dirty="0"/>
              <a:t>单击此处编辑母版标题样式</a:t>
            </a:r>
            <a:endParaRPr lang="zh-CN" altLang="en-US" dirty="0"/>
          </a:p>
        </p:txBody>
      </p:sp>
      <p:pic>
        <p:nvPicPr>
          <p:cNvPr id="189450" name="图片 189449" descr="tower"/>
          <p:cNvPicPr>
            <a:picLocks noChangeAspect="1"/>
          </p:cNvPicPr>
          <p:nvPr/>
        </p:nvPicPr>
        <p:blipFill>
          <a:blip r:embed="rId2"/>
          <a:stretch>
            <a:fillRect/>
          </a:stretch>
        </p:blipFill>
        <p:spPr>
          <a:xfrm>
            <a:off x="6542088" y="188913"/>
            <a:ext cx="1990725" cy="1095375"/>
          </a:xfrm>
          <a:prstGeom prst="rect">
            <a:avLst/>
          </a:prstGeom>
          <a:noFill/>
          <a:ln w="9525">
            <a:noFill/>
          </a:ln>
        </p:spPr>
      </p:pic>
      <p:pic>
        <p:nvPicPr>
          <p:cNvPr id="189451" name="图片 189450" descr="NJU2"/>
          <p:cNvPicPr>
            <a:picLocks noChangeAspect="1"/>
          </p:cNvPicPr>
          <p:nvPr/>
        </p:nvPicPr>
        <p:blipFill>
          <a:blip r:embed="rId3"/>
          <a:stretch>
            <a:fillRect/>
          </a:stretch>
        </p:blipFill>
        <p:spPr>
          <a:xfrm>
            <a:off x="252413" y="260350"/>
            <a:ext cx="2303462" cy="904875"/>
          </a:xfrm>
          <a:prstGeom prst="rect">
            <a:avLst/>
          </a:prstGeom>
          <a:noFill/>
          <a:ln w="9525">
            <a:noFill/>
          </a:ln>
        </p:spPr>
      </p:pic>
      <p:pic>
        <p:nvPicPr>
          <p:cNvPr id="189452" name="图片 189451"/>
          <p:cNvPicPr>
            <a:picLocks noChangeAspect="1"/>
          </p:cNvPicPr>
          <p:nvPr/>
        </p:nvPicPr>
        <p:blipFill>
          <a:blip r:embed="rId4"/>
          <a:stretch>
            <a:fillRect/>
          </a:stretch>
        </p:blipFill>
        <p:spPr>
          <a:xfrm>
            <a:off x="14288" y="6092825"/>
            <a:ext cx="9117012" cy="28575"/>
          </a:xfrm>
          <a:prstGeom prst="rect">
            <a:avLst/>
          </a:prstGeom>
          <a:noFill/>
          <a:ln w="9525">
            <a:noFill/>
          </a:ln>
        </p:spPr>
      </p:pic>
      <p:pic>
        <p:nvPicPr>
          <p:cNvPr id="189453" name="图片 189452"/>
          <p:cNvPicPr>
            <a:picLocks noChangeAspect="1"/>
          </p:cNvPicPr>
          <p:nvPr/>
        </p:nvPicPr>
        <p:blipFill>
          <a:blip r:embed="rId4"/>
          <a:stretch>
            <a:fillRect/>
          </a:stretch>
        </p:blipFill>
        <p:spPr>
          <a:xfrm>
            <a:off x="0" y="1268413"/>
            <a:ext cx="9117013" cy="28575"/>
          </a:xfrm>
          <a:prstGeom prst="rect">
            <a:avLst/>
          </a:prstGeom>
          <a:noFill/>
          <a:ln w="9525">
            <a:noFill/>
          </a:ln>
        </p:spPr>
      </p:pic>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latin typeface="Arial" panose="020B0604020202020204" pitchFamily="34" charset="0"/>
              </a:rPr>
            </a:fld>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r>
              <a:rPr lang="zh-CN" altLang="en-US" sz="1600">
                <a:latin typeface="Arial" panose="020B0604020202020204" pitchFamily="34" charset="0"/>
              </a:rPr>
              <a:t> </a:t>
            </a:r>
            <a:r>
              <a:rPr lang="en-US" altLang="zh-CN" sz="1600">
                <a:latin typeface="Arial" panose="020B0604020202020204" pitchFamily="34" charset="0"/>
              </a:rPr>
              <a:t>Institute of Computer Software</a:t>
            </a:r>
            <a:endParaRPr lang="en-US" altLang="zh-CN" sz="1600">
              <a:latin typeface="Arial" panose="020B0604020202020204" pitchFamily="34" charset="0"/>
            </a:endParaRPr>
          </a:p>
          <a:p>
            <a:pPr lvl="0" algn="ctr"/>
            <a:r>
              <a:rPr lang="en-US" altLang="zh-CN" sz="1600" err="1">
                <a:latin typeface="Arial" panose="020B0604020202020204" pitchFamily="34" charset="0"/>
              </a:rPr>
              <a:t>Nanjing</a:t>
            </a:r>
            <a:r>
              <a:rPr lang="en-US" altLang="zh-CN" sz="1600">
                <a:latin typeface="Arial" panose="020B0604020202020204" pitchFamily="34" charset="0"/>
              </a:rPr>
              <a:t> University</a:t>
            </a:r>
            <a:endParaRPr lang="en-US" altLang="zh-CN" sz="160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5028" y="404813"/>
            <a:ext cx="2035572" cy="5472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404813"/>
            <a:ext cx="5988711" cy="54721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latin typeface="Arial" panose="020B0604020202020204" pitchFamily="34" charset="0"/>
              </a:rPr>
            </a:fld>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r>
              <a:rPr lang="zh-CN" altLang="en-US" sz="1600">
                <a:latin typeface="Arial" panose="020B0604020202020204" pitchFamily="34" charset="0"/>
              </a:rPr>
              <a:t> </a:t>
            </a:r>
            <a:r>
              <a:rPr lang="en-US" altLang="zh-CN" sz="1600">
                <a:latin typeface="Arial" panose="020B0604020202020204" pitchFamily="34" charset="0"/>
              </a:rPr>
              <a:t>Institute of Computer Software</a:t>
            </a:r>
            <a:endParaRPr lang="en-US" altLang="zh-CN" sz="1600">
              <a:latin typeface="Arial" panose="020B0604020202020204" pitchFamily="34" charset="0"/>
            </a:endParaRPr>
          </a:p>
          <a:p>
            <a:pPr lvl="0" algn="ctr"/>
            <a:r>
              <a:rPr lang="en-US" altLang="zh-CN" sz="1600" err="1">
                <a:latin typeface="Arial" panose="020B0604020202020204" pitchFamily="34" charset="0"/>
              </a:rPr>
              <a:t>Nanjing</a:t>
            </a:r>
            <a:r>
              <a:rPr lang="en-US" altLang="zh-CN" sz="1600">
                <a:latin typeface="Arial" panose="020B0604020202020204" pitchFamily="34" charset="0"/>
              </a:rPr>
              <a:t> University</a:t>
            </a:r>
            <a:endParaRPr lang="en-US" altLang="zh-CN" sz="160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latin typeface="Arial" panose="020B0604020202020204" pitchFamily="34" charset="0"/>
              </a:rPr>
            </a:fld>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r>
              <a:rPr lang="zh-CN" altLang="en-US" sz="1600">
                <a:latin typeface="Arial" panose="020B0604020202020204" pitchFamily="34" charset="0"/>
              </a:rPr>
              <a:t> </a:t>
            </a:r>
            <a:r>
              <a:rPr lang="en-US" altLang="zh-CN" sz="1600">
                <a:latin typeface="Arial" panose="020B0604020202020204" pitchFamily="34" charset="0"/>
              </a:rPr>
              <a:t>Institute of Computer Software</a:t>
            </a:r>
            <a:endParaRPr lang="en-US" altLang="zh-CN" sz="1600">
              <a:latin typeface="Arial" panose="020B0604020202020204" pitchFamily="34" charset="0"/>
            </a:endParaRPr>
          </a:p>
          <a:p>
            <a:pPr lvl="0" algn="ctr"/>
            <a:r>
              <a:rPr lang="en-US" altLang="zh-CN" sz="1600" err="1">
                <a:latin typeface="Arial" panose="020B0604020202020204" pitchFamily="34" charset="0"/>
              </a:rPr>
              <a:t>Nanjing</a:t>
            </a:r>
            <a:r>
              <a:rPr lang="en-US" altLang="zh-CN" sz="1600">
                <a:latin typeface="Arial" panose="020B0604020202020204" pitchFamily="34" charset="0"/>
              </a:rPr>
              <a:t> University</a:t>
            </a:r>
            <a:endParaRPr lang="en-US" altLang="zh-CN" sz="160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fld id="{BB962C8B-B14F-4D97-AF65-F5344CB8AC3E}" type="datetime1">
              <a:rPr lang="zh-CN" altLang="en-US" dirty="0">
                <a:latin typeface="Arial" panose="020B0604020202020204" pitchFamily="34" charset="0"/>
              </a:rPr>
            </a:fld>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r>
              <a:rPr lang="zh-CN" altLang="en-US" sz="1600">
                <a:latin typeface="Arial" panose="020B0604020202020204" pitchFamily="34" charset="0"/>
              </a:rPr>
              <a:t> </a:t>
            </a:r>
            <a:r>
              <a:rPr lang="en-US" altLang="zh-CN" sz="1600">
                <a:latin typeface="Arial" panose="020B0604020202020204" pitchFamily="34" charset="0"/>
              </a:rPr>
              <a:t>Institute of Computer Software</a:t>
            </a:r>
            <a:endParaRPr lang="en-US" altLang="zh-CN" sz="1600">
              <a:latin typeface="Arial" panose="020B0604020202020204" pitchFamily="34" charset="0"/>
            </a:endParaRPr>
          </a:p>
          <a:p>
            <a:pPr lvl="0" algn="ctr"/>
            <a:r>
              <a:rPr lang="en-US" altLang="zh-CN" sz="1600" err="1">
                <a:latin typeface="Arial" panose="020B0604020202020204" pitchFamily="34" charset="0"/>
              </a:rPr>
              <a:t>Nanjing</a:t>
            </a:r>
            <a:r>
              <a:rPr lang="en-US" altLang="zh-CN" sz="1600">
                <a:latin typeface="Arial" panose="020B0604020202020204" pitchFamily="34" charset="0"/>
              </a:rPr>
              <a:t> University</a:t>
            </a:r>
            <a:endParaRPr lang="en-US" altLang="zh-CN" sz="160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484313"/>
            <a:ext cx="3989721" cy="439261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0879" y="1484313"/>
            <a:ext cx="3989721" cy="439261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fld id="{BB962C8B-B14F-4D97-AF65-F5344CB8AC3E}" type="datetime1">
              <a:rPr lang="zh-CN" altLang="en-US" dirty="0">
                <a:latin typeface="Arial" panose="020B0604020202020204" pitchFamily="34" charset="0"/>
              </a:rPr>
            </a:fld>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r>
              <a:rPr lang="zh-CN" altLang="en-US" sz="1600">
                <a:latin typeface="Arial" panose="020B0604020202020204" pitchFamily="34" charset="0"/>
              </a:rPr>
              <a:t> </a:t>
            </a:r>
            <a:r>
              <a:rPr lang="en-US" altLang="zh-CN" sz="1600">
                <a:latin typeface="Arial" panose="020B0604020202020204" pitchFamily="34" charset="0"/>
              </a:rPr>
              <a:t>Institute of Computer Software</a:t>
            </a:r>
            <a:endParaRPr lang="en-US" altLang="zh-CN" sz="1600">
              <a:latin typeface="Arial" panose="020B0604020202020204" pitchFamily="34" charset="0"/>
            </a:endParaRPr>
          </a:p>
          <a:p>
            <a:pPr lvl="0" algn="ctr"/>
            <a:r>
              <a:rPr lang="en-US" altLang="zh-CN" sz="1600" err="1">
                <a:latin typeface="Arial" panose="020B0604020202020204" pitchFamily="34" charset="0"/>
              </a:rPr>
              <a:t>Nanjing</a:t>
            </a:r>
            <a:r>
              <a:rPr lang="en-US" altLang="zh-CN" sz="1600">
                <a:latin typeface="Arial" panose="020B0604020202020204" pitchFamily="34" charset="0"/>
              </a:rPr>
              <a:t> University</a:t>
            </a:r>
            <a:endParaRPr lang="en-US" altLang="zh-CN" sz="160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fld id="{BB962C8B-B14F-4D97-AF65-F5344CB8AC3E}" type="datetime1">
              <a:rPr lang="zh-CN" altLang="en-US" dirty="0">
                <a:latin typeface="Arial" panose="020B0604020202020204" pitchFamily="34" charset="0"/>
              </a:rPr>
            </a:fld>
            <a:endParaRPr lang="zh-CN" altLang="en-US" dirty="0">
              <a:latin typeface="Arial" panose="020B0604020202020204" pitchFamily="34" charset="0"/>
            </a:endParaRPr>
          </a:p>
        </p:txBody>
      </p:sp>
      <p:sp>
        <p:nvSpPr>
          <p:cNvPr id="8" name="页脚占位符 7"/>
          <p:cNvSpPr>
            <a:spLocks noGrp="1"/>
          </p:cNvSpPr>
          <p:nvPr>
            <p:ph type="ftr" sz="quarter" idx="11"/>
          </p:nvPr>
        </p:nvSpPr>
        <p:spPr/>
        <p:txBody>
          <a:bodyPr/>
          <a:lstStyle/>
          <a:p>
            <a:pPr lvl="0"/>
            <a:r>
              <a:rPr lang="zh-CN" altLang="en-US" sz="1600">
                <a:latin typeface="Arial" panose="020B0604020202020204" pitchFamily="34" charset="0"/>
              </a:rPr>
              <a:t> </a:t>
            </a:r>
            <a:r>
              <a:rPr lang="en-US" altLang="zh-CN" sz="1600">
                <a:latin typeface="Arial" panose="020B0604020202020204" pitchFamily="34" charset="0"/>
              </a:rPr>
              <a:t>Institute of Computer Software</a:t>
            </a:r>
            <a:endParaRPr lang="en-US" altLang="zh-CN" sz="1600">
              <a:latin typeface="Arial" panose="020B0604020202020204" pitchFamily="34" charset="0"/>
            </a:endParaRPr>
          </a:p>
          <a:p>
            <a:pPr lvl="0" algn="ctr"/>
            <a:r>
              <a:rPr lang="en-US" altLang="zh-CN" sz="1600" err="1">
                <a:latin typeface="Arial" panose="020B0604020202020204" pitchFamily="34" charset="0"/>
              </a:rPr>
              <a:t>Nanjing</a:t>
            </a:r>
            <a:r>
              <a:rPr lang="en-US" altLang="zh-CN" sz="1600">
                <a:latin typeface="Arial" panose="020B0604020202020204" pitchFamily="34" charset="0"/>
              </a:rPr>
              <a:t> University</a:t>
            </a:r>
            <a:endParaRPr lang="en-US" altLang="zh-CN" sz="1600">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fld id="{BB962C8B-B14F-4D97-AF65-F5344CB8AC3E}" type="datetime1">
              <a:rPr lang="zh-CN" altLang="en-US" dirty="0">
                <a:latin typeface="Arial" panose="020B0604020202020204" pitchFamily="34" charset="0"/>
              </a:rPr>
            </a:fld>
            <a:endParaRPr lang="zh-CN" altLang="en-US" dirty="0">
              <a:latin typeface="Arial" panose="020B0604020202020204" pitchFamily="34" charset="0"/>
            </a:endParaRPr>
          </a:p>
        </p:txBody>
      </p:sp>
      <p:sp>
        <p:nvSpPr>
          <p:cNvPr id="4" name="页脚占位符 3"/>
          <p:cNvSpPr>
            <a:spLocks noGrp="1"/>
          </p:cNvSpPr>
          <p:nvPr>
            <p:ph type="ftr" sz="quarter" idx="11"/>
          </p:nvPr>
        </p:nvSpPr>
        <p:spPr/>
        <p:txBody>
          <a:bodyPr/>
          <a:lstStyle/>
          <a:p>
            <a:pPr lvl="0"/>
            <a:r>
              <a:rPr lang="zh-CN" altLang="en-US" sz="1600">
                <a:latin typeface="Arial" panose="020B0604020202020204" pitchFamily="34" charset="0"/>
              </a:rPr>
              <a:t> </a:t>
            </a:r>
            <a:r>
              <a:rPr lang="en-US" altLang="zh-CN" sz="1600">
                <a:latin typeface="Arial" panose="020B0604020202020204" pitchFamily="34" charset="0"/>
              </a:rPr>
              <a:t>Institute of Computer Software</a:t>
            </a:r>
            <a:endParaRPr lang="en-US" altLang="zh-CN" sz="1600">
              <a:latin typeface="Arial" panose="020B0604020202020204" pitchFamily="34" charset="0"/>
            </a:endParaRPr>
          </a:p>
          <a:p>
            <a:pPr lvl="0" algn="ctr"/>
            <a:r>
              <a:rPr lang="en-US" altLang="zh-CN" sz="1600" err="1">
                <a:latin typeface="Arial" panose="020B0604020202020204" pitchFamily="34" charset="0"/>
              </a:rPr>
              <a:t>Nanjing</a:t>
            </a:r>
            <a:r>
              <a:rPr lang="en-US" altLang="zh-CN" sz="1600">
                <a:latin typeface="Arial" panose="020B0604020202020204" pitchFamily="34" charset="0"/>
              </a:rPr>
              <a:t> University</a:t>
            </a:r>
            <a:endParaRPr lang="en-US" altLang="zh-CN" sz="1600">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fld id="{BB962C8B-B14F-4D97-AF65-F5344CB8AC3E}" type="datetime1">
              <a:rPr lang="zh-CN" altLang="en-US" dirty="0">
                <a:latin typeface="Arial" panose="020B0604020202020204" pitchFamily="34" charset="0"/>
              </a:rPr>
            </a:fld>
            <a:endParaRPr lang="zh-CN" altLang="en-US" dirty="0">
              <a:latin typeface="Arial" panose="020B0604020202020204" pitchFamily="34" charset="0"/>
            </a:endParaRPr>
          </a:p>
        </p:txBody>
      </p:sp>
      <p:sp>
        <p:nvSpPr>
          <p:cNvPr id="3" name="页脚占位符 2"/>
          <p:cNvSpPr>
            <a:spLocks noGrp="1"/>
          </p:cNvSpPr>
          <p:nvPr>
            <p:ph type="ftr" sz="quarter" idx="11"/>
          </p:nvPr>
        </p:nvSpPr>
        <p:spPr/>
        <p:txBody>
          <a:bodyPr/>
          <a:lstStyle/>
          <a:p>
            <a:pPr lvl="0"/>
            <a:r>
              <a:rPr lang="zh-CN" altLang="en-US" sz="1600">
                <a:latin typeface="Arial" panose="020B0604020202020204" pitchFamily="34" charset="0"/>
              </a:rPr>
              <a:t> </a:t>
            </a:r>
            <a:r>
              <a:rPr lang="en-US" altLang="zh-CN" sz="1600">
                <a:latin typeface="Arial" panose="020B0604020202020204" pitchFamily="34" charset="0"/>
              </a:rPr>
              <a:t>Institute of Computer Software</a:t>
            </a:r>
            <a:endParaRPr lang="en-US" altLang="zh-CN" sz="1600">
              <a:latin typeface="Arial" panose="020B0604020202020204" pitchFamily="34" charset="0"/>
            </a:endParaRPr>
          </a:p>
          <a:p>
            <a:pPr lvl="0" algn="ctr"/>
            <a:r>
              <a:rPr lang="en-US" altLang="zh-CN" sz="1600" err="1">
                <a:latin typeface="Arial" panose="020B0604020202020204" pitchFamily="34" charset="0"/>
              </a:rPr>
              <a:t>Nanjing</a:t>
            </a:r>
            <a:r>
              <a:rPr lang="en-US" altLang="zh-CN" sz="1600">
                <a:latin typeface="Arial" panose="020B0604020202020204" pitchFamily="34" charset="0"/>
              </a:rPr>
              <a:t> University</a:t>
            </a:r>
            <a:endParaRPr lang="en-US" altLang="zh-CN" sz="1600">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fld id="{BB962C8B-B14F-4D97-AF65-F5344CB8AC3E}" type="datetime1">
              <a:rPr lang="zh-CN" altLang="en-US" dirty="0">
                <a:latin typeface="Arial" panose="020B0604020202020204" pitchFamily="34" charset="0"/>
              </a:rPr>
            </a:fld>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r>
              <a:rPr lang="zh-CN" altLang="en-US" sz="1600">
                <a:latin typeface="Arial" panose="020B0604020202020204" pitchFamily="34" charset="0"/>
              </a:rPr>
              <a:t> </a:t>
            </a:r>
            <a:r>
              <a:rPr lang="en-US" altLang="zh-CN" sz="1600">
                <a:latin typeface="Arial" panose="020B0604020202020204" pitchFamily="34" charset="0"/>
              </a:rPr>
              <a:t>Institute of Computer Software</a:t>
            </a:r>
            <a:endParaRPr lang="en-US" altLang="zh-CN" sz="1600">
              <a:latin typeface="Arial" panose="020B0604020202020204" pitchFamily="34" charset="0"/>
            </a:endParaRPr>
          </a:p>
          <a:p>
            <a:pPr lvl="0" algn="ctr"/>
            <a:r>
              <a:rPr lang="en-US" altLang="zh-CN" sz="1600" err="1">
                <a:latin typeface="Arial" panose="020B0604020202020204" pitchFamily="34" charset="0"/>
              </a:rPr>
              <a:t>Nanjing</a:t>
            </a:r>
            <a:r>
              <a:rPr lang="en-US" altLang="zh-CN" sz="1600">
                <a:latin typeface="Arial" panose="020B0604020202020204" pitchFamily="34" charset="0"/>
              </a:rPr>
              <a:t> University</a:t>
            </a:r>
            <a:endParaRPr lang="en-US" altLang="zh-CN" sz="160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fld id="{BB962C8B-B14F-4D97-AF65-F5344CB8AC3E}" type="datetime1">
              <a:rPr lang="zh-CN" altLang="en-US" dirty="0">
                <a:latin typeface="Arial" panose="020B0604020202020204" pitchFamily="34" charset="0"/>
              </a:rPr>
            </a:fld>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r>
              <a:rPr lang="zh-CN" altLang="en-US" sz="1600">
                <a:latin typeface="Arial" panose="020B0604020202020204" pitchFamily="34" charset="0"/>
              </a:rPr>
              <a:t> </a:t>
            </a:r>
            <a:r>
              <a:rPr lang="en-US" altLang="zh-CN" sz="1600">
                <a:latin typeface="Arial" panose="020B0604020202020204" pitchFamily="34" charset="0"/>
              </a:rPr>
              <a:t>Institute of Computer Software</a:t>
            </a:r>
            <a:endParaRPr lang="en-US" altLang="zh-CN" sz="1600">
              <a:latin typeface="Arial" panose="020B0604020202020204" pitchFamily="34" charset="0"/>
            </a:endParaRPr>
          </a:p>
          <a:p>
            <a:pPr lvl="0" algn="ctr"/>
            <a:r>
              <a:rPr lang="en-US" altLang="zh-CN" sz="1600" err="1">
                <a:latin typeface="Arial" panose="020B0604020202020204" pitchFamily="34" charset="0"/>
              </a:rPr>
              <a:t>Nanjing</a:t>
            </a:r>
            <a:r>
              <a:rPr lang="en-US" altLang="zh-CN" sz="1600">
                <a:latin typeface="Arial" panose="020B0604020202020204" pitchFamily="34" charset="0"/>
              </a:rPr>
              <a:t> University</a:t>
            </a:r>
            <a:endParaRPr lang="en-US" altLang="zh-CN" sz="160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4.png"/><Relationship Id="rId13" Type="http://schemas.openxmlformats.org/officeDocument/2006/relationships/image" Target="../media/image3.png"/><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88418" name="矩形 188417"/>
          <p:cNvSpPr/>
          <p:nvPr/>
        </p:nvSpPr>
        <p:spPr>
          <a:xfrm>
            <a:off x="0" y="1125538"/>
            <a:ext cx="2133600" cy="101600"/>
          </a:xfrm>
          <a:prstGeom prst="rect">
            <a:avLst/>
          </a:prstGeom>
          <a:solidFill>
            <a:schemeClr val="accent2"/>
          </a:solidFill>
          <a:ln w="9525">
            <a:noFill/>
          </a:ln>
        </p:spPr>
        <p:txBody>
          <a:bodyPr wrap="none" anchor="ctr" anchorCtr="0"/>
          <a:p>
            <a:pPr lvl="0" algn="ctr"/>
            <a:endParaRPr sz="2400" dirty="0">
              <a:latin typeface="Times New Roman" panose="02020603050405020304" pitchFamily="18" charset="0"/>
            </a:endParaRPr>
          </a:p>
        </p:txBody>
      </p:sp>
      <p:sp>
        <p:nvSpPr>
          <p:cNvPr id="188419" name="矩形 188418"/>
          <p:cNvSpPr/>
          <p:nvPr/>
        </p:nvSpPr>
        <p:spPr>
          <a:xfrm>
            <a:off x="1447800" y="1125538"/>
            <a:ext cx="7239000" cy="101600"/>
          </a:xfrm>
          <a:prstGeom prst="rect">
            <a:avLst/>
          </a:prstGeom>
          <a:gradFill rotWithShape="0">
            <a:gsLst>
              <a:gs pos="0">
                <a:schemeClr val="accent2"/>
              </a:gs>
              <a:gs pos="100000">
                <a:schemeClr val="bg1"/>
              </a:gs>
            </a:gsLst>
            <a:lin ang="0" scaled="1"/>
            <a:tileRect/>
          </a:gradFill>
          <a:ln w="9525">
            <a:noFill/>
          </a:ln>
        </p:spPr>
        <p:txBody>
          <a:bodyPr wrap="none" anchor="ctr" anchorCtr="0"/>
          <a:p>
            <a:pPr lvl="0" algn="ctr"/>
            <a:endParaRPr sz="2400" dirty="0">
              <a:latin typeface="Times New Roman" panose="02020603050405020304" pitchFamily="18" charset="0"/>
            </a:endParaRPr>
          </a:p>
        </p:txBody>
      </p:sp>
      <p:sp>
        <p:nvSpPr>
          <p:cNvPr id="188420" name="标题 188419"/>
          <p:cNvSpPr>
            <a:spLocks noGrp="1"/>
          </p:cNvSpPr>
          <p:nvPr>
            <p:ph type="title"/>
          </p:nvPr>
        </p:nvSpPr>
        <p:spPr>
          <a:xfrm>
            <a:off x="1042988" y="404813"/>
            <a:ext cx="5616575" cy="576262"/>
          </a:xfrm>
          <a:prstGeom prst="rect">
            <a:avLst/>
          </a:prstGeom>
          <a:noFill/>
          <a:ln w="9525">
            <a:noFill/>
          </a:ln>
        </p:spPr>
        <p:txBody>
          <a:bodyPr anchor="b" anchorCtr="0"/>
          <a:p>
            <a:pPr lvl="0"/>
            <a:r>
              <a:rPr lang="zh-CN" altLang="en-US" dirty="0"/>
              <a:t>单击此处编辑母版标题样式</a:t>
            </a:r>
            <a:endParaRPr lang="zh-CN" altLang="en-US" dirty="0"/>
          </a:p>
        </p:txBody>
      </p:sp>
      <p:sp>
        <p:nvSpPr>
          <p:cNvPr id="188421" name="文本占位符 188420"/>
          <p:cNvSpPr>
            <a:spLocks noGrp="1"/>
          </p:cNvSpPr>
          <p:nvPr>
            <p:ph type="body" idx="1"/>
          </p:nvPr>
        </p:nvSpPr>
        <p:spPr>
          <a:xfrm>
            <a:off x="468313" y="1484313"/>
            <a:ext cx="8142287" cy="4392612"/>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pic>
        <p:nvPicPr>
          <p:cNvPr id="188422" name="图片 188421" descr="tower"/>
          <p:cNvPicPr>
            <a:picLocks noChangeAspect="1"/>
          </p:cNvPicPr>
          <p:nvPr/>
        </p:nvPicPr>
        <p:blipFill>
          <a:blip r:embed="rId12"/>
          <a:stretch>
            <a:fillRect/>
          </a:stretch>
        </p:blipFill>
        <p:spPr>
          <a:xfrm>
            <a:off x="6542088" y="188913"/>
            <a:ext cx="1990725" cy="1095375"/>
          </a:xfrm>
          <a:prstGeom prst="rect">
            <a:avLst/>
          </a:prstGeom>
          <a:noFill/>
          <a:ln w="9525">
            <a:noFill/>
          </a:ln>
        </p:spPr>
      </p:pic>
      <p:sp>
        <p:nvSpPr>
          <p:cNvPr id="188423" name="日期占位符 188422"/>
          <p:cNvSpPr>
            <a:spLocks noGrp="1"/>
          </p:cNvSpPr>
          <p:nvPr>
            <p:ph type="dt" sz="half" idx="2"/>
          </p:nvPr>
        </p:nvSpPr>
        <p:spPr>
          <a:xfrm>
            <a:off x="611188" y="6284913"/>
            <a:ext cx="1293812" cy="457200"/>
          </a:xfrm>
          <a:prstGeom prst="rect">
            <a:avLst/>
          </a:prstGeom>
          <a:noFill/>
          <a:ln w="9525">
            <a:noFill/>
          </a:ln>
        </p:spPr>
        <p:txBody>
          <a:bodyPr/>
          <a:lstStyle>
            <a:lvl1pPr algn="l">
              <a:defRPr sz="1600"/>
            </a:lvl1pPr>
          </a:lstStyle>
          <a:p>
            <a:pPr lvl="0"/>
            <a:fld id="{BB962C8B-B14F-4D97-AF65-F5344CB8AC3E}" type="datetime1">
              <a:rPr lang="zh-CN" altLang="en-US" dirty="0">
                <a:latin typeface="Arial" panose="020B0604020202020204" pitchFamily="34" charset="0"/>
              </a:rPr>
            </a:fld>
            <a:endParaRPr lang="zh-CN" altLang="en-US" dirty="0">
              <a:latin typeface="Arial" panose="020B0604020202020204" pitchFamily="34" charset="0"/>
            </a:endParaRPr>
          </a:p>
        </p:txBody>
      </p:sp>
      <p:sp>
        <p:nvSpPr>
          <p:cNvPr id="188424" name="页脚占位符 188423"/>
          <p:cNvSpPr>
            <a:spLocks noGrp="1"/>
          </p:cNvSpPr>
          <p:nvPr>
            <p:ph type="ftr" sz="quarter" idx="3"/>
          </p:nvPr>
        </p:nvSpPr>
        <p:spPr>
          <a:xfrm>
            <a:off x="2051050" y="6202363"/>
            <a:ext cx="5257800" cy="539750"/>
          </a:xfrm>
          <a:prstGeom prst="rect">
            <a:avLst/>
          </a:prstGeom>
          <a:noFill/>
          <a:ln w="9525">
            <a:noFill/>
          </a:ln>
        </p:spPr>
        <p:txBody>
          <a:bodyPr/>
          <a:lstStyle>
            <a:lvl1pPr algn="ctr">
              <a:defRPr sz="1600"/>
            </a:lvl1pPr>
          </a:lstStyle>
          <a:p>
            <a:pPr lvl="0"/>
            <a:r>
              <a:rPr lang="zh-CN" altLang="en-US" sz="1600">
                <a:latin typeface="Arial" panose="020B0604020202020204" pitchFamily="34" charset="0"/>
              </a:rPr>
              <a:t> </a:t>
            </a:r>
            <a:r>
              <a:rPr lang="en-US" altLang="zh-CN" sz="1600">
                <a:latin typeface="Arial" panose="020B0604020202020204" pitchFamily="34" charset="0"/>
              </a:rPr>
              <a:t>Institute of Computer Software</a:t>
            </a:r>
            <a:endParaRPr lang="en-US" altLang="zh-CN" sz="1600">
              <a:latin typeface="Arial" panose="020B0604020202020204" pitchFamily="34" charset="0"/>
            </a:endParaRPr>
          </a:p>
          <a:p>
            <a:pPr lvl="0" algn="ctr"/>
            <a:r>
              <a:rPr lang="en-US" altLang="zh-CN" sz="1600" err="1">
                <a:latin typeface="Arial" panose="020B0604020202020204" pitchFamily="34" charset="0"/>
              </a:rPr>
              <a:t>Nanjing</a:t>
            </a:r>
            <a:r>
              <a:rPr lang="en-US" altLang="zh-CN" sz="1600">
                <a:latin typeface="Arial" panose="020B0604020202020204" pitchFamily="34" charset="0"/>
              </a:rPr>
              <a:t> University</a:t>
            </a:r>
            <a:endParaRPr lang="en-US" altLang="zh-CN" sz="1600">
              <a:latin typeface="Arial" panose="020B0604020202020204" pitchFamily="34" charset="0"/>
            </a:endParaRPr>
          </a:p>
        </p:txBody>
      </p:sp>
      <p:sp>
        <p:nvSpPr>
          <p:cNvPr id="188425" name="灯片编号占位符 188424"/>
          <p:cNvSpPr>
            <a:spLocks noGrp="1"/>
          </p:cNvSpPr>
          <p:nvPr>
            <p:ph type="sldNum" sz="quarter" idx="4"/>
          </p:nvPr>
        </p:nvSpPr>
        <p:spPr>
          <a:xfrm>
            <a:off x="7524750" y="6284913"/>
            <a:ext cx="933450" cy="457200"/>
          </a:xfrm>
          <a:prstGeom prst="rect">
            <a:avLst/>
          </a:prstGeom>
          <a:noFill/>
          <a:ln w="9525">
            <a:noFill/>
          </a:ln>
        </p:spPr>
        <p:txBody>
          <a:bodyPr/>
          <a:lstStyle>
            <a:lvl1pPr algn="r">
              <a:defRPr sz="1600"/>
            </a:lvl1p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pic>
        <p:nvPicPr>
          <p:cNvPr id="188426" name="图片 188425"/>
          <p:cNvPicPr>
            <a:picLocks noChangeAspect="1"/>
          </p:cNvPicPr>
          <p:nvPr/>
        </p:nvPicPr>
        <p:blipFill>
          <a:blip r:embed="rId13"/>
          <a:stretch>
            <a:fillRect/>
          </a:stretch>
        </p:blipFill>
        <p:spPr>
          <a:xfrm>
            <a:off x="14288" y="6092825"/>
            <a:ext cx="9117012" cy="28575"/>
          </a:xfrm>
          <a:prstGeom prst="rect">
            <a:avLst/>
          </a:prstGeom>
          <a:noFill/>
          <a:ln w="9525">
            <a:noFill/>
          </a:ln>
        </p:spPr>
      </p:pic>
      <p:pic>
        <p:nvPicPr>
          <p:cNvPr id="188427" name="图片 188426" descr="校徽"/>
          <p:cNvPicPr>
            <a:picLocks noChangeAspect="1"/>
          </p:cNvPicPr>
          <p:nvPr/>
        </p:nvPicPr>
        <p:blipFill>
          <a:blip r:embed="rId14"/>
          <a:stretch>
            <a:fillRect/>
          </a:stretch>
        </p:blipFill>
        <p:spPr>
          <a:xfrm>
            <a:off x="306388" y="261938"/>
            <a:ext cx="665162" cy="79057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marL="0" lvl="0" indent="0" algn="ctr" defTabSz="914400" rtl="0" eaLnBrk="1" fontAlgn="base" latinLnBrk="0" hangingPunct="1">
        <a:lnSpc>
          <a:spcPct val="100000"/>
        </a:lnSpc>
        <a:spcBef>
          <a:spcPct val="0"/>
        </a:spcBef>
        <a:spcAft>
          <a:spcPct val="0"/>
        </a:spcAft>
        <a:buNone/>
        <a:defRPr sz="3200" b="0" i="0" u="none" kern="1200" baseline="0">
          <a:solidFill>
            <a:schemeClr val="tx1"/>
          </a:solidFill>
          <a:latin typeface="+mj-lt"/>
          <a:ea typeface="+mj-ea"/>
          <a:cs typeface="+mj-cs"/>
        </a:defRPr>
      </a:lvl1pPr>
    </p:titleStyle>
    <p:bodyStyle>
      <a:lvl1pPr marL="447675" lvl="0" indent="-447675"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n"/>
        <a:defRPr sz="2800" b="0" i="0" u="none" kern="1200" baseline="0">
          <a:solidFill>
            <a:schemeClr val="tx1"/>
          </a:solidFill>
          <a:latin typeface="+mn-lt"/>
          <a:ea typeface="+mn-ea"/>
          <a:cs typeface="+mn-cs"/>
        </a:defRPr>
      </a:lvl1pPr>
      <a:lvl2pPr marL="889000" lvl="1" indent="-43942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Char char="¡"/>
        <a:defRPr sz="2400" b="0" i="0" u="none" kern="1200" baseline="0">
          <a:solidFill>
            <a:schemeClr val="tx1"/>
          </a:solidFill>
          <a:latin typeface="+mn-lt"/>
          <a:ea typeface="+mn-ea"/>
          <a:cs typeface="+mn-cs"/>
        </a:defRPr>
      </a:lvl2pPr>
      <a:lvl3pPr marL="1294130" lvl="2" indent="-403225"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n"/>
        <a:defRPr sz="2000" b="0" i="0" u="none" kern="1200" baseline="0">
          <a:solidFill>
            <a:schemeClr val="tx1"/>
          </a:solidFill>
          <a:latin typeface="+mn-lt"/>
          <a:ea typeface="+mn-ea"/>
          <a:cs typeface="+mn-cs"/>
        </a:defRPr>
      </a:lvl3pPr>
      <a:lvl4pPr marL="1681480" lvl="3" indent="-38608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
        <a:defRPr sz="1800" b="0" i="0" u="none" kern="1200" baseline="0">
          <a:solidFill>
            <a:schemeClr val="tx1"/>
          </a:solidFill>
          <a:latin typeface="+mn-lt"/>
          <a:ea typeface="+mn-ea"/>
          <a:cs typeface="+mn-cs"/>
        </a:defRPr>
      </a:lvl4pPr>
      <a:lvl5pPr marL="2070100" lvl="4" indent="-38735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n"/>
        <a:defRPr sz="16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n"/>
        <a:defRPr sz="16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n"/>
        <a:defRPr sz="16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n"/>
        <a:defRPr sz="16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n"/>
        <a:defRPr sz="16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0" name="标题 2049"/>
          <p:cNvSpPr>
            <a:spLocks noGrp="1"/>
          </p:cNvSpPr>
          <p:nvPr>
            <p:ph type="ctrTitle"/>
          </p:nvPr>
        </p:nvSpPr>
        <p:spPr>
          <a:xfrm>
            <a:off x="-393700" y="2420620"/>
            <a:ext cx="9556750" cy="1104900"/>
          </a:xfrm>
        </p:spPr>
        <p:txBody>
          <a:bodyPr anchor="ctr" anchorCtr="0"/>
          <a:p>
            <a:pPr defTabSz="914400">
              <a:buSzTx/>
              <a:buFontTx/>
              <a:buNone/>
            </a:pPr>
            <a:r>
              <a:rPr lang="zh-CN" dirty="0">
                <a:sym typeface="+mn-ea"/>
              </a:rPr>
              <a:t>Implicit Semantic Data Augmentation for Deep</a:t>
            </a:r>
            <a:r>
              <a:rPr lang="en-US" altLang="zh-CN" dirty="0">
                <a:sym typeface="+mn-ea"/>
              </a:rPr>
              <a:t> </a:t>
            </a:r>
            <a:r>
              <a:rPr lang="zh-CN" dirty="0">
                <a:sym typeface="+mn-ea"/>
              </a:rPr>
              <a:t>Networks</a:t>
            </a:r>
            <a:endParaRPr lang="en-US" altLang="zh-CN" b="1" kern="1200" baseline="0" dirty="0">
              <a:latin typeface="Arial" panose="020B0604020202020204" pitchFamily="34" charset="0"/>
              <a:ea typeface="宋体" panose="02010600030101010101" pitchFamily="2" charset="-122"/>
            </a:endParaRPr>
          </a:p>
        </p:txBody>
      </p:sp>
      <p:sp>
        <p:nvSpPr>
          <p:cNvPr id="2" name="日期占位符 1"/>
          <p:cNvSpPr/>
          <p:nvPr>
            <p:ph type="dt" sz="half" idx="2"/>
          </p:nvPr>
        </p:nvSpPr>
        <p:spPr/>
        <p:txBody>
          <a:bodyPr/>
          <a:p>
            <a:fld id="{BB962C8B-B14F-4D97-AF65-F5344CB8AC3E}" type="datetime1">
              <a:rPr lang="zh-CN" altLang="en-US" dirty="0">
                <a:latin typeface="Arial" panose="020B0604020202020204" pitchFamily="34" charset="0"/>
              </a:rPr>
            </a:fld>
            <a:endParaRPr lang="zh-CN" altLang="en-US" dirty="0">
              <a:latin typeface="Arial" panose="020B0604020202020204" pitchFamily="34" charset="0"/>
            </a:endParaRPr>
          </a:p>
        </p:txBody>
      </p:sp>
      <p:sp>
        <p:nvSpPr>
          <p:cNvPr id="3" name="灯片编号占位符 2"/>
          <p:cNvSpPr/>
          <p:nvPr>
            <p:ph type="sldNum" sz="quarter" idx="4"/>
          </p:nvPr>
        </p:nvSpPr>
        <p:spPr/>
        <p:txBody>
          <a:bodyPr/>
          <a:p>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2051" name="副标题 2050"/>
          <p:cNvSpPr>
            <a:spLocks noGrp="1"/>
          </p:cNvSpPr>
          <p:nvPr>
            <p:ph type="subTitle" idx="1"/>
          </p:nvPr>
        </p:nvSpPr>
        <p:spPr>
          <a:xfrm>
            <a:off x="4787900" y="4581525"/>
            <a:ext cx="4356100" cy="1195388"/>
          </a:xfrm>
        </p:spPr>
        <p:txBody>
          <a:bodyPr anchor="t" anchorCtr="0"/>
          <a:p>
            <a:pPr defTabSz="914400">
              <a:buSzPct val="70000"/>
            </a:pPr>
            <a:endParaRPr lang="en-US" altLang="zh-CN" sz="2400" b="1" kern="1200" baseline="0" dirty="0">
              <a:solidFill>
                <a:schemeClr val="tx2"/>
              </a:solidFill>
              <a:latin typeface="Arial" panose="020B0604020202020204" pitchFamily="34" charset="0"/>
              <a:ea typeface="宋体" panose="02010600030101010101" pitchFamily="2" charset="-122"/>
            </a:endParaRPr>
          </a:p>
          <a:p>
            <a:pPr defTabSz="914400">
              <a:buSzPct val="70000"/>
            </a:pPr>
            <a:endParaRPr lang="en-US" altLang="zh-CN" sz="3200" b="1" kern="1200" baseline="0">
              <a:solidFill>
                <a:schemeClr val="tx2"/>
              </a:solidFill>
              <a:latin typeface="Arial" panose="020B0604020202020204" pitchFamily="34" charset="0"/>
              <a:ea typeface="宋体" panose="02010600030101010101" pitchFamily="2" charset="-122"/>
            </a:endParaRPr>
          </a:p>
          <a:p>
            <a:pPr defTabSz="914400">
              <a:buSzPct val="70000"/>
            </a:pPr>
            <a:endParaRPr lang="en-US" altLang="zh-CN" sz="3200" kern="1200" baseline="0">
              <a:latin typeface="Arial" panose="020B0604020202020204" pitchFamily="34" charset="0"/>
              <a:ea typeface="宋体" panose="02010600030101010101" pitchFamily="2" charset="-122"/>
            </a:endParaRPr>
          </a:p>
        </p:txBody>
      </p:sp>
      <p:sp>
        <p:nvSpPr>
          <p:cNvPr id="4" name="文本框 3"/>
          <p:cNvSpPr txBox="1"/>
          <p:nvPr/>
        </p:nvSpPr>
        <p:spPr>
          <a:xfrm>
            <a:off x="5347970" y="3897630"/>
            <a:ext cx="3400425" cy="368300"/>
          </a:xfrm>
          <a:prstGeom prst="rect">
            <a:avLst/>
          </a:prstGeom>
          <a:noFill/>
        </p:spPr>
        <p:txBody>
          <a:bodyPr wrap="square" rtlCol="0">
            <a:spAutoFit/>
          </a:bodyPr>
          <a:p>
            <a:r>
              <a:rPr lang="en-US" altLang="zh-CN"/>
              <a:t>191250084 </a:t>
            </a:r>
            <a:r>
              <a:rPr lang="zh-CN" altLang="en-US"/>
              <a:t>林均</a:t>
            </a:r>
            <a:r>
              <a:rPr lang="zh-CN" altLang="en-US"/>
              <a:t>劼</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en-US" altLang="zh-CN"/>
              <a:t>3.</a:t>
            </a:r>
            <a:r>
              <a:rPr lang="zh-CN" altLang="en-US"/>
              <a:t>结果</a:t>
            </a:r>
            <a:endParaRPr lang="zh-CN" altLang="en-US"/>
          </a:p>
        </p:txBody>
      </p:sp>
      <p:sp>
        <p:nvSpPr>
          <p:cNvPr id="5" name="内容占位符 4"/>
          <p:cNvSpPr>
            <a:spLocks noGrp="1"/>
          </p:cNvSpPr>
          <p:nvPr>
            <p:ph idx="1"/>
          </p:nvPr>
        </p:nvSpPr>
        <p:spPr/>
        <p:txBody>
          <a:bodyPr/>
          <a:p>
            <a:r>
              <a:rPr lang="zh-CN" altLang="en-US"/>
              <a:t>工具需要在线上预先计算估计的协方差矩阵，但是源码里面没看到这部分，</a:t>
            </a:r>
            <a:r>
              <a:rPr lang="zh-CN" altLang="en-US"/>
              <a:t>跑不起来</a:t>
            </a:r>
            <a:endParaRPr lang="zh-CN" altLang="en-US"/>
          </a:p>
          <a:p>
            <a:r>
              <a:rPr lang="zh-CN" altLang="en-US"/>
              <a:t>视频</a:t>
            </a:r>
            <a:r>
              <a:rPr lang="zh-CN" altLang="en-US"/>
              <a:t>连接https://www.bilibili.com/video/BV1ab4y1B73t/</a:t>
            </a:r>
            <a:endParaRPr lang="zh-CN" altLang="en-US"/>
          </a:p>
        </p:txBody>
      </p:sp>
      <p:sp>
        <p:nvSpPr>
          <p:cNvPr id="2" name="日期占位符 1"/>
          <p:cNvSpPr>
            <a:spLocks noGrp="1"/>
          </p:cNvSpPr>
          <p:nvPr>
            <p:ph type="dt" sz="half" idx="10"/>
          </p:nvPr>
        </p:nvSpPr>
        <p:spPr/>
        <p:txBody>
          <a:bodyPr/>
          <a:p>
            <a:pPr lvl="0"/>
            <a:fld id="{BB962C8B-B14F-4D97-AF65-F5344CB8AC3E}" type="datetime1">
              <a:rPr lang="zh-CN" altLang="en-US" dirty="0">
                <a:latin typeface="Arial" panose="020B0604020202020204" pitchFamily="34" charset="0"/>
              </a:rPr>
            </a:fld>
            <a:endParaRPr lang="zh-CN" altLang="en-US" dirty="0">
              <a:latin typeface="Arial" panose="020B0604020202020204" pitchFamily="34" charset="0"/>
            </a:endParaRPr>
          </a:p>
        </p:txBody>
      </p:sp>
      <p:sp>
        <p:nvSpPr>
          <p:cNvPr id="3" name="灯片编号占位符 2"/>
          <p:cNvSpPr>
            <a:spLocks noGrp="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p:nvPr>
            <p:ph type="dt" sz="half" idx="10"/>
          </p:nvPr>
        </p:nvSpPr>
        <p:spPr/>
        <p:txBody>
          <a:bodyPr/>
          <a:p>
            <a:pPr lvl="0"/>
            <a:fld id="{BB962C8B-B14F-4D97-AF65-F5344CB8AC3E}" type="datetime1">
              <a:rPr lang="zh-CN" altLang="en-US" dirty="0">
                <a:latin typeface="Arial" panose="020B0604020202020204" pitchFamily="34" charset="0"/>
              </a:rPr>
            </a:fld>
            <a:endParaRPr lang="zh-CN" altLang="en-US" dirty="0">
              <a:latin typeface="Arial" panose="020B0604020202020204" pitchFamily="34" charset="0"/>
            </a:endParaRPr>
          </a:p>
        </p:txBody>
      </p:sp>
      <p:sp>
        <p:nvSpPr>
          <p:cNvPr id="3" name="灯片编号占位符 2"/>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344066" name="标题 344065"/>
          <p:cNvSpPr>
            <a:spLocks noGrp="1"/>
          </p:cNvSpPr>
          <p:nvPr>
            <p:ph type="title"/>
          </p:nvPr>
        </p:nvSpPr>
        <p:spPr/>
        <p:txBody>
          <a:bodyPr anchor="b" anchorCtr="0"/>
          <a:p>
            <a:r>
              <a:rPr lang="en-US" dirty="0"/>
              <a:t>1.</a:t>
            </a:r>
            <a:r>
              <a:rPr lang="zh-CN" altLang="en-US" dirty="0"/>
              <a:t>论文理解</a:t>
            </a:r>
            <a:endParaRPr lang="zh-CN" altLang="en-US" dirty="0"/>
          </a:p>
        </p:txBody>
      </p:sp>
      <p:sp>
        <p:nvSpPr>
          <p:cNvPr id="344067" name="文本占位符 344066"/>
          <p:cNvSpPr>
            <a:spLocks noGrp="1"/>
          </p:cNvSpPr>
          <p:nvPr>
            <p:ph type="body" idx="1"/>
          </p:nvPr>
        </p:nvSpPr>
        <p:spPr/>
        <p:txBody>
          <a:bodyPr/>
          <a:p>
            <a:pPr marL="0" indent="0">
              <a:buNone/>
            </a:pPr>
            <a:r>
              <a:rPr lang="zh-CN" b="1" dirty="0"/>
              <a:t>调研结果</a:t>
            </a:r>
            <a:r>
              <a:rPr lang="en-US" altLang="zh-CN" b="1" dirty="0"/>
              <a:t>&amp;</a:t>
            </a:r>
            <a:r>
              <a:rPr lang="zh-CN" altLang="en-US" b="1" dirty="0"/>
              <a:t>启发：</a:t>
            </a:r>
            <a:endParaRPr lang="zh-CN" altLang="en-US" b="1" dirty="0"/>
          </a:p>
          <a:p>
            <a:pPr marL="0" indent="0">
              <a:buNone/>
            </a:pPr>
            <a:r>
              <a:rPr lang="zh-CN" altLang="en-US" sz="2400" b="1" dirty="0"/>
              <a:t> </a:t>
            </a:r>
            <a:r>
              <a:rPr lang="en-US" altLang="zh-CN" sz="2400" b="1" dirty="0"/>
              <a:t>     </a:t>
            </a:r>
            <a:r>
              <a:rPr lang="zh-CN" altLang="en-US" sz="2400" dirty="0"/>
              <a:t>深度神经网络在线性化特征上表现得很好（因为发现深度神经网络深层次的特征一般是线性的），在特征空间中某些方向对应了有意义的语义转换，沿着这些方向翻译训练样本可以实现有效扩充数据集</a:t>
            </a:r>
            <a:endParaRPr lang="zh-CN" altLang="en-US" sz="2400" dirty="0"/>
          </a:p>
          <a:p>
            <a:pPr marL="0" indent="0">
              <a:buNone/>
            </a:pPr>
            <a:r>
              <a:rPr lang="en-US" altLang="zh-CN" sz="2400" dirty="0"/>
              <a:t>      </a:t>
            </a:r>
            <a:r>
              <a:rPr lang="zh-CN" altLang="en-US" sz="2400" dirty="0"/>
              <a:t>并且通过设计一种隐式的方法可以不需要再额外生成新的样本或者计算</a:t>
            </a:r>
            <a:r>
              <a:rPr lang="zh-CN" altLang="en-US" sz="2400" dirty="0"/>
              <a:t>辅助网络</a:t>
            </a:r>
            <a:endParaRPr lang="zh-CN" alt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en-US" altLang="zh-CN"/>
              <a:t>1.</a:t>
            </a:r>
            <a:r>
              <a:rPr lang="zh-CN" altLang="en-US"/>
              <a:t>论文理解</a:t>
            </a:r>
            <a:endParaRPr lang="zh-CN" altLang="en-US"/>
          </a:p>
        </p:txBody>
      </p:sp>
      <p:sp>
        <p:nvSpPr>
          <p:cNvPr id="5" name="内容占位符 4"/>
          <p:cNvSpPr>
            <a:spLocks noGrp="1"/>
          </p:cNvSpPr>
          <p:nvPr>
            <p:ph idx="1"/>
          </p:nvPr>
        </p:nvSpPr>
        <p:spPr/>
        <p:txBody>
          <a:bodyPr/>
          <a:p>
            <a:r>
              <a:rPr lang="zh-CN" altLang="en-US" b="1"/>
              <a:t>论文思路：</a:t>
            </a:r>
            <a:endParaRPr lang="zh-CN" altLang="en-US" b="1"/>
          </a:p>
          <a:p>
            <a:pPr marL="0" indent="0">
              <a:buNone/>
            </a:pPr>
            <a:r>
              <a:rPr lang="zh-CN" altLang="en-US" b="1"/>
              <a:t> </a:t>
            </a:r>
            <a:r>
              <a:rPr lang="en-US" altLang="zh-CN" b="1"/>
              <a:t>     </a:t>
            </a:r>
            <a:r>
              <a:rPr lang="zh-CN" altLang="en-US" sz="2400"/>
              <a:t>明确地找到语义方向计算代价过于高昂，随机采样虽然高效但生成的很多都是无意义的转换，质量低下。本文中对于每个类的特征的协方差矩阵先进行在线估计，捕获类内部的变化，之后从均值为零且协方差与类内协方差矩阵成正比的正态分布中采样方向，并将这些方向应用到该类中训练样本的特征来增广数据集。这样就实现了减少无意义语义转换。</a:t>
            </a:r>
            <a:endParaRPr lang="zh-CN" altLang="en-US" sz="2400"/>
          </a:p>
          <a:p>
            <a:pPr marL="0" indent="0">
              <a:buNone/>
            </a:pPr>
            <a:r>
              <a:rPr lang="en-US" altLang="zh-CN"/>
              <a:t>      </a:t>
            </a:r>
            <a:r>
              <a:rPr lang="en-US" altLang="zh-CN" sz="2400"/>
              <a:t>推导出预期交叉熵损失的封闭上限，并最小化上限可以提高效率，这种方法不需要生成显式的数据样本，所以叫隐式的方法，这种方法不需要引入辅助模型或者显著的额外的计算成本</a:t>
            </a:r>
            <a:endParaRPr lang="en-US" altLang="zh-CN"/>
          </a:p>
          <a:p>
            <a:pPr marL="0" indent="0">
              <a:buNone/>
            </a:pPr>
            <a:r>
              <a:rPr lang="en-US" altLang="zh-CN"/>
              <a:t>      </a:t>
            </a:r>
            <a:endParaRPr lang="en-US" altLang="zh-CN"/>
          </a:p>
        </p:txBody>
      </p:sp>
      <p:sp>
        <p:nvSpPr>
          <p:cNvPr id="2" name="日期占位符 1"/>
          <p:cNvSpPr>
            <a:spLocks noGrp="1"/>
          </p:cNvSpPr>
          <p:nvPr>
            <p:ph type="dt" sz="half" idx="10"/>
          </p:nvPr>
        </p:nvSpPr>
        <p:spPr/>
        <p:txBody>
          <a:bodyPr/>
          <a:p>
            <a:pPr lvl="0"/>
            <a:fld id="{BB962C8B-B14F-4D97-AF65-F5344CB8AC3E}" type="datetime1">
              <a:rPr lang="zh-CN" altLang="en-US" dirty="0">
                <a:latin typeface="Arial" panose="020B0604020202020204" pitchFamily="34" charset="0"/>
              </a:rPr>
            </a:fld>
            <a:endParaRPr lang="zh-CN" altLang="en-US" dirty="0">
              <a:latin typeface="Arial" panose="020B0604020202020204" pitchFamily="34" charset="0"/>
            </a:endParaRPr>
          </a:p>
        </p:txBody>
      </p:sp>
      <p:sp>
        <p:nvSpPr>
          <p:cNvPr id="3" name="灯片编号占位符 2"/>
          <p:cNvSpPr>
            <a:spLocks noGrp="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en-US" altLang="zh-CN"/>
              <a:t>1.</a:t>
            </a:r>
            <a:r>
              <a:rPr lang="zh-CN" altLang="en-US"/>
              <a:t>论文理解</a:t>
            </a:r>
            <a:endParaRPr lang="zh-CN" altLang="en-US"/>
          </a:p>
        </p:txBody>
      </p:sp>
      <p:sp>
        <p:nvSpPr>
          <p:cNvPr id="5" name="内容占位符 4"/>
          <p:cNvSpPr>
            <a:spLocks noGrp="1"/>
          </p:cNvSpPr>
          <p:nvPr>
            <p:ph idx="1"/>
          </p:nvPr>
        </p:nvSpPr>
        <p:spPr/>
        <p:txBody>
          <a:bodyPr/>
          <a:p>
            <a:r>
              <a:rPr lang="zh-CN" altLang="en-US" b="1"/>
              <a:t>工具原理</a:t>
            </a:r>
            <a:endParaRPr lang="zh-CN" altLang="en-US" b="1"/>
          </a:p>
          <a:p>
            <a:pPr marL="0" indent="0">
              <a:buNone/>
            </a:pPr>
            <a:r>
              <a:rPr lang="en-US" altLang="zh-CN" b="1"/>
              <a:t>      </a:t>
            </a:r>
            <a:r>
              <a:rPr lang="en-US" altLang="zh-CN" sz="2400"/>
              <a:t>ai = [ai1, . . . , aiA]T= G(xi, Θ)</a:t>
            </a:r>
            <a:r>
              <a:rPr lang="zh-CN" altLang="en-US" sz="2400"/>
              <a:t>表示神经网络学习到的关于</a:t>
            </a:r>
            <a:r>
              <a:rPr lang="en-US" altLang="zh-CN" sz="2400"/>
              <a:t>xi</a:t>
            </a:r>
            <a:r>
              <a:rPr lang="zh-CN" altLang="en-US" sz="2400"/>
              <a:t>的深层</a:t>
            </a:r>
            <a:r>
              <a:rPr lang="zh-CN" altLang="en-US" sz="2400"/>
              <a:t>特征</a:t>
            </a:r>
            <a:endParaRPr lang="zh-CN" altLang="en-US" sz="2400"/>
          </a:p>
          <a:p>
            <a:pPr marL="0" indent="0">
              <a:buNone/>
            </a:pPr>
            <a:r>
              <a:rPr lang="en-US" altLang="zh-CN" sz="2400"/>
              <a:t>      N(0, Σyi )</a:t>
            </a:r>
            <a:r>
              <a:rPr lang="zh-CN" altLang="en-US" sz="2400"/>
              <a:t>是前面提到的</a:t>
            </a:r>
            <a:r>
              <a:rPr lang="zh-CN" altLang="en-US" sz="2400">
                <a:sym typeface="+mn-ea"/>
              </a:rPr>
              <a:t>均值为零且协方差与类内协方差矩阵成正比的正态分布，</a:t>
            </a:r>
            <a:r>
              <a:rPr lang="en-US" altLang="zh-CN" sz="2400">
                <a:sym typeface="+mn-ea"/>
              </a:rPr>
              <a:t>Σyi</a:t>
            </a:r>
            <a:r>
              <a:rPr lang="zh-CN" altLang="en-US" sz="2400">
                <a:sym typeface="+mn-ea"/>
              </a:rPr>
              <a:t>是从</a:t>
            </a:r>
            <a:r>
              <a:rPr lang="en-US" altLang="zh-CN" sz="2400">
                <a:sym typeface="+mn-ea"/>
              </a:rPr>
              <a:t>yi</a:t>
            </a:r>
            <a:r>
              <a:rPr lang="zh-CN" altLang="en-US" sz="2400">
                <a:sym typeface="+mn-ea"/>
              </a:rPr>
              <a:t>的所有样本中估计得到的协方差</a:t>
            </a:r>
            <a:r>
              <a:rPr lang="zh-CN" altLang="en-US" sz="2400">
                <a:sym typeface="+mn-ea"/>
              </a:rPr>
              <a:t>矩阵</a:t>
            </a:r>
            <a:endParaRPr lang="zh-CN" altLang="en-US" sz="2400">
              <a:sym typeface="+mn-ea"/>
            </a:endParaRPr>
          </a:p>
          <a:p>
            <a:pPr marL="0" indent="0">
              <a:buNone/>
            </a:pPr>
            <a:r>
              <a:rPr lang="en-US" altLang="zh-CN" sz="2400">
                <a:sym typeface="+mn-ea"/>
              </a:rPr>
              <a:t>      ̃a∼N(ai, λΣyi )</a:t>
            </a:r>
            <a:r>
              <a:rPr lang="zh-CN" altLang="en-US" sz="2400">
                <a:sym typeface="+mn-ea"/>
              </a:rPr>
              <a:t>，扩增数据  ̃a沿着从协方差矩阵上采样的某个方向进行平移，</a:t>
            </a:r>
            <a:r>
              <a:rPr lang="en-US" altLang="zh-CN" sz="2400">
                <a:sym typeface="+mn-ea"/>
              </a:rPr>
              <a:t>λ</a:t>
            </a:r>
            <a:r>
              <a:rPr lang="zh-CN" altLang="en-US" sz="2400">
                <a:sym typeface="+mn-ea"/>
              </a:rPr>
              <a:t>是控制移动步长的参数。 由于开始训练时准确度不高，因此让λ = (t/T )×λ0，随着训练进行而</a:t>
            </a:r>
            <a:r>
              <a:rPr lang="zh-CN" altLang="en-US" sz="2400">
                <a:sym typeface="+mn-ea"/>
              </a:rPr>
              <a:t>增长</a:t>
            </a:r>
            <a:endParaRPr lang="zh-CN" altLang="en-US" sz="2400">
              <a:sym typeface="+mn-ea"/>
            </a:endParaRPr>
          </a:p>
        </p:txBody>
      </p:sp>
      <p:sp>
        <p:nvSpPr>
          <p:cNvPr id="2" name="日期占位符 1"/>
          <p:cNvSpPr>
            <a:spLocks noGrp="1"/>
          </p:cNvSpPr>
          <p:nvPr>
            <p:ph type="dt" sz="half" idx="10"/>
          </p:nvPr>
        </p:nvSpPr>
        <p:spPr/>
        <p:txBody>
          <a:bodyPr/>
          <a:p>
            <a:pPr lvl="0"/>
            <a:fld id="{BB962C8B-B14F-4D97-AF65-F5344CB8AC3E}" type="datetime1">
              <a:rPr lang="zh-CN" altLang="en-US" dirty="0">
                <a:latin typeface="Arial" panose="020B0604020202020204" pitchFamily="34" charset="0"/>
              </a:rPr>
            </a:fld>
            <a:endParaRPr lang="zh-CN" altLang="en-US" dirty="0">
              <a:latin typeface="Arial" panose="020B0604020202020204" pitchFamily="34" charset="0"/>
            </a:endParaRPr>
          </a:p>
        </p:txBody>
      </p:sp>
      <p:sp>
        <p:nvSpPr>
          <p:cNvPr id="3" name="灯片编号占位符 2"/>
          <p:cNvSpPr>
            <a:spLocks noGrp="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en-US" altLang="zh-CN"/>
              <a:t>1.</a:t>
            </a:r>
            <a:r>
              <a:rPr lang="zh-CN" altLang="en-US"/>
              <a:t>论文理解</a:t>
            </a:r>
            <a:endParaRPr lang="zh-CN" altLang="en-US"/>
          </a:p>
        </p:txBody>
      </p:sp>
      <p:sp>
        <p:nvSpPr>
          <p:cNvPr id="5" name="内容占位符 4"/>
          <p:cNvSpPr>
            <a:spLocks noGrp="1"/>
          </p:cNvSpPr>
          <p:nvPr>
            <p:ph idx="1"/>
          </p:nvPr>
        </p:nvSpPr>
        <p:spPr/>
        <p:txBody>
          <a:bodyPr/>
          <a:p>
            <a:r>
              <a:rPr lang="zh-CN" altLang="en-US" b="1"/>
              <a:t>工具原理：</a:t>
            </a:r>
            <a:endParaRPr lang="zh-CN" altLang="en-US" b="1"/>
          </a:p>
          <a:p>
            <a:pPr marL="0" indent="0">
              <a:buNone/>
            </a:pPr>
            <a:r>
              <a:rPr lang="en-US" altLang="zh-CN" b="1"/>
              <a:t>      </a:t>
            </a:r>
            <a:r>
              <a:rPr lang="zh-CN" altLang="en-US" sz="2400"/>
              <a:t>损失函数上</a:t>
            </a:r>
            <a:r>
              <a:rPr lang="zh-CN" altLang="en-US" sz="2400"/>
              <a:t>限：</a:t>
            </a:r>
            <a:endParaRPr lang="zh-CN" altLang="en-US" sz="2400"/>
          </a:p>
          <a:p>
            <a:pPr marL="0" indent="0">
              <a:buNone/>
            </a:pPr>
            <a:r>
              <a:rPr lang="zh-CN" altLang="en-US" sz="2400"/>
              <a:t>其中 W = [w1, . . . , wC ]T ∈ RC×A 且 b = [b1, . . . , bC ]T ∈ RC 分别是对应于最终全连接层的权重矩阵和偏差</a:t>
            </a:r>
            <a:endParaRPr lang="zh-CN" altLang="en-US" sz="2400"/>
          </a:p>
          <a:p>
            <a:pPr marL="0" indent="0">
              <a:buNone/>
            </a:pPr>
            <a:r>
              <a:rPr lang="en-US" altLang="zh-CN" sz="2400"/>
              <a:t>       </a:t>
            </a:r>
            <a:r>
              <a:rPr lang="zh-CN" altLang="en-US" sz="2400"/>
              <a:t>上限计算：由于上式求解困难，在</a:t>
            </a:r>
            <a:r>
              <a:rPr lang="en-US" altLang="zh-CN" sz="2400">
                <a:sym typeface="+mn-ea"/>
              </a:rPr>
              <a:t>  ̃a∼N(ai, λΣyi )</a:t>
            </a:r>
            <a:r>
              <a:rPr lang="zh-CN" altLang="en-US" sz="2400">
                <a:sym typeface="+mn-ea"/>
              </a:rPr>
              <a:t>的条件下</a:t>
            </a:r>
            <a:r>
              <a:rPr lang="zh-CN" altLang="en-US" sz="2400"/>
              <a:t>可等效</a:t>
            </a:r>
            <a:r>
              <a:rPr lang="zh-CN" altLang="en-US" sz="2400"/>
              <a:t>为</a:t>
            </a:r>
            <a:endParaRPr lang="zh-CN" altLang="en-US" sz="2400"/>
          </a:p>
          <a:p>
            <a:pPr marL="0" indent="0">
              <a:buNone/>
            </a:pPr>
            <a:endParaRPr lang="zh-CN" altLang="en-US" sz="2400"/>
          </a:p>
          <a:p>
            <a:pPr marL="0" indent="0">
              <a:buNone/>
            </a:pPr>
            <a:r>
              <a:rPr lang="zh-CN" altLang="en-US" sz="2400"/>
              <a:t> </a:t>
            </a:r>
            <a:r>
              <a:rPr lang="en-US" altLang="zh-CN" sz="2400"/>
              <a:t>      </a:t>
            </a:r>
            <a:endParaRPr lang="zh-CN" altLang="en-US" sz="2400"/>
          </a:p>
        </p:txBody>
      </p:sp>
      <p:sp>
        <p:nvSpPr>
          <p:cNvPr id="2" name="日期占位符 1"/>
          <p:cNvSpPr>
            <a:spLocks noGrp="1"/>
          </p:cNvSpPr>
          <p:nvPr>
            <p:ph type="dt" sz="half" idx="10"/>
          </p:nvPr>
        </p:nvSpPr>
        <p:spPr/>
        <p:txBody>
          <a:bodyPr/>
          <a:p>
            <a:pPr lvl="0"/>
            <a:fld id="{BB962C8B-B14F-4D97-AF65-F5344CB8AC3E}" type="datetime1">
              <a:rPr lang="zh-CN" altLang="en-US" dirty="0">
                <a:latin typeface="Arial" panose="020B0604020202020204" pitchFamily="34" charset="0"/>
              </a:rPr>
            </a:fld>
            <a:endParaRPr lang="zh-CN" altLang="en-US" dirty="0">
              <a:latin typeface="Arial" panose="020B0604020202020204" pitchFamily="34" charset="0"/>
            </a:endParaRPr>
          </a:p>
        </p:txBody>
      </p:sp>
      <p:sp>
        <p:nvSpPr>
          <p:cNvPr id="3" name="灯片编号占位符 2"/>
          <p:cNvSpPr>
            <a:spLocks noGrp="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pic>
        <p:nvPicPr>
          <p:cNvPr id="6" name="图片 5"/>
          <p:cNvPicPr>
            <a:picLocks noChangeAspect="1"/>
          </p:cNvPicPr>
          <p:nvPr/>
        </p:nvPicPr>
        <p:blipFill>
          <a:blip r:embed="rId1"/>
          <a:stretch>
            <a:fillRect/>
          </a:stretch>
        </p:blipFill>
        <p:spPr>
          <a:xfrm>
            <a:off x="3131820" y="1844675"/>
            <a:ext cx="5286375" cy="690880"/>
          </a:xfrm>
          <a:prstGeom prst="rect">
            <a:avLst/>
          </a:prstGeom>
        </p:spPr>
      </p:pic>
      <p:pic>
        <p:nvPicPr>
          <p:cNvPr id="7" name="图片 6"/>
          <p:cNvPicPr>
            <a:picLocks noChangeAspect="1"/>
          </p:cNvPicPr>
          <p:nvPr/>
        </p:nvPicPr>
        <p:blipFill>
          <a:blip r:embed="rId2"/>
          <a:stretch>
            <a:fillRect/>
          </a:stretch>
        </p:blipFill>
        <p:spPr>
          <a:xfrm>
            <a:off x="683895" y="4149090"/>
            <a:ext cx="7239000" cy="762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en-US" altLang="zh-CN"/>
              <a:t>1.</a:t>
            </a:r>
            <a:r>
              <a:rPr lang="zh-CN" altLang="en-US"/>
              <a:t>论文理解</a:t>
            </a:r>
            <a:endParaRPr lang="zh-CN" altLang="en-US"/>
          </a:p>
        </p:txBody>
      </p:sp>
      <p:sp>
        <p:nvSpPr>
          <p:cNvPr id="5" name="内容占位符 4"/>
          <p:cNvSpPr>
            <a:spLocks noGrp="1"/>
          </p:cNvSpPr>
          <p:nvPr>
            <p:ph idx="1"/>
          </p:nvPr>
        </p:nvSpPr>
        <p:spPr/>
        <p:txBody>
          <a:bodyPr/>
          <a:p>
            <a:r>
              <a:rPr lang="zh-CN" altLang="en-US" b="1"/>
              <a:t>算法流程：</a:t>
            </a:r>
            <a:endParaRPr lang="zh-CN" altLang="en-US"/>
          </a:p>
          <a:p>
            <a:pPr marL="0" indent="0">
              <a:buNone/>
            </a:pPr>
            <a:r>
              <a:rPr lang="en-US" altLang="zh-CN"/>
              <a:t>      </a:t>
            </a:r>
            <a:r>
              <a:rPr lang="zh-CN" altLang="en-US" sz="2400"/>
              <a:t>对于输入的训练集</a:t>
            </a:r>
            <a:r>
              <a:rPr lang="en-US" altLang="zh-CN" sz="2400"/>
              <a:t>D</a:t>
            </a:r>
            <a:r>
              <a:rPr lang="zh-CN" altLang="en-US" sz="2400"/>
              <a:t>和</a:t>
            </a:r>
            <a:endParaRPr lang="zh-CN" altLang="en-US" sz="2400"/>
          </a:p>
          <a:p>
            <a:pPr marL="0" indent="0">
              <a:buNone/>
            </a:pPr>
            <a:r>
              <a:rPr lang="zh-CN" altLang="en-US" sz="2400"/>
              <a:t>初始参数</a:t>
            </a:r>
            <a:r>
              <a:rPr lang="zh-CN" altLang="en-US" sz="2400">
                <a:sym typeface="+mn-ea"/>
              </a:rPr>
              <a:t>λ0，首先</a:t>
            </a:r>
            <a:r>
              <a:rPr lang="zh-CN" altLang="en-US" sz="2400">
                <a:sym typeface="+mn-ea"/>
              </a:rPr>
              <a:t>随机初始化</a:t>
            </a:r>
            <a:endParaRPr lang="zh-CN" altLang="en-US" sz="2400">
              <a:sym typeface="+mn-ea"/>
            </a:endParaRPr>
          </a:p>
          <a:p>
            <a:pPr marL="0" indent="0">
              <a:buNone/>
            </a:pPr>
            <a:r>
              <a:rPr lang="zh-CN" altLang="en-US" sz="2400">
                <a:sym typeface="+mn-ea"/>
              </a:rPr>
              <a:t>权重矩阵，偏置</a:t>
            </a:r>
            <a:r>
              <a:rPr lang="en-US" altLang="zh-CN" sz="2400">
                <a:sym typeface="+mn-ea"/>
              </a:rPr>
              <a:t>b</a:t>
            </a:r>
            <a:r>
              <a:rPr lang="zh-CN" altLang="en-US" sz="2400">
                <a:sym typeface="+mn-ea"/>
              </a:rPr>
              <a:t>和训练集上</a:t>
            </a:r>
            <a:endParaRPr lang="zh-CN" altLang="en-US" sz="2400">
              <a:sym typeface="+mn-ea"/>
            </a:endParaRPr>
          </a:p>
          <a:p>
            <a:pPr marL="0" indent="0">
              <a:buNone/>
            </a:pPr>
            <a:r>
              <a:rPr lang="zh-CN" altLang="en-US" sz="2400">
                <a:sym typeface="+mn-ea"/>
              </a:rPr>
              <a:t>权重</a:t>
            </a:r>
            <a:r>
              <a:rPr lang="en-US" altLang="zh-CN" sz="2400">
                <a:sym typeface="+mn-ea"/>
              </a:rPr>
              <a:t> Θ</a:t>
            </a:r>
            <a:r>
              <a:rPr lang="en-US" altLang="zh-CN" sz="2400">
                <a:sym typeface="+mn-ea"/>
              </a:rPr>
              <a:t>,</a:t>
            </a:r>
            <a:r>
              <a:rPr lang="zh-CN" altLang="en-US" sz="2400">
                <a:sym typeface="+mn-ea"/>
              </a:rPr>
              <a:t>之后迭代</a:t>
            </a:r>
            <a:r>
              <a:rPr lang="zh-CN" altLang="en-US" sz="2400">
                <a:sym typeface="+mn-ea"/>
              </a:rPr>
              <a:t>地进行从训练</a:t>
            </a:r>
            <a:endParaRPr lang="zh-CN" altLang="en-US" sz="2400">
              <a:sym typeface="+mn-ea"/>
            </a:endParaRPr>
          </a:p>
          <a:p>
            <a:pPr marL="0" indent="0">
              <a:buNone/>
            </a:pPr>
            <a:r>
              <a:rPr lang="zh-CN" altLang="en-US" sz="2400">
                <a:sym typeface="+mn-ea"/>
              </a:rPr>
              <a:t>样本中取样</a:t>
            </a:r>
            <a:r>
              <a:rPr lang="zh-CN" altLang="en-US" sz="2400">
                <a:sym typeface="+mn-ea"/>
              </a:rPr>
              <a:t>方向，进行平移，</a:t>
            </a:r>
            <a:endParaRPr lang="zh-CN" altLang="en-US" sz="2400">
              <a:sym typeface="+mn-ea"/>
            </a:endParaRPr>
          </a:p>
          <a:p>
            <a:pPr marL="0" indent="0">
              <a:buNone/>
            </a:pPr>
            <a:r>
              <a:rPr lang="zh-CN" altLang="en-US" sz="2400">
                <a:sym typeface="+mn-ea"/>
              </a:rPr>
              <a:t>估计协方差</a:t>
            </a:r>
            <a:r>
              <a:rPr lang="zh-CN" altLang="en-US" sz="2400">
                <a:sym typeface="+mn-ea"/>
              </a:rPr>
              <a:t>矩阵，计算损失</a:t>
            </a:r>
            <a:endParaRPr lang="zh-CN" altLang="en-US" sz="2400">
              <a:sym typeface="+mn-ea"/>
            </a:endParaRPr>
          </a:p>
          <a:p>
            <a:pPr marL="0" indent="0">
              <a:buNone/>
            </a:pPr>
            <a:r>
              <a:rPr lang="zh-CN" altLang="en-US" sz="2400">
                <a:sym typeface="+mn-ea"/>
              </a:rPr>
              <a:t>函数上限，用随机</a:t>
            </a:r>
            <a:r>
              <a:rPr lang="zh-CN" altLang="en-US" sz="2400">
                <a:sym typeface="+mn-ea"/>
              </a:rPr>
              <a:t>梯度下降更新权重矩阵，偏置，和训练集上的</a:t>
            </a:r>
            <a:r>
              <a:rPr lang="zh-CN" altLang="en-US" sz="2400">
                <a:sym typeface="+mn-ea"/>
              </a:rPr>
              <a:t>权重</a:t>
            </a:r>
            <a:endParaRPr lang="zh-CN" altLang="en-US" sz="2400">
              <a:sym typeface="+mn-ea"/>
            </a:endParaRPr>
          </a:p>
        </p:txBody>
      </p:sp>
      <p:sp>
        <p:nvSpPr>
          <p:cNvPr id="2" name="日期占位符 1"/>
          <p:cNvSpPr>
            <a:spLocks noGrp="1"/>
          </p:cNvSpPr>
          <p:nvPr>
            <p:ph type="dt" sz="half" idx="10"/>
          </p:nvPr>
        </p:nvSpPr>
        <p:spPr/>
        <p:txBody>
          <a:bodyPr/>
          <a:p>
            <a:pPr lvl="0"/>
            <a:fld id="{BB962C8B-B14F-4D97-AF65-F5344CB8AC3E}" type="datetime1">
              <a:rPr lang="zh-CN" altLang="en-US" dirty="0">
                <a:latin typeface="Arial" panose="020B0604020202020204" pitchFamily="34" charset="0"/>
              </a:rPr>
            </a:fld>
            <a:endParaRPr lang="zh-CN" altLang="en-US" dirty="0">
              <a:latin typeface="Arial" panose="020B0604020202020204" pitchFamily="34" charset="0"/>
            </a:endParaRPr>
          </a:p>
        </p:txBody>
      </p:sp>
      <p:sp>
        <p:nvSpPr>
          <p:cNvPr id="3" name="灯片编号占位符 2"/>
          <p:cNvSpPr>
            <a:spLocks noGrp="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pic>
        <p:nvPicPr>
          <p:cNvPr id="6" name="图片 5"/>
          <p:cNvPicPr>
            <a:picLocks noChangeAspect="1"/>
          </p:cNvPicPr>
          <p:nvPr>
            <p:custDataLst>
              <p:tags r:id="rId1"/>
            </p:custDataLst>
          </p:nvPr>
        </p:nvPicPr>
        <p:blipFill>
          <a:blip r:embed="rId2"/>
          <a:stretch>
            <a:fillRect/>
          </a:stretch>
        </p:blipFill>
        <p:spPr>
          <a:xfrm>
            <a:off x="4643755" y="1484630"/>
            <a:ext cx="4200525" cy="29146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en-US" altLang="zh-CN"/>
              <a:t>2.</a:t>
            </a:r>
            <a:r>
              <a:rPr lang="zh-CN" altLang="en-US"/>
              <a:t>代码</a:t>
            </a:r>
            <a:r>
              <a:rPr lang="zh-CN" altLang="en-US"/>
              <a:t>解释</a:t>
            </a:r>
            <a:endParaRPr lang="zh-CN" altLang="en-US"/>
          </a:p>
        </p:txBody>
      </p:sp>
      <p:sp>
        <p:nvSpPr>
          <p:cNvPr id="5" name="内容占位符 4"/>
          <p:cNvSpPr>
            <a:spLocks noGrp="1"/>
          </p:cNvSpPr>
          <p:nvPr>
            <p:ph idx="1"/>
          </p:nvPr>
        </p:nvSpPr>
        <p:spPr/>
        <p:txBody>
          <a:bodyPr/>
          <a:p>
            <a:r>
              <a:rPr lang="en-US" altLang="zh-CN"/>
              <a:t>Image classification on CIFAR</a:t>
            </a:r>
            <a:r>
              <a:rPr lang="zh-CN" altLang="en-US"/>
              <a:t>和</a:t>
            </a:r>
            <a:r>
              <a:rPr lang="en-US" altLang="zh-CN"/>
              <a:t>Image classification on ImageNet</a:t>
            </a:r>
            <a:r>
              <a:rPr lang="zh-CN" altLang="en-US"/>
              <a:t>是对照阶段的</a:t>
            </a:r>
            <a:r>
              <a:rPr lang="zh-CN" altLang="en-US"/>
              <a:t>研究</a:t>
            </a:r>
            <a:endParaRPr lang="zh-CN" altLang="en-US"/>
          </a:p>
          <a:p>
            <a:r>
              <a:rPr lang="en-US" altLang="zh-CN"/>
              <a:t>Image classification on CIFAR</a:t>
            </a:r>
            <a:r>
              <a:rPr lang="zh-CN" altLang="en-US"/>
              <a:t>中应用</a:t>
            </a:r>
            <a:r>
              <a:rPr lang="en-US" altLang="zh-CN"/>
              <a:t>Cutout</a:t>
            </a:r>
            <a:r>
              <a:rPr lang="zh-CN" altLang="en-US"/>
              <a:t>和</a:t>
            </a:r>
            <a:r>
              <a:rPr lang="en-US" altLang="zh-CN"/>
              <a:t>AutoAugmentation</a:t>
            </a:r>
            <a:r>
              <a:rPr lang="zh-CN" altLang="en-US"/>
              <a:t>两种对训练集上运行，计算并比较使用和不适用</a:t>
            </a:r>
            <a:r>
              <a:rPr lang="en-US" altLang="zh-CN"/>
              <a:t>ISDA</a:t>
            </a:r>
            <a:r>
              <a:rPr lang="zh-CN" altLang="en-US"/>
              <a:t>的最高验证</a:t>
            </a:r>
            <a:r>
              <a:rPr lang="zh-CN" altLang="en-US"/>
              <a:t>精度</a:t>
            </a:r>
            <a:endParaRPr lang="zh-CN" altLang="en-US"/>
          </a:p>
          <a:p>
            <a:r>
              <a:rPr lang="en-US" altLang="zh-CN"/>
              <a:t>Image classification on CIFAR</a:t>
            </a:r>
            <a:r>
              <a:rPr lang="zh-CN" altLang="en-US"/>
              <a:t>中实现了</a:t>
            </a:r>
            <a:r>
              <a:rPr lang="en-US" altLang="zh-CN"/>
              <a:t>densenet</a:t>
            </a:r>
            <a:r>
              <a:rPr lang="zh-CN" altLang="en-US"/>
              <a:t>，</a:t>
            </a:r>
            <a:r>
              <a:rPr lang="en-US" altLang="zh-CN"/>
              <a:t>resnet</a:t>
            </a:r>
            <a:r>
              <a:rPr lang="zh-CN" altLang="en-US"/>
              <a:t>，</a:t>
            </a:r>
            <a:r>
              <a:rPr lang="en-US" altLang="zh-CN"/>
              <a:t>resnext</a:t>
            </a:r>
            <a:r>
              <a:rPr lang="zh-CN" altLang="en-US"/>
              <a:t>，</a:t>
            </a:r>
            <a:r>
              <a:rPr lang="en-US" altLang="zh-CN"/>
              <a:t>se-resnet</a:t>
            </a:r>
            <a:r>
              <a:rPr lang="zh-CN" altLang="en-US"/>
              <a:t>，</a:t>
            </a:r>
            <a:r>
              <a:rPr lang="en-US" altLang="zh-CN"/>
              <a:t>se-widernet</a:t>
            </a:r>
            <a:r>
              <a:rPr lang="zh-CN" altLang="en-US"/>
              <a:t>等深度神经网络，</a:t>
            </a:r>
            <a:r>
              <a:rPr lang="en-US" altLang="zh-CN"/>
              <a:t>Image classification on ImageNet</a:t>
            </a:r>
            <a:r>
              <a:rPr lang="zh-CN" altLang="en-US"/>
              <a:t>中实现了</a:t>
            </a:r>
            <a:r>
              <a:rPr lang="en-US" altLang="zh-CN"/>
              <a:t>resnet</a:t>
            </a:r>
            <a:r>
              <a:rPr lang="zh-CN" altLang="en-US"/>
              <a:t>和</a:t>
            </a:r>
            <a:r>
              <a:rPr lang="en-US" altLang="zh-CN"/>
              <a:t>densenet,</a:t>
            </a:r>
            <a:r>
              <a:rPr lang="zh-CN" altLang="en-US"/>
              <a:t>用于评估</a:t>
            </a:r>
            <a:r>
              <a:rPr lang="en-US" altLang="zh-CN"/>
              <a:t>ISDA</a:t>
            </a:r>
            <a:r>
              <a:rPr lang="zh-CN" altLang="en-US"/>
              <a:t>方法在深度网络上的</a:t>
            </a:r>
            <a:r>
              <a:rPr lang="zh-CN" altLang="en-US"/>
              <a:t>表现</a:t>
            </a:r>
            <a:endParaRPr lang="zh-CN" altLang="en-US"/>
          </a:p>
        </p:txBody>
      </p:sp>
      <p:sp>
        <p:nvSpPr>
          <p:cNvPr id="2" name="日期占位符 1"/>
          <p:cNvSpPr>
            <a:spLocks noGrp="1"/>
          </p:cNvSpPr>
          <p:nvPr>
            <p:ph type="dt" sz="half" idx="10"/>
          </p:nvPr>
        </p:nvSpPr>
        <p:spPr/>
        <p:txBody>
          <a:bodyPr/>
          <a:p>
            <a:pPr lvl="0"/>
            <a:fld id="{BB962C8B-B14F-4D97-AF65-F5344CB8AC3E}" type="datetime1">
              <a:rPr lang="zh-CN" altLang="en-US" dirty="0">
                <a:latin typeface="Arial" panose="020B0604020202020204" pitchFamily="34" charset="0"/>
              </a:rPr>
            </a:fld>
            <a:endParaRPr lang="zh-CN" altLang="en-US" dirty="0">
              <a:latin typeface="Arial" panose="020B0604020202020204" pitchFamily="34" charset="0"/>
            </a:endParaRPr>
          </a:p>
        </p:txBody>
      </p:sp>
      <p:sp>
        <p:nvSpPr>
          <p:cNvPr id="3" name="灯片编号占位符 2"/>
          <p:cNvSpPr>
            <a:spLocks noGrp="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en-US" altLang="zh-CN"/>
              <a:t>2.</a:t>
            </a:r>
            <a:r>
              <a:rPr lang="zh-CN" altLang="en-US"/>
              <a:t>代码理解</a:t>
            </a:r>
            <a:endParaRPr lang="zh-CN" altLang="en-US"/>
          </a:p>
        </p:txBody>
      </p:sp>
      <p:sp>
        <p:nvSpPr>
          <p:cNvPr id="5" name="内容占位符 4"/>
          <p:cNvSpPr>
            <a:spLocks noGrp="1"/>
          </p:cNvSpPr>
          <p:nvPr>
            <p:ph idx="1"/>
          </p:nvPr>
        </p:nvSpPr>
        <p:spPr/>
        <p:txBody>
          <a:bodyPr/>
          <a:p>
            <a:r>
              <a:rPr lang="en-US" altLang="zh-CN"/>
              <a:t>Visualizing deep features</a:t>
            </a:r>
            <a:r>
              <a:rPr lang="zh-CN" altLang="en-US"/>
              <a:t>包的功能为</a:t>
            </a:r>
            <a:r>
              <a:rPr lang="en-US" altLang="zh-CN"/>
              <a:t>ImageNet</a:t>
            </a:r>
            <a:r>
              <a:rPr lang="zh-CN" altLang="en-US"/>
              <a:t>准备数据集（</a:t>
            </a:r>
            <a:r>
              <a:rPr lang="en-US" altLang="zh-CN"/>
              <a:t>aug_biggan512_images.py</a:t>
            </a:r>
            <a:r>
              <a:rPr lang="zh-CN" altLang="en-US"/>
              <a:t>），实现对于深度特征的可视化指令，为</a:t>
            </a:r>
            <a:r>
              <a:rPr lang="en-US" altLang="zh-CN"/>
              <a:t>ISDA</a:t>
            </a:r>
            <a:r>
              <a:rPr lang="zh-CN" altLang="en-US"/>
              <a:t>的协方差矩阵做在线估计（</a:t>
            </a:r>
            <a:r>
              <a:rPr lang="en-US" altLang="zh-CN"/>
              <a:t>cov_estimate.py</a:t>
            </a:r>
            <a:r>
              <a:rPr lang="zh-CN" altLang="en-US"/>
              <a:t>）</a:t>
            </a:r>
            <a:endParaRPr lang="zh-CN" altLang="en-US"/>
          </a:p>
        </p:txBody>
      </p:sp>
      <p:sp>
        <p:nvSpPr>
          <p:cNvPr id="2" name="日期占位符 1"/>
          <p:cNvSpPr>
            <a:spLocks noGrp="1"/>
          </p:cNvSpPr>
          <p:nvPr>
            <p:ph type="dt" sz="half" idx="10"/>
          </p:nvPr>
        </p:nvSpPr>
        <p:spPr/>
        <p:txBody>
          <a:bodyPr/>
          <a:p>
            <a:pPr lvl="0"/>
            <a:fld id="{BB962C8B-B14F-4D97-AF65-F5344CB8AC3E}" type="datetime1">
              <a:rPr lang="zh-CN" altLang="en-US" dirty="0">
                <a:latin typeface="Arial" panose="020B0604020202020204" pitchFamily="34" charset="0"/>
              </a:rPr>
            </a:fld>
            <a:endParaRPr lang="zh-CN" altLang="en-US" dirty="0">
              <a:latin typeface="Arial" panose="020B0604020202020204" pitchFamily="34" charset="0"/>
            </a:endParaRPr>
          </a:p>
        </p:txBody>
      </p:sp>
      <p:sp>
        <p:nvSpPr>
          <p:cNvPr id="3" name="灯片编号占位符 2"/>
          <p:cNvSpPr>
            <a:spLocks noGrp="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a:t>
            </a:r>
            <a:r>
              <a:rPr lang="zh-CN" altLang="en-US"/>
              <a:t>代码理解</a:t>
            </a:r>
            <a:endParaRPr lang="zh-CN" altLang="en-US"/>
          </a:p>
        </p:txBody>
      </p:sp>
      <p:sp>
        <p:nvSpPr>
          <p:cNvPr id="3" name="内容占位符 2"/>
          <p:cNvSpPr>
            <a:spLocks noGrp="1"/>
          </p:cNvSpPr>
          <p:nvPr>
            <p:ph idx="1"/>
          </p:nvPr>
        </p:nvSpPr>
        <p:spPr/>
        <p:txBody>
          <a:bodyPr/>
          <a:p>
            <a:r>
              <a:rPr lang="en-US" altLang="zh-CN"/>
              <a:t>Semantic segmentation on Cityscapes</a:t>
            </a:r>
            <a:r>
              <a:rPr lang="zh-CN" altLang="en-US"/>
              <a:t>中在</a:t>
            </a:r>
            <a:r>
              <a:rPr lang="en-US" altLang="zh-CN"/>
              <a:t>cityscapes</a:t>
            </a:r>
            <a:r>
              <a:rPr lang="zh-CN" altLang="en-US"/>
              <a:t>数据集上使用</a:t>
            </a:r>
            <a:r>
              <a:rPr lang="en-US" altLang="zh-CN"/>
              <a:t>ISDA</a:t>
            </a:r>
            <a:r>
              <a:rPr lang="zh-CN" altLang="en-US"/>
              <a:t>方法训练</a:t>
            </a:r>
            <a:r>
              <a:rPr lang="en-US" altLang="zh-CN"/>
              <a:t>deeplabv3</a:t>
            </a:r>
            <a:r>
              <a:rPr lang="zh-CN" altLang="en-US"/>
              <a:t>和</a:t>
            </a:r>
            <a:r>
              <a:rPr lang="en-US" altLang="zh-CN"/>
              <a:t>pspnet</a:t>
            </a:r>
            <a:r>
              <a:rPr lang="zh-CN" altLang="en-US"/>
              <a:t>网络（</a:t>
            </a:r>
            <a:r>
              <a:rPr lang="en-US" altLang="zh-CN"/>
              <a:t>deeplabv3.py</a:t>
            </a:r>
            <a:r>
              <a:rPr lang="zh-CN" altLang="en-US"/>
              <a:t>和</a:t>
            </a:r>
            <a:r>
              <a:rPr lang="en-US" altLang="zh-CN"/>
              <a:t>deeplabv3_isda.py,pspnet.py</a:t>
            </a:r>
            <a:r>
              <a:rPr lang="zh-CN" altLang="en-US"/>
              <a:t>和</a:t>
            </a:r>
            <a:r>
              <a:rPr lang="en-US" altLang="zh-CN"/>
              <a:t>pspnet_isda.py</a:t>
            </a:r>
            <a:r>
              <a:rPr lang="zh-CN" altLang="en-US"/>
              <a:t>）</a:t>
            </a:r>
            <a:endParaRPr lang="zh-CN" altLang="en-US"/>
          </a:p>
          <a:p>
            <a:r>
              <a:rPr lang="en-US" altLang="zh-CN"/>
              <a:t>loss</a:t>
            </a:r>
            <a:r>
              <a:rPr lang="zh-CN" altLang="en-US"/>
              <a:t>中定义了两种评估模型的准则，并且实现了</a:t>
            </a:r>
            <a:r>
              <a:rPr lang="en-US" altLang="zh-CN"/>
              <a:t>lovasz_loss</a:t>
            </a:r>
            <a:r>
              <a:rPr lang="zh-CN" altLang="en-US"/>
              <a:t>损失函数和</a:t>
            </a:r>
            <a:r>
              <a:rPr lang="en-US" altLang="zh-CN"/>
              <a:t>ohen</a:t>
            </a:r>
            <a:r>
              <a:rPr lang="zh-CN" altLang="en-US"/>
              <a:t>交叉熵</a:t>
            </a:r>
            <a:r>
              <a:rPr lang="zh-CN" altLang="en-US"/>
              <a:t>损失函数</a:t>
            </a:r>
            <a:endParaRPr lang="zh-CN" altLang="en-US"/>
          </a:p>
          <a:p>
            <a:r>
              <a:rPr lang="en-US" altLang="zh-CN"/>
              <a:t>train.py</a:t>
            </a:r>
            <a:r>
              <a:rPr lang="zh-CN" altLang="en-US"/>
              <a:t>和</a:t>
            </a:r>
            <a:r>
              <a:rPr lang="en-US" altLang="zh-CN"/>
              <a:t>train_isda.py</a:t>
            </a:r>
            <a:r>
              <a:rPr lang="zh-CN" altLang="en-US"/>
              <a:t>是使用和不使用</a:t>
            </a:r>
            <a:r>
              <a:rPr lang="en-US" altLang="zh-CN"/>
              <a:t>isda</a:t>
            </a:r>
            <a:r>
              <a:rPr lang="zh-CN" altLang="en-US"/>
              <a:t>方法的训练方式，也是两个</a:t>
            </a:r>
            <a:r>
              <a:rPr lang="zh-CN" altLang="en-US"/>
              <a:t>程序入口</a:t>
            </a:r>
            <a:endParaRPr lang="zh-CN" altLang="en-US"/>
          </a:p>
          <a:p>
            <a:r>
              <a:rPr lang="zh-CN" altLang="en-US"/>
              <a:t>在训练完成之后对结果进行评估</a:t>
            </a:r>
            <a:r>
              <a:rPr lang="en-US" altLang="zh-CN"/>
              <a:t>(evaluate.py)</a:t>
            </a:r>
            <a:endParaRPr lang="en-US" altLang="zh-CN"/>
          </a:p>
        </p:txBody>
      </p:sp>
      <p:sp>
        <p:nvSpPr>
          <p:cNvPr id="4" name="日期占位符 3"/>
          <p:cNvSpPr>
            <a:spLocks noGrp="1"/>
          </p:cNvSpPr>
          <p:nvPr>
            <p:ph type="dt" sz="half" idx="10"/>
          </p:nvPr>
        </p:nvSpPr>
        <p:spPr/>
        <p:txBody>
          <a:bodyPr/>
          <a:p>
            <a:pPr lvl="0"/>
            <a:fld id="{BB962C8B-B14F-4D97-AF65-F5344CB8AC3E}" type="datetime1">
              <a:rPr lang="zh-CN" altLang="en-US" dirty="0">
                <a:latin typeface="Arial" panose="020B0604020202020204" pitchFamily="34" charset="0"/>
              </a:rPr>
            </a:fld>
            <a:endParaRPr lang="zh-CN" altLang="en-US" dirty="0">
              <a:latin typeface="Arial" panose="020B0604020202020204" pitchFamily="34" charset="0"/>
            </a:endParaRPr>
          </a:p>
        </p:txBody>
      </p:sp>
      <p:sp>
        <p:nvSpPr>
          <p:cNvPr id="5" name="灯片编号占位符 4"/>
          <p:cNvSpPr>
            <a:spLocks noGrp="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
</file>

<file path=ppt/tags/tag1.xml><?xml version="1.0" encoding="utf-8"?>
<p:tagLst xmlns:p="http://schemas.openxmlformats.org/presentationml/2006/main">
  <p:tag name="KSO_WM_UNIT_PLACING_PICTURE_USER_VIEWPORT" val="{&quot;height&quot;:4590,&quot;width&quot;:6615}"/>
</p:tagLst>
</file>

<file path=ppt/theme/theme1.xml><?xml version="1.0" encoding="utf-8"?>
<a:theme xmlns:a="http://schemas.openxmlformats.org/drawingml/2006/main" name="Axis">
  <a:themeElements>
    <a:clrScheme name="">
      <a:dk1>
        <a:srgbClr val="292929"/>
      </a:dk1>
      <a:lt1>
        <a:srgbClr val="FFFFFF"/>
      </a:lt1>
      <a:dk2>
        <a:srgbClr val="000000"/>
      </a:dk2>
      <a:lt2>
        <a:srgbClr val="808080"/>
      </a:lt2>
      <a:accent1>
        <a:srgbClr val="CC9900"/>
      </a:accent1>
      <a:accent2>
        <a:srgbClr val="CCCC99"/>
      </a:accent2>
      <a:accent3>
        <a:srgbClr val="FFFFFF"/>
      </a:accent3>
      <a:accent4>
        <a:srgbClr val="222222"/>
      </a:accent4>
      <a:accent5>
        <a:srgbClr val="E2CAAA"/>
      </a:accent5>
      <a:accent6>
        <a:srgbClr val="B7B789"/>
      </a:accent6>
      <a:hlink>
        <a:srgbClr val="999933"/>
      </a:hlink>
      <a:folHlink>
        <a:srgbClr val="B2B2B2"/>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8F8F8"/>
        </a:dk1>
        <a:lt1>
          <a:srgbClr val="330000"/>
        </a:lt1>
        <a:dk2>
          <a:srgbClr val="FFFFFF"/>
        </a:dk2>
        <a:lt2>
          <a:srgbClr val="080808"/>
        </a:lt2>
        <a:accent1>
          <a:srgbClr val="FF9900"/>
        </a:accent1>
        <a:accent2>
          <a:srgbClr val="CC3300"/>
        </a:accent2>
        <a:accent3>
          <a:srgbClr val="ADAAAA"/>
        </a:accent3>
        <a:accent4>
          <a:srgbClr val="D6D6D6"/>
        </a:accent4>
        <a:accent5>
          <a:srgbClr val="FFCAAA"/>
        </a:accent5>
        <a:accent6>
          <a:srgbClr val="B72D00"/>
        </a:accent6>
        <a:hlink>
          <a:srgbClr val="CC6600"/>
        </a:hlink>
        <a:folHlink>
          <a:srgbClr val="B2B282"/>
        </a:folHlink>
      </a:clrScheme>
      <a:clrMap bg1="lt1" tx1="dk1" bg2="lt2" tx2="dk2" accent1="accent1" accent2="accent2" accent3="accent3" accent4="accent4" accent5="accent5" accent6="accent6" hlink="hlink" folHlink="folHlink"/>
    </a:extraClrScheme>
    <a:extraClrScheme>
      <a:clrScheme name="">
        <a:dk1>
          <a:srgbClr val="F8F8F8"/>
        </a:dk1>
        <a:lt1>
          <a:srgbClr val="800000"/>
        </a:lt1>
        <a:dk2>
          <a:srgbClr val="FFFFFF"/>
        </a:dk2>
        <a:lt2>
          <a:srgbClr val="333333"/>
        </a:lt2>
        <a:accent1>
          <a:srgbClr val="CC9900"/>
        </a:accent1>
        <a:accent2>
          <a:srgbClr val="666666"/>
        </a:accent2>
        <a:accent3>
          <a:srgbClr val="C1AAAA"/>
        </a:accent3>
        <a:accent4>
          <a:srgbClr val="D6D6D6"/>
        </a:accent4>
        <a:accent5>
          <a:srgbClr val="E2CAAA"/>
        </a:accent5>
        <a:accent6>
          <a:srgbClr val="5B5B5B"/>
        </a:accent6>
        <a:hlink>
          <a:srgbClr val="CC6600"/>
        </a:hlink>
        <a:folHlink>
          <a:srgbClr val="95A587"/>
        </a:folHlink>
      </a:clrScheme>
      <a:clrMap bg1="lt1" tx1="dk1" bg2="lt2" tx2="dk2" accent1="accent1" accent2="accent2" accent3="accent3" accent4="accent4" accent5="accent5" accent6="accent6" hlink="hlink" folHlink="folHlink"/>
    </a:extraClrScheme>
    <a:extraClrScheme>
      <a:clrScheme name="">
        <a:dk1>
          <a:srgbClr val="A4BEE0"/>
        </a:dk1>
        <a:lt1>
          <a:srgbClr val="013253"/>
        </a:lt1>
        <a:dk2>
          <a:srgbClr val="FFFFFF"/>
        </a:dk2>
        <a:lt2>
          <a:srgbClr val="5F5F5F"/>
        </a:lt2>
        <a:accent1>
          <a:srgbClr val="588480"/>
        </a:accent1>
        <a:accent2>
          <a:srgbClr val="6600FF"/>
        </a:accent2>
        <a:accent3>
          <a:srgbClr val="AAADB4"/>
        </a:accent3>
        <a:accent4>
          <a:srgbClr val="8DA3C1"/>
        </a:accent4>
        <a:accent5>
          <a:srgbClr val="B5C2C1"/>
        </a:accent5>
        <a:accent6>
          <a:srgbClr val="5B00E5"/>
        </a:accent6>
        <a:hlink>
          <a:srgbClr val="CCCC00"/>
        </a:hlink>
        <a:folHlink>
          <a:srgbClr val="5F5F5F"/>
        </a:folHlink>
      </a:clrScheme>
      <a:clrMap bg1="lt1" tx1="dk1" bg2="lt2" tx2="dk2" accent1="accent1" accent2="accent2" accent3="accent3" accent4="accent4" accent5="accent5" accent6="accent6" hlink="hlink" folHlink="folHlink"/>
    </a:extraClrScheme>
    <a:extraClrScheme>
      <a:clrScheme name="">
        <a:dk1>
          <a:srgbClr val="F8F8F8"/>
        </a:dk1>
        <a:lt1>
          <a:srgbClr val="3D4A1C"/>
        </a:lt1>
        <a:dk2>
          <a:srgbClr val="FFFFFF"/>
        </a:dk2>
        <a:lt2>
          <a:srgbClr val="003300"/>
        </a:lt2>
        <a:accent1>
          <a:srgbClr val="99CC00"/>
        </a:accent1>
        <a:accent2>
          <a:srgbClr val="669900"/>
        </a:accent2>
        <a:accent3>
          <a:srgbClr val="AFB2AA"/>
        </a:accent3>
        <a:accent4>
          <a:srgbClr val="D6D6D6"/>
        </a:accent4>
        <a:accent5>
          <a:srgbClr val="CAE2AA"/>
        </a:accent5>
        <a:accent6>
          <a:srgbClr val="5B8900"/>
        </a:accent6>
        <a:hlink>
          <a:srgbClr val="CC9900"/>
        </a:hlink>
        <a:folHlink>
          <a:srgbClr val="B2B282"/>
        </a:folHlink>
      </a:clrScheme>
      <a:clrMap bg1="lt1" tx1="dk1" bg2="lt2" tx2="dk2" accent1="accent1" accent2="accent2" accent3="accent3" accent4="accent4" accent5="accent5" accent6="accent6" hlink="hlink" folHlink="folHlink"/>
    </a:extraClrScheme>
    <a:extraClrScheme>
      <a:clrScheme name="">
        <a:dk1>
          <a:srgbClr val="F8F8F8"/>
        </a:dk1>
        <a:lt1>
          <a:srgbClr val="005D8C"/>
        </a:lt1>
        <a:dk2>
          <a:srgbClr val="FFFFFF"/>
        </a:dk2>
        <a:lt2>
          <a:srgbClr val="333333"/>
        </a:lt2>
        <a:accent1>
          <a:srgbClr val="00CC99"/>
        </a:accent1>
        <a:accent2>
          <a:srgbClr val="0099CC"/>
        </a:accent2>
        <a:accent3>
          <a:srgbClr val="AAB6C5"/>
        </a:accent3>
        <a:accent4>
          <a:srgbClr val="D6D6D6"/>
        </a:accent4>
        <a:accent5>
          <a:srgbClr val="AAE2CA"/>
        </a:accent5>
        <a:accent6>
          <a:srgbClr val="0089B7"/>
        </a:accent6>
        <a:hlink>
          <a:srgbClr val="FFCC00"/>
        </a:hlink>
        <a:folHlink>
          <a:srgbClr val="D8D48C"/>
        </a:folHlink>
      </a:clrScheme>
      <a:clrMap bg1="lt1" tx1="dk1" bg2="lt2" tx2="dk2" accent1="accent1" accent2="accent2" accent3="accent3" accent4="accent4" accent5="accent5" accent6="accent6" hlink="hlink" folHlink="folHlink"/>
    </a:extraClrScheme>
    <a:extraClrScheme>
      <a:clrScheme name="">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9AA"/>
        </a:accent5>
        <a:accent6>
          <a:srgbClr val="A661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A9A88"/>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
        <a:dk1>
          <a:srgbClr val="292929"/>
        </a:dk1>
        <a:lt1>
          <a:srgbClr val="FFFFFF"/>
        </a:lt1>
        <a:dk2>
          <a:srgbClr val="000000"/>
        </a:dk2>
        <a:lt2>
          <a:srgbClr val="808080"/>
        </a:lt2>
        <a:accent1>
          <a:srgbClr val="CC9900"/>
        </a:accent1>
        <a:accent2>
          <a:srgbClr val="CCCC99"/>
        </a:accent2>
        <a:accent3>
          <a:srgbClr val="FFFFFF"/>
        </a:accent3>
        <a:accent4>
          <a:srgbClr val="222222"/>
        </a:accent4>
        <a:accent5>
          <a:srgbClr val="E2CAAA"/>
        </a:accent5>
        <a:accent6>
          <a:srgbClr val="B7B789"/>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1827</Words>
  <Application>WPS 演示</Application>
  <PresentationFormat>在屏幕上显示</PresentationFormat>
  <Paragraphs>109</Paragraphs>
  <Slides>10</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Arial</vt:lpstr>
      <vt:lpstr>宋体</vt:lpstr>
      <vt:lpstr>Wingdings</vt:lpstr>
      <vt:lpstr>Times New Roman</vt:lpstr>
      <vt:lpstr>微软雅黑</vt:lpstr>
      <vt:lpstr>Arial Unicode MS</vt:lpstr>
      <vt:lpstr>Axis</vt:lpstr>
      <vt:lpstr>Implicit Semantic Data Augmentation for Deep Networks</vt:lpstr>
      <vt:lpstr>1.论文理解</vt:lpstr>
      <vt:lpstr>1.论文理解</vt:lpstr>
      <vt:lpstr>1.论文理解</vt:lpstr>
      <vt:lpstr>1.论文理解</vt:lpstr>
      <vt:lpstr>1.论文理解</vt:lpstr>
      <vt:lpstr>2.代码解释</vt:lpstr>
      <vt:lpstr>2.代码理解</vt:lpstr>
      <vt:lpstr>2.代码理解</vt:lpstr>
      <vt:lpstr>3.结果</vt:lpstr>
    </vt:vector>
  </TitlesOfParts>
  <Company>ics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HMM词性标注</dc:title>
  <dc:creator>HuangShujian</dc:creator>
  <cp:lastModifiedBy>ttt</cp:lastModifiedBy>
  <cp:revision>774</cp:revision>
  <dcterms:created xsi:type="dcterms:W3CDTF">2005-03-03T04:54:00Z</dcterms:created>
  <dcterms:modified xsi:type="dcterms:W3CDTF">2021-11-30T11:15:27Z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36C587388BFF4C45987F6B19747243EA</vt:lpwstr>
  </property>
  <property fmtid="{D5CDD505-2E9C-101B-9397-08002B2CF9AE}" pid="3" name="KSOProductBuildVer">
    <vt:lpwstr>2052-11.1.0.11115</vt:lpwstr>
  </property>
</Properties>
</file>