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2" r:id="rId3"/>
    <p:sldId id="287" r:id="rId4"/>
    <p:sldId id="284" r:id="rId5"/>
    <p:sldId id="257" r:id="rId6"/>
    <p:sldId id="283" r:id="rId7"/>
    <p:sldId id="258" r:id="rId8"/>
    <p:sldId id="259" r:id="rId9"/>
    <p:sldId id="260" r:id="rId10"/>
    <p:sldId id="285" r:id="rId11"/>
    <p:sldId id="261" r:id="rId12"/>
    <p:sldId id="264" r:id="rId13"/>
    <p:sldId id="265" r:id="rId14"/>
    <p:sldId id="266" r:id="rId15"/>
    <p:sldId id="267" r:id="rId16"/>
    <p:sldId id="268" r:id="rId17"/>
    <p:sldId id="269" r:id="rId18"/>
    <p:sldId id="270" r:id="rId19"/>
    <p:sldId id="271"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9E83E-C00B-4297-A003-63E0ABB0C239}" v="6" dt="2023-12-26T20:09:58.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git Saaran" userId="9ce57e31786c25a9" providerId="LiveId" clId="{C719E83E-C00B-4297-A003-63E0ABB0C239}"/>
    <pc:docChg chg="undo redo custSel addSld delSld modSld">
      <pc:chgData name="Sanggit Saaran" userId="9ce57e31786c25a9" providerId="LiveId" clId="{C719E83E-C00B-4297-A003-63E0ABB0C239}" dt="2023-12-26T20:16:19.957" v="459" actId="20577"/>
      <pc:docMkLst>
        <pc:docMk/>
      </pc:docMkLst>
      <pc:sldChg chg="modSp mod">
        <pc:chgData name="Sanggit Saaran" userId="9ce57e31786c25a9" providerId="LiveId" clId="{C719E83E-C00B-4297-A003-63E0ABB0C239}" dt="2023-12-26T19:23:44.208" v="1" actId="123"/>
        <pc:sldMkLst>
          <pc:docMk/>
          <pc:sldMk cId="2380706142" sldId="270"/>
        </pc:sldMkLst>
        <pc:spChg chg="mod">
          <ac:chgData name="Sanggit Saaran" userId="9ce57e31786c25a9" providerId="LiveId" clId="{C719E83E-C00B-4297-A003-63E0ABB0C239}" dt="2023-12-26T19:23:44.208" v="1" actId="123"/>
          <ac:spMkLst>
            <pc:docMk/>
            <pc:sldMk cId="2380706142" sldId="270"/>
            <ac:spMk id="5" creationId="{08E0DF99-1A5F-818C-259D-C3CCCF9096D1}"/>
          </ac:spMkLst>
        </pc:spChg>
      </pc:sldChg>
      <pc:sldChg chg="addSp delSp modSp new add del mod">
        <pc:chgData name="Sanggit Saaran" userId="9ce57e31786c25a9" providerId="LiveId" clId="{C719E83E-C00B-4297-A003-63E0ABB0C239}" dt="2023-12-26T20:16:19.957" v="459" actId="20577"/>
        <pc:sldMkLst>
          <pc:docMk/>
          <pc:sldMk cId="857181851" sldId="287"/>
        </pc:sldMkLst>
        <pc:spChg chg="add del mod">
          <ac:chgData name="Sanggit Saaran" userId="9ce57e31786c25a9" providerId="LiveId" clId="{C719E83E-C00B-4297-A003-63E0ABB0C239}" dt="2023-12-26T20:06:20.982" v="7" actId="767"/>
          <ac:spMkLst>
            <pc:docMk/>
            <pc:sldMk cId="857181851" sldId="287"/>
            <ac:spMk id="2" creationId="{40730669-08E5-912C-1029-77722D2D394A}"/>
          </ac:spMkLst>
        </pc:spChg>
        <pc:spChg chg="add mod">
          <ac:chgData name="Sanggit Saaran" userId="9ce57e31786c25a9" providerId="LiveId" clId="{C719E83E-C00B-4297-A003-63E0ABB0C239}" dt="2023-12-26T20:07:14.411" v="29" actId="403"/>
          <ac:spMkLst>
            <pc:docMk/>
            <pc:sldMk cId="857181851" sldId="287"/>
            <ac:spMk id="3" creationId="{4031B7BB-B55E-CD1A-2044-172C73244254}"/>
          </ac:spMkLst>
        </pc:spChg>
        <pc:spChg chg="add mod">
          <ac:chgData name="Sanggit Saaran" userId="9ce57e31786c25a9" providerId="LiveId" clId="{C719E83E-C00B-4297-A003-63E0ABB0C239}" dt="2023-12-26T20:09:35.240" v="143" actId="14100"/>
          <ac:spMkLst>
            <pc:docMk/>
            <pc:sldMk cId="857181851" sldId="287"/>
            <ac:spMk id="4" creationId="{B4FA7AF0-34E1-8F18-7898-F2D5E8FC3241}"/>
          </ac:spMkLst>
        </pc:spChg>
        <pc:spChg chg="add del mod">
          <ac:chgData name="Sanggit Saaran" userId="9ce57e31786c25a9" providerId="LiveId" clId="{C719E83E-C00B-4297-A003-63E0ABB0C239}" dt="2023-12-26T20:09:47.137" v="146"/>
          <ac:spMkLst>
            <pc:docMk/>
            <pc:sldMk cId="857181851" sldId="287"/>
            <ac:spMk id="5" creationId="{4D16465E-0368-0447-B664-583ACA7B77D5}"/>
          </ac:spMkLst>
        </pc:spChg>
        <pc:spChg chg="add mod">
          <ac:chgData name="Sanggit Saaran" userId="9ce57e31786c25a9" providerId="LiveId" clId="{C719E83E-C00B-4297-A003-63E0ABB0C239}" dt="2023-12-26T20:16:19.957" v="459" actId="20577"/>
          <ac:spMkLst>
            <pc:docMk/>
            <pc:sldMk cId="857181851" sldId="287"/>
            <ac:spMk id="6" creationId="{085CDB2B-8BED-BDD6-5428-2F28656C058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fld id="{32637B58-87C1-446D-BDA9-B06F4BCF7782}" type="datetimeFigureOut">
              <a:rPr lang="en-US" smtClean="0"/>
              <a:t>12/27/2023</a:t>
            </a:fld>
            <a:endParaRPr lang="en-US"/>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2637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fld id="{32637B58-87C1-446D-BDA9-B06F4BCF7782}" type="datetimeFigureOut">
              <a:rPr lang="en-US" smtClean="0"/>
              <a:t>12/27/2023</a:t>
            </a:fld>
            <a:endParaRPr lang="en-US"/>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20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fld id="{32637B58-87C1-446D-BDA9-B06F4BCF7782}" type="datetimeFigureOut">
              <a:rPr lang="en-US" smtClean="0"/>
              <a:t>12/27/2023</a:t>
            </a:fld>
            <a:endParaRPr lang="en-US"/>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8258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fld id="{32637B58-87C1-446D-BDA9-B06F4BCF7782}" type="datetimeFigureOut">
              <a:rPr lang="en-US" smtClean="0"/>
              <a:t>12/27/2023</a:t>
            </a:fld>
            <a:endParaRPr lang="en-US"/>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t>‹#›</a:t>
            </a:fld>
            <a:endParaRPr lang="en-US"/>
          </a:p>
        </p:txBody>
      </p:sp>
    </p:spTree>
    <p:extLst>
      <p:ext uri="{BB962C8B-B14F-4D97-AF65-F5344CB8AC3E}">
        <p14:creationId xmlns:p14="http://schemas.microsoft.com/office/powerpoint/2010/main" val="34695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fld id="{32637B58-87C1-446D-BDA9-B06F4BCF7782}" type="datetimeFigureOut">
              <a:rPr lang="en-US" smtClean="0"/>
              <a:t>12/27/2023</a:t>
            </a:fld>
            <a:endParaRPr lang="en-US"/>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411001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fld id="{32637B58-87C1-446D-BDA9-B06F4BCF7782}" type="datetimeFigureOut">
              <a:rPr lang="en-US" smtClean="0"/>
              <a:t>12/27/2023</a:t>
            </a:fld>
            <a:endParaRPr lang="en-US"/>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221212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fld id="{32637B58-87C1-446D-BDA9-B06F4BCF7782}" type="datetimeFigureOut">
              <a:rPr lang="en-US" smtClean="0"/>
              <a:t>12/27/2023</a:t>
            </a:fld>
            <a:endParaRPr lang="en-US"/>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1695568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fld id="{32637B58-87C1-446D-BDA9-B06F4BCF7782}" type="datetimeFigureOut">
              <a:rPr lang="en-US" smtClean="0"/>
              <a:t>12/27/2023</a:t>
            </a:fld>
            <a:endParaRPr lang="en-US"/>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52157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fld id="{32637B58-87C1-446D-BDA9-B06F4BCF7782}" type="datetimeFigureOut">
              <a:rPr lang="en-US" smtClean="0"/>
              <a:t>12/27/2023</a:t>
            </a:fld>
            <a:endParaRPr lang="en-US"/>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373382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fld id="{32637B58-87C1-446D-BDA9-B06F4BCF7782}" type="datetimeFigureOut">
              <a:rPr lang="en-US" smtClean="0"/>
              <a:t>12/27/2023</a:t>
            </a:fld>
            <a:endParaRPr lang="en-US"/>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97771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fld id="{32637B58-87C1-446D-BDA9-B06F4BCF7782}" type="datetimeFigureOut">
              <a:rPr lang="en-US" smtClean="0"/>
              <a:t>12/27/2023</a:t>
            </a:fld>
            <a:endParaRPr lang="en-US"/>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t>‹#›</a:t>
            </a:fld>
            <a:endParaRPr lang="en-US"/>
          </a:p>
        </p:txBody>
      </p:sp>
    </p:spTree>
    <p:extLst>
      <p:ext uri="{BB962C8B-B14F-4D97-AF65-F5344CB8AC3E}">
        <p14:creationId xmlns:p14="http://schemas.microsoft.com/office/powerpoint/2010/main" val="64736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fld id="{32637B58-87C1-446D-BDA9-B06F4BCF7782}" type="datetimeFigureOut">
              <a:rPr lang="en-US" smtClean="0"/>
              <a:pPr/>
              <a:t>12/27/2023</a:t>
            </a:fld>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EC4A0-79A9-EDD0-44B5-52C3DEB79CCE}"/>
              </a:ext>
            </a:extLst>
          </p:cNvPr>
          <p:cNvSpPr>
            <a:spLocks noGrp="1"/>
          </p:cNvSpPr>
          <p:nvPr>
            <p:ph type="ctrTitle"/>
          </p:nvPr>
        </p:nvSpPr>
        <p:spPr>
          <a:xfrm>
            <a:off x="1932157" y="225009"/>
            <a:ext cx="8504275" cy="3551275"/>
          </a:xfrm>
        </p:spPr>
        <p:txBody>
          <a:bodyPr/>
          <a:lstStyle/>
          <a:p>
            <a:r>
              <a:rPr lang="en-IN" dirty="0"/>
              <a:t>HANDWRITING RECOGNITION FOR AUTHENITCATION</a:t>
            </a:r>
          </a:p>
        </p:txBody>
      </p:sp>
      <p:pic>
        <p:nvPicPr>
          <p:cNvPr id="3" name="Picture 2" descr="Amrita Vishwa Vidyapeetham Logo Png Transparent Background Free ...">
            <a:extLst>
              <a:ext uri="{FF2B5EF4-FFF2-40B4-BE49-F238E27FC236}">
                <a16:creationId xmlns:a16="http://schemas.microsoft.com/office/drawing/2014/main" id="{4A4057B0-6A7F-1F98-BFDE-CE68B671483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087359" y="4585131"/>
            <a:ext cx="4104641" cy="371570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
            <a:extLst>
              <a:ext uri="{FF2B5EF4-FFF2-40B4-BE49-F238E27FC236}">
                <a16:creationId xmlns:a16="http://schemas.microsoft.com/office/drawing/2014/main" id="{ADE3786D-00D6-0D0E-F81F-0E058E5B3E2B}"/>
              </a:ext>
            </a:extLst>
          </p:cNvPr>
          <p:cNvSpPr txBox="1"/>
          <p:nvPr/>
        </p:nvSpPr>
        <p:spPr>
          <a:xfrm>
            <a:off x="-335215" y="4647939"/>
            <a:ext cx="8695443" cy="156966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200" dirty="0">
                <a:latin typeface="+mj-lt"/>
                <a:ea typeface="+mj-ea"/>
                <a:cs typeface="+mj-cs"/>
              </a:rPr>
              <a:t>Amrita Vishwa Vidyapeetham</a:t>
            </a:r>
          </a:p>
          <a:p>
            <a:pPr algn="ctr"/>
            <a:r>
              <a:rPr lang="en-US" sz="3200" dirty="0">
                <a:latin typeface="+mj-lt"/>
                <a:ea typeface="+mj-ea"/>
                <a:cs typeface="+mj-cs"/>
              </a:rPr>
              <a:t> </a:t>
            </a:r>
            <a:r>
              <a:rPr lang="en-US" sz="3200" dirty="0" err="1">
                <a:latin typeface="+mj-lt"/>
                <a:ea typeface="+mj-ea"/>
                <a:cs typeface="+mj-cs"/>
              </a:rPr>
              <a:t>Ettimadai</a:t>
            </a:r>
            <a:r>
              <a:rPr lang="en-US" sz="3200" dirty="0">
                <a:latin typeface="+mj-lt"/>
                <a:ea typeface="+mj-ea"/>
                <a:cs typeface="+mj-cs"/>
              </a:rPr>
              <a:t> 641112, Coimbatore, Tamil Nadu</a:t>
            </a:r>
            <a:endParaRPr lang="en-IN" sz="3200" dirty="0"/>
          </a:p>
        </p:txBody>
      </p:sp>
    </p:spTree>
    <p:extLst>
      <p:ext uri="{BB962C8B-B14F-4D97-AF65-F5344CB8AC3E}">
        <p14:creationId xmlns:p14="http://schemas.microsoft.com/office/powerpoint/2010/main" val="246689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4B50E70-B22F-8AFD-DCF8-0088C6CE74FB}"/>
              </a:ext>
            </a:extLst>
          </p:cNvPr>
          <p:cNvSpPr txBox="1">
            <a:spLocks/>
          </p:cNvSpPr>
          <p:nvPr/>
        </p:nvSpPr>
        <p:spPr>
          <a:xfrm>
            <a:off x="3229081" y="142271"/>
            <a:ext cx="11545746" cy="894041"/>
          </a:xfrm>
          <a:prstGeom prst="rect">
            <a:avLst/>
          </a:prstGeom>
        </p:spPr>
        <p:txBody>
          <a:bodyPr/>
          <a:lst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a:lstStyle>
          <a:p>
            <a:r>
              <a:rPr lang="en-US" sz="2800"/>
              <a:t>Convolution neural network</a:t>
            </a:r>
            <a:endParaRPr lang="en-US" sz="2800" dirty="0"/>
          </a:p>
        </p:txBody>
      </p:sp>
      <p:sp>
        <p:nvSpPr>
          <p:cNvPr id="3" name="Content Placeholder 2">
            <a:extLst>
              <a:ext uri="{FF2B5EF4-FFF2-40B4-BE49-F238E27FC236}">
                <a16:creationId xmlns:a16="http://schemas.microsoft.com/office/drawing/2014/main" id="{CF3B6360-7726-A71A-B08E-EA824428D450}"/>
              </a:ext>
            </a:extLst>
          </p:cNvPr>
          <p:cNvSpPr txBox="1">
            <a:spLocks/>
          </p:cNvSpPr>
          <p:nvPr/>
        </p:nvSpPr>
        <p:spPr>
          <a:xfrm>
            <a:off x="142504" y="1036312"/>
            <a:ext cx="11821886" cy="6320314"/>
          </a:xfrm>
          <a:prstGeom prst="rect">
            <a:avLst/>
          </a:prstGeom>
        </p:spPr>
        <p:txBody>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t>A supervised deep learning used in computer vision projects</a:t>
            </a:r>
          </a:p>
          <a:p>
            <a:pPr marL="342900" indent="-342900"/>
            <a:r>
              <a:rPr lang="en-US" dirty="0"/>
              <a:t>CNN process involves the following steps:</a:t>
            </a:r>
          </a:p>
          <a:p>
            <a:pPr marL="457200" indent="-457200">
              <a:buFont typeface="+mj-lt"/>
              <a:buAutoNum type="arabicParenR"/>
            </a:pPr>
            <a:r>
              <a:rPr lang="en-US" dirty="0"/>
              <a:t>Convolution </a:t>
            </a:r>
            <a:r>
              <a:rPr lang="en-US" dirty="0">
                <a:sym typeface="Wingdings" panose="05000000000000000000" pitchFamily="2" charset="2"/>
              </a:rPr>
              <a:t> the process by which applying the filter and by cross multiplying the image matrix with the filter and creating a feature map</a:t>
            </a:r>
          </a:p>
          <a:p>
            <a:pPr marL="457200" indent="-457200">
              <a:buFont typeface="+mj-lt"/>
              <a:buAutoNum type="arabicParenR"/>
            </a:pPr>
            <a:r>
              <a:rPr lang="en-US" dirty="0">
                <a:sym typeface="Wingdings" panose="05000000000000000000" pitchFamily="2" charset="2"/>
              </a:rPr>
              <a:t>Max Pooling  calculates the maximum value for patches of a feature map and creates a pooled feature map</a:t>
            </a:r>
          </a:p>
          <a:p>
            <a:pPr marL="457200" indent="-457200">
              <a:buFont typeface="+mj-lt"/>
              <a:buAutoNum type="arabicParenR"/>
            </a:pPr>
            <a:r>
              <a:rPr lang="en-US" dirty="0">
                <a:sym typeface="Wingdings" panose="05000000000000000000" pitchFamily="2" charset="2"/>
              </a:rPr>
              <a:t>Flattening  Reorder the pooled feature map in a single column</a:t>
            </a:r>
          </a:p>
          <a:p>
            <a:pPr marL="457200" indent="-457200">
              <a:buFont typeface="+mj-lt"/>
              <a:buAutoNum type="arabicParenR"/>
            </a:pPr>
            <a:r>
              <a:rPr lang="en-US" dirty="0"/>
              <a:t>Full Connection </a:t>
            </a:r>
            <a:r>
              <a:rPr lang="en-US" dirty="0">
                <a:sym typeface="Wingdings" panose="05000000000000000000" pitchFamily="2" charset="2"/>
              </a:rPr>
              <a:t> the flattened vector is used as a input in a fully connected ANN and is how a CNN is connected  </a:t>
            </a:r>
          </a:p>
        </p:txBody>
      </p:sp>
    </p:spTree>
    <p:extLst>
      <p:ext uri="{BB962C8B-B14F-4D97-AF65-F5344CB8AC3E}">
        <p14:creationId xmlns:p14="http://schemas.microsoft.com/office/powerpoint/2010/main" val="349241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5D676C-20BC-8083-8487-8CAE3E6CE167}"/>
              </a:ext>
            </a:extLst>
          </p:cNvPr>
          <p:cNvPicPr>
            <a:picLocks noChangeAspect="1"/>
          </p:cNvPicPr>
          <p:nvPr/>
        </p:nvPicPr>
        <p:blipFill>
          <a:blip r:embed="rId2"/>
          <a:stretch>
            <a:fillRect/>
          </a:stretch>
        </p:blipFill>
        <p:spPr>
          <a:xfrm>
            <a:off x="45484" y="173299"/>
            <a:ext cx="6194755" cy="4903402"/>
          </a:xfrm>
          <a:prstGeom prst="rect">
            <a:avLst/>
          </a:prstGeom>
        </p:spPr>
      </p:pic>
      <p:sp>
        <p:nvSpPr>
          <p:cNvPr id="8" name="TextBox 7">
            <a:extLst>
              <a:ext uri="{FF2B5EF4-FFF2-40B4-BE49-F238E27FC236}">
                <a16:creationId xmlns:a16="http://schemas.microsoft.com/office/drawing/2014/main" id="{382EF816-67A6-9B69-E415-76BEC0C7153A}"/>
              </a:ext>
            </a:extLst>
          </p:cNvPr>
          <p:cNvSpPr txBox="1"/>
          <p:nvPr/>
        </p:nvSpPr>
        <p:spPr>
          <a:xfrm>
            <a:off x="6240239" y="286114"/>
            <a:ext cx="5575466" cy="6186309"/>
          </a:xfrm>
          <a:prstGeom prst="rect">
            <a:avLst/>
          </a:prstGeom>
          <a:noFill/>
        </p:spPr>
        <p:txBody>
          <a:bodyPr wrap="square" rtlCol="0">
            <a:spAutoFit/>
          </a:bodyPr>
          <a:lstStyle/>
          <a:p>
            <a:pPr marL="285750" indent="-285750">
              <a:buFont typeface="Arial" panose="020B0604020202020204" pitchFamily="34" charset="0"/>
              <a:buChar char="•"/>
            </a:pPr>
            <a:r>
              <a:rPr lang="en-IN" dirty="0"/>
              <a:t>In this process, we are preparing the image so that TensorFlow uses the image to process it.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Input. shape is the function that checks whether the given image is coloured or </a:t>
            </a:r>
            <a:r>
              <a:rPr lang="en-IN" dirty="0" err="1"/>
              <a:t>grayed</a:t>
            </a:r>
            <a:r>
              <a:rPr lang="en-IN" dirty="0"/>
              <a:t>.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After converting the image to </a:t>
            </a:r>
            <a:r>
              <a:rPr lang="en-IN" dirty="0" err="1"/>
              <a:t>gray</a:t>
            </a:r>
            <a:r>
              <a:rPr lang="en-IN" dirty="0"/>
              <a:t> we then move on to the function FastN1MeansDenoising where we denoise the noisy images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 next line gives us the threshold where we convert all the images into a binary format using the threshold function. Then we convert the image into its inverse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Next we crop the image and resize it as per the requirements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Then we find the aspect ratio using the rows and columns and we return the flattened image columns</a:t>
            </a:r>
          </a:p>
          <a:p>
            <a:pPr marL="285750" indent="-285750">
              <a:buFont typeface="Arial" panose="020B0604020202020204" pitchFamily="34" charset="0"/>
              <a:buChar char="•"/>
            </a:pPr>
            <a:r>
              <a:rPr lang="en-IN" dirty="0"/>
              <a:t>Rows and aspect ratio</a:t>
            </a:r>
          </a:p>
          <a:p>
            <a:r>
              <a:rPr lang="en-IN" dirty="0"/>
              <a:t>,</a:t>
            </a:r>
          </a:p>
        </p:txBody>
      </p:sp>
    </p:spTree>
    <p:extLst>
      <p:ext uri="{BB962C8B-B14F-4D97-AF65-F5344CB8AC3E}">
        <p14:creationId xmlns:p14="http://schemas.microsoft.com/office/powerpoint/2010/main" val="39373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828D8E-9E63-8CCE-0479-58C6EBC1A2DD}"/>
              </a:ext>
            </a:extLst>
          </p:cNvPr>
          <p:cNvPicPr>
            <a:picLocks noChangeAspect="1"/>
          </p:cNvPicPr>
          <p:nvPr/>
        </p:nvPicPr>
        <p:blipFill>
          <a:blip r:embed="rId2"/>
          <a:stretch>
            <a:fillRect/>
          </a:stretch>
        </p:blipFill>
        <p:spPr>
          <a:xfrm>
            <a:off x="161761" y="115404"/>
            <a:ext cx="6382078" cy="3575234"/>
          </a:xfrm>
          <a:prstGeom prst="rect">
            <a:avLst/>
          </a:prstGeom>
        </p:spPr>
      </p:pic>
      <p:sp>
        <p:nvSpPr>
          <p:cNvPr id="4" name="TextBox 3">
            <a:extLst>
              <a:ext uri="{FF2B5EF4-FFF2-40B4-BE49-F238E27FC236}">
                <a16:creationId xmlns:a16="http://schemas.microsoft.com/office/drawing/2014/main" id="{C3996F08-611A-E282-71E7-CE9F54786E28}"/>
              </a:ext>
            </a:extLst>
          </p:cNvPr>
          <p:cNvSpPr txBox="1"/>
          <p:nvPr/>
        </p:nvSpPr>
        <p:spPr>
          <a:xfrm>
            <a:off x="6685808" y="115404"/>
            <a:ext cx="5248893" cy="7294305"/>
          </a:xfrm>
          <a:prstGeom prst="rect">
            <a:avLst/>
          </a:prstGeom>
          <a:noFill/>
        </p:spPr>
        <p:txBody>
          <a:bodyPr wrap="square" rtlCol="0">
            <a:spAutoFit/>
          </a:bodyPr>
          <a:lstStyle/>
          <a:p>
            <a:pPr marL="285750" indent="-285750">
              <a:buFont typeface="Arial" panose="020B0604020202020204" pitchFamily="34" charset="0"/>
              <a:buChar char="•"/>
            </a:pPr>
            <a:r>
              <a:rPr lang="en-IN" dirty="0"/>
              <a:t>Now the main function is defined where we get the directory in which the programming file is saved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have to make sure that the directory where the images are stored is the same as where the programming file is stored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are then giving the directory where the images are stored and giving into the test training and authenticated data.</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Then the program goes to the training folder and reads every file using the </a:t>
            </a:r>
            <a:r>
              <a:rPr lang="en-IN" dirty="0" err="1"/>
              <a:t>imread</a:t>
            </a:r>
            <a:r>
              <a:rPr lang="en-IN" dirty="0"/>
              <a:t> function present in OpenCV and if the image exists it prepares the image using </a:t>
            </a:r>
            <a:r>
              <a:rPr lang="en-IN" dirty="0" err="1"/>
              <a:t>imageprep</a:t>
            </a:r>
            <a:r>
              <a:rPr lang="en-IN" dirty="0"/>
              <a:t> functions defined by the user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After this, we are appending the images into the </a:t>
            </a:r>
            <a:r>
              <a:rPr lang="en-IN" dirty="0" err="1"/>
              <a:t>training_data</a:t>
            </a:r>
            <a:r>
              <a:rPr lang="en-IN" dirty="0"/>
              <a:t> and giving 0,1 if the file contains the </a:t>
            </a:r>
          </a:p>
          <a:p>
            <a:pPr marL="285750" indent="-285750">
              <a:buFont typeface="Arial" panose="020B0604020202020204" pitchFamily="34" charset="0"/>
              <a:buChar char="•"/>
            </a:pPr>
            <a:r>
              <a:rPr lang="en-IN" dirty="0"/>
              <a:t>name genuine and 1,0 if the file does not contain</a:t>
            </a:r>
          </a:p>
          <a:p>
            <a:pPr marL="285750" indent="-285750">
              <a:buFont typeface="Arial" panose="020B0604020202020204" pitchFamily="34" charset="0"/>
              <a:buChar char="•"/>
            </a:pPr>
            <a:r>
              <a:rPr lang="en-IN" dirty="0"/>
              <a:t>the name genuine</a:t>
            </a:r>
          </a:p>
          <a:p>
            <a:endParaRPr lang="en-IN" dirty="0"/>
          </a:p>
          <a:p>
            <a:endParaRPr lang="en-IN" dirty="0"/>
          </a:p>
          <a:p>
            <a:endParaRPr lang="en-IN" dirty="0"/>
          </a:p>
        </p:txBody>
      </p:sp>
    </p:spTree>
    <p:extLst>
      <p:ext uri="{BB962C8B-B14F-4D97-AF65-F5344CB8AC3E}">
        <p14:creationId xmlns:p14="http://schemas.microsoft.com/office/powerpoint/2010/main" val="206248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1F28D2-27B5-45EF-3AB7-D63EB1AC94F9}"/>
              </a:ext>
            </a:extLst>
          </p:cNvPr>
          <p:cNvPicPr>
            <a:picLocks noChangeAspect="1"/>
          </p:cNvPicPr>
          <p:nvPr/>
        </p:nvPicPr>
        <p:blipFill>
          <a:blip r:embed="rId2"/>
          <a:stretch>
            <a:fillRect/>
          </a:stretch>
        </p:blipFill>
        <p:spPr>
          <a:xfrm>
            <a:off x="130020" y="52771"/>
            <a:ext cx="7633092" cy="5137414"/>
          </a:xfrm>
          <a:prstGeom prst="rect">
            <a:avLst/>
          </a:prstGeom>
        </p:spPr>
      </p:pic>
      <p:sp>
        <p:nvSpPr>
          <p:cNvPr id="4" name="TextBox 3">
            <a:extLst>
              <a:ext uri="{FF2B5EF4-FFF2-40B4-BE49-F238E27FC236}">
                <a16:creationId xmlns:a16="http://schemas.microsoft.com/office/drawing/2014/main" id="{BF6BF791-9DF7-8D85-6891-9849627A552D}"/>
              </a:ext>
            </a:extLst>
          </p:cNvPr>
          <p:cNvSpPr txBox="1"/>
          <p:nvPr/>
        </p:nvSpPr>
        <p:spPr>
          <a:xfrm>
            <a:off x="8069283" y="201881"/>
            <a:ext cx="3568535" cy="2585323"/>
          </a:xfrm>
          <a:prstGeom prst="rect">
            <a:avLst/>
          </a:prstGeom>
          <a:noFill/>
        </p:spPr>
        <p:txBody>
          <a:bodyPr wrap="square" rtlCol="0">
            <a:spAutoFit/>
          </a:bodyPr>
          <a:lstStyle/>
          <a:p>
            <a:pPr marL="285750" indent="-285750">
              <a:buFont typeface="Arial" panose="020B0604020202020204" pitchFamily="34" charset="0"/>
              <a:buChar char="•"/>
            </a:pPr>
            <a:r>
              <a:rPr lang="en-IN" dirty="0"/>
              <a:t>The same process as done in the training part has been implemented for the authentication and the test data </a:t>
            </a:r>
          </a:p>
          <a:p>
            <a:endParaRPr lang="en-IN" dirty="0"/>
          </a:p>
          <a:p>
            <a:pPr marL="285750" indent="-285750">
              <a:buFont typeface="Arial" panose="020B0604020202020204" pitchFamily="34" charset="0"/>
              <a:buChar char="•"/>
            </a:pPr>
            <a:r>
              <a:rPr lang="en-IN" dirty="0"/>
              <a:t>The only extra part added here is the </a:t>
            </a:r>
            <a:r>
              <a:rPr lang="en-IN" dirty="0" err="1"/>
              <a:t>y_true</a:t>
            </a:r>
            <a:r>
              <a:rPr lang="en-IN" dirty="0"/>
              <a:t> which gives true if the filename is genuine else false</a:t>
            </a:r>
          </a:p>
        </p:txBody>
      </p:sp>
    </p:spTree>
    <p:extLst>
      <p:ext uri="{BB962C8B-B14F-4D97-AF65-F5344CB8AC3E}">
        <p14:creationId xmlns:p14="http://schemas.microsoft.com/office/powerpoint/2010/main" val="108143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E5FDC0-D702-1720-F334-FAA2A552D7A6}"/>
              </a:ext>
            </a:extLst>
          </p:cNvPr>
          <p:cNvPicPr>
            <a:picLocks noChangeAspect="1"/>
          </p:cNvPicPr>
          <p:nvPr/>
        </p:nvPicPr>
        <p:blipFill>
          <a:blip r:embed="rId2"/>
          <a:stretch>
            <a:fillRect/>
          </a:stretch>
        </p:blipFill>
        <p:spPr>
          <a:xfrm>
            <a:off x="188112" y="128735"/>
            <a:ext cx="9500088" cy="3073558"/>
          </a:xfrm>
          <a:prstGeom prst="rect">
            <a:avLst/>
          </a:prstGeom>
        </p:spPr>
      </p:pic>
      <p:sp>
        <p:nvSpPr>
          <p:cNvPr id="4" name="TextBox 3">
            <a:extLst>
              <a:ext uri="{FF2B5EF4-FFF2-40B4-BE49-F238E27FC236}">
                <a16:creationId xmlns:a16="http://schemas.microsoft.com/office/drawing/2014/main" id="{67A27388-4134-9712-8A26-E07C3E96329E}"/>
              </a:ext>
            </a:extLst>
          </p:cNvPr>
          <p:cNvSpPr txBox="1"/>
          <p:nvPr/>
        </p:nvSpPr>
        <p:spPr>
          <a:xfrm>
            <a:off x="188112" y="3429000"/>
            <a:ext cx="11709070" cy="2862322"/>
          </a:xfrm>
          <a:prstGeom prst="rect">
            <a:avLst/>
          </a:prstGeom>
          <a:noFill/>
        </p:spPr>
        <p:txBody>
          <a:bodyPr wrap="square" rtlCol="0">
            <a:spAutoFit/>
          </a:bodyPr>
          <a:lstStyle/>
          <a:p>
            <a:r>
              <a:rPr lang="en-IN" dirty="0"/>
              <a:t>Here we have the predictions file where we use the run model function which we have already created and it helps in finding whether the prediction model identifies the signature properly or not</a:t>
            </a:r>
          </a:p>
          <a:p>
            <a:endParaRPr lang="en-IN" dirty="0"/>
          </a:p>
          <a:p>
            <a:r>
              <a:rPr lang="en-IN" dirty="0"/>
              <a:t>Then we use a confusion matrix to identify how the prediction model predicts the signatures and gives a matrix which gives how many images are predicted properly and how many images are predicted wrongly</a:t>
            </a:r>
          </a:p>
          <a:p>
            <a:endParaRPr lang="en-IN" dirty="0"/>
          </a:p>
          <a:p>
            <a:r>
              <a:rPr lang="en-IN" dirty="0"/>
              <a:t>Then we are also plotting a roc curve which receiver operating characteristic curve for displaying a graph between the true positive rater and false positive rate</a:t>
            </a:r>
          </a:p>
          <a:p>
            <a:endParaRPr lang="en-IN" dirty="0"/>
          </a:p>
          <a:p>
            <a:r>
              <a:rPr lang="en-IN" dirty="0"/>
              <a:t>Then by using matplotlib, we plot the graph of roc and the confusion matrix</a:t>
            </a:r>
          </a:p>
        </p:txBody>
      </p:sp>
    </p:spTree>
    <p:extLst>
      <p:ext uri="{BB962C8B-B14F-4D97-AF65-F5344CB8AC3E}">
        <p14:creationId xmlns:p14="http://schemas.microsoft.com/office/powerpoint/2010/main" val="318864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DB21E3-C943-363C-3400-DEE4982FB17E}"/>
              </a:ext>
            </a:extLst>
          </p:cNvPr>
          <p:cNvPicPr>
            <a:picLocks noChangeAspect="1"/>
          </p:cNvPicPr>
          <p:nvPr/>
        </p:nvPicPr>
        <p:blipFill>
          <a:blip r:embed="rId2"/>
          <a:stretch>
            <a:fillRect/>
          </a:stretch>
        </p:blipFill>
        <p:spPr>
          <a:xfrm>
            <a:off x="0" y="0"/>
            <a:ext cx="6671810" cy="6858000"/>
          </a:xfrm>
          <a:prstGeom prst="rect">
            <a:avLst/>
          </a:prstGeom>
        </p:spPr>
      </p:pic>
      <p:sp>
        <p:nvSpPr>
          <p:cNvPr id="4" name="TextBox 3">
            <a:extLst>
              <a:ext uri="{FF2B5EF4-FFF2-40B4-BE49-F238E27FC236}">
                <a16:creationId xmlns:a16="http://schemas.microsoft.com/office/drawing/2014/main" id="{64141A01-DB71-87AF-EA41-4C0E6F0E4755}"/>
              </a:ext>
            </a:extLst>
          </p:cNvPr>
          <p:cNvSpPr txBox="1"/>
          <p:nvPr/>
        </p:nvSpPr>
        <p:spPr>
          <a:xfrm>
            <a:off x="6780810" y="142504"/>
            <a:ext cx="5159829" cy="6740307"/>
          </a:xfrm>
          <a:prstGeom prst="rect">
            <a:avLst/>
          </a:prstGeom>
          <a:noFill/>
        </p:spPr>
        <p:txBody>
          <a:bodyPr wrap="square" rtlCol="0">
            <a:spAutoFit/>
          </a:bodyPr>
          <a:lstStyle/>
          <a:p>
            <a:r>
              <a:rPr lang="en-IN" dirty="0"/>
              <a:t> Here we are using the </a:t>
            </a:r>
            <a:r>
              <a:rPr lang="en-IN" dirty="0" err="1"/>
              <a:t>tensorflow</a:t>
            </a:r>
            <a:r>
              <a:rPr lang="en-IN" dirty="0"/>
              <a:t> part</a:t>
            </a:r>
          </a:p>
          <a:p>
            <a:r>
              <a:rPr lang="en-IN" dirty="0"/>
              <a:t>First, we are creating a </a:t>
            </a:r>
            <a:r>
              <a:rPr lang="en-IN" dirty="0" err="1"/>
              <a:t>tf.Variabble</a:t>
            </a:r>
            <a:r>
              <a:rPr lang="en-IN" dirty="0"/>
              <a:t> as a matrix so that pixels are read in a matrix format then we multiply the matrix using the </a:t>
            </a:r>
            <a:r>
              <a:rPr lang="en-IN" dirty="0" err="1"/>
              <a:t>nn.softmax</a:t>
            </a:r>
            <a:r>
              <a:rPr lang="en-IN" dirty="0"/>
              <a:t> function and the </a:t>
            </a:r>
            <a:r>
              <a:rPr lang="en-IN" dirty="0" err="1"/>
              <a:t>tf.matmul</a:t>
            </a:r>
            <a:r>
              <a:rPr lang="en-IN" dirty="0"/>
              <a:t> function</a:t>
            </a:r>
          </a:p>
          <a:p>
            <a:endParaRPr lang="en-IN" dirty="0"/>
          </a:p>
          <a:p>
            <a:r>
              <a:rPr lang="en-IN" dirty="0"/>
              <a:t>After this the </a:t>
            </a:r>
            <a:r>
              <a:rPr lang="en-IN" dirty="0" err="1"/>
              <a:t>runmodel</a:t>
            </a:r>
            <a:r>
              <a:rPr lang="en-IN" dirty="0"/>
              <a:t>-defined function is given where a variable scope for the regression is given</a:t>
            </a:r>
          </a:p>
          <a:p>
            <a:r>
              <a:rPr lang="en-IN" dirty="0"/>
              <a:t>And a placeholder that already </a:t>
            </a:r>
            <a:r>
              <a:rPr lang="en-IN" dirty="0" err="1"/>
              <a:t>gfives</a:t>
            </a:r>
            <a:r>
              <a:rPr lang="en-IN" dirty="0"/>
              <a:t> a variable scope of a variable which we are going to use later</a:t>
            </a:r>
          </a:p>
          <a:p>
            <a:endParaRPr lang="en-IN" dirty="0"/>
          </a:p>
          <a:p>
            <a:r>
              <a:rPr lang="en-IN" dirty="0"/>
              <a:t>The </a:t>
            </a:r>
            <a:r>
              <a:rPr lang="en-IN" dirty="0" err="1"/>
              <a:t>smregression</a:t>
            </a:r>
            <a:r>
              <a:rPr lang="en-IN" dirty="0"/>
              <a:t> part is done again</a:t>
            </a:r>
          </a:p>
          <a:p>
            <a:endParaRPr lang="en-IN" dirty="0"/>
          </a:p>
          <a:p>
            <a:r>
              <a:rPr lang="en-IN" dirty="0"/>
              <a:t>After this, we go to the entropy loss which </a:t>
            </a:r>
            <a:r>
              <a:rPr lang="en-IN" dirty="0" err="1"/>
              <a:t>si</a:t>
            </a:r>
            <a:r>
              <a:rPr lang="en-IN" dirty="0"/>
              <a:t> a loss function or cost function which has to be minimized therefore we reduce it and give the mathematical equation of the </a:t>
            </a:r>
            <a:r>
              <a:rPr lang="en-IN" dirty="0" err="1"/>
              <a:t>softmax</a:t>
            </a:r>
            <a:r>
              <a:rPr lang="en-IN" dirty="0"/>
              <a:t> regression </a:t>
            </a:r>
          </a:p>
          <a:p>
            <a:endParaRPr lang="en-IN" dirty="0"/>
          </a:p>
          <a:p>
            <a:r>
              <a:rPr lang="en-IN" dirty="0"/>
              <a:t>Then we use the gradient descent optimizer which optimizes the given image where there is a maximum descent to make the code run more efficiently</a:t>
            </a:r>
          </a:p>
          <a:p>
            <a:endParaRPr lang="en-IN" dirty="0"/>
          </a:p>
          <a:p>
            <a:endParaRPr lang="en-IN" dirty="0"/>
          </a:p>
        </p:txBody>
      </p:sp>
    </p:spTree>
    <p:extLst>
      <p:ext uri="{BB962C8B-B14F-4D97-AF65-F5344CB8AC3E}">
        <p14:creationId xmlns:p14="http://schemas.microsoft.com/office/powerpoint/2010/main" val="3899618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D5F1AD-CA0F-8937-003C-A7C3D8CC3E7D}"/>
              </a:ext>
            </a:extLst>
          </p:cNvPr>
          <p:cNvPicPr>
            <a:picLocks noChangeAspect="1"/>
          </p:cNvPicPr>
          <p:nvPr/>
        </p:nvPicPr>
        <p:blipFill>
          <a:blip r:embed="rId2"/>
          <a:stretch>
            <a:fillRect/>
          </a:stretch>
        </p:blipFill>
        <p:spPr>
          <a:xfrm>
            <a:off x="0" y="0"/>
            <a:ext cx="6671810" cy="6858000"/>
          </a:xfrm>
          <a:prstGeom prst="rect">
            <a:avLst/>
          </a:prstGeom>
        </p:spPr>
      </p:pic>
      <p:sp>
        <p:nvSpPr>
          <p:cNvPr id="3" name="TextBox 2">
            <a:extLst>
              <a:ext uri="{FF2B5EF4-FFF2-40B4-BE49-F238E27FC236}">
                <a16:creationId xmlns:a16="http://schemas.microsoft.com/office/drawing/2014/main" id="{E1755B19-A1F3-2E14-E79B-220D00FC1D52}"/>
              </a:ext>
            </a:extLst>
          </p:cNvPr>
          <p:cNvSpPr txBox="1"/>
          <p:nvPr/>
        </p:nvSpPr>
        <p:spPr>
          <a:xfrm>
            <a:off x="6822281" y="100013"/>
            <a:ext cx="4850607" cy="5355312"/>
          </a:xfrm>
          <a:prstGeom prst="rect">
            <a:avLst/>
          </a:prstGeom>
          <a:noFill/>
        </p:spPr>
        <p:txBody>
          <a:bodyPr wrap="square" rtlCol="0">
            <a:spAutoFit/>
          </a:bodyPr>
          <a:lstStyle/>
          <a:p>
            <a:r>
              <a:rPr lang="en-IN" dirty="0"/>
              <a:t>After this we will find the accuracy of our prediction model</a:t>
            </a:r>
          </a:p>
          <a:p>
            <a:endParaRPr lang="en-IN" dirty="0"/>
          </a:p>
          <a:p>
            <a:r>
              <a:rPr lang="en-IN" dirty="0"/>
              <a:t>Then we have to run the session and to do so we are using </a:t>
            </a:r>
            <a:r>
              <a:rPr lang="en-IN" dirty="0" err="1"/>
              <a:t>sess.run</a:t>
            </a:r>
            <a:r>
              <a:rPr lang="en-IN" dirty="0"/>
              <a:t> function which first initially declares all the global variables</a:t>
            </a:r>
          </a:p>
          <a:p>
            <a:endParaRPr lang="en-IN" dirty="0"/>
          </a:p>
          <a:p>
            <a:r>
              <a:rPr lang="en-IN" dirty="0"/>
              <a:t>Then the </a:t>
            </a:r>
            <a:r>
              <a:rPr lang="en-IN" dirty="0" err="1"/>
              <a:t>train_step</a:t>
            </a:r>
            <a:r>
              <a:rPr lang="en-IN" dirty="0"/>
              <a:t> which contains the image after the gradient descent optimizer has optimized it  and gives data of training and the training labels </a:t>
            </a:r>
          </a:p>
          <a:p>
            <a:endParaRPr lang="en-IN" dirty="0"/>
          </a:p>
          <a:p>
            <a:r>
              <a:rPr lang="en-IN" dirty="0"/>
              <a:t>Then for prediction, we use the </a:t>
            </a:r>
            <a:r>
              <a:rPr lang="en-IN" dirty="0" err="1"/>
              <a:t>correct_prediction</a:t>
            </a:r>
            <a:r>
              <a:rPr lang="en-IN" dirty="0"/>
              <a:t> and the test data, test labels to find whether the predictions are correct or not</a:t>
            </a:r>
          </a:p>
          <a:p>
            <a:endParaRPr lang="en-IN" dirty="0"/>
          </a:p>
          <a:p>
            <a:r>
              <a:rPr lang="en-IN" dirty="0"/>
              <a:t>Then finally we get the accuracy value </a:t>
            </a:r>
          </a:p>
          <a:p>
            <a:r>
              <a:rPr lang="en-IN" dirty="0"/>
              <a:t>And return the predictions  </a:t>
            </a:r>
          </a:p>
        </p:txBody>
      </p:sp>
    </p:spTree>
    <p:extLst>
      <p:ext uri="{BB962C8B-B14F-4D97-AF65-F5344CB8AC3E}">
        <p14:creationId xmlns:p14="http://schemas.microsoft.com/office/powerpoint/2010/main" val="83030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09844-867F-889F-30AB-E6C49A2AA5FC}"/>
              </a:ext>
            </a:extLst>
          </p:cNvPr>
          <p:cNvPicPr>
            <a:picLocks noChangeAspect="1"/>
          </p:cNvPicPr>
          <p:nvPr/>
        </p:nvPicPr>
        <p:blipFill>
          <a:blip r:embed="rId2"/>
          <a:stretch>
            <a:fillRect/>
          </a:stretch>
        </p:blipFill>
        <p:spPr>
          <a:xfrm>
            <a:off x="533162" y="1509561"/>
            <a:ext cx="6007409" cy="5073911"/>
          </a:xfrm>
          <a:prstGeom prst="rect">
            <a:avLst/>
          </a:prstGeom>
        </p:spPr>
      </p:pic>
      <p:sp>
        <p:nvSpPr>
          <p:cNvPr id="4" name="TextBox 3">
            <a:extLst>
              <a:ext uri="{FF2B5EF4-FFF2-40B4-BE49-F238E27FC236}">
                <a16:creationId xmlns:a16="http://schemas.microsoft.com/office/drawing/2014/main" id="{E520FDB8-678E-2F58-029D-668091351222}"/>
              </a:ext>
            </a:extLst>
          </p:cNvPr>
          <p:cNvSpPr txBox="1"/>
          <p:nvPr/>
        </p:nvSpPr>
        <p:spPr>
          <a:xfrm>
            <a:off x="617517" y="112816"/>
            <a:ext cx="10491849" cy="400110"/>
          </a:xfrm>
          <a:prstGeom prst="rect">
            <a:avLst/>
          </a:prstGeom>
          <a:noFill/>
        </p:spPr>
        <p:txBody>
          <a:bodyPr wrap="square" rtlCol="0">
            <a:spAutoFit/>
          </a:bodyPr>
          <a:lstStyle/>
          <a:p>
            <a:pPr algn="ctr"/>
            <a:r>
              <a:rPr lang="en-IN" sz="2000" b="1" dirty="0"/>
              <a:t>CONFUSION MATRIX</a:t>
            </a:r>
          </a:p>
        </p:txBody>
      </p:sp>
      <p:sp>
        <p:nvSpPr>
          <p:cNvPr id="5" name="TextBox 4">
            <a:extLst>
              <a:ext uri="{FF2B5EF4-FFF2-40B4-BE49-F238E27FC236}">
                <a16:creationId xmlns:a16="http://schemas.microsoft.com/office/drawing/2014/main" id="{26828835-C64C-C174-7845-264C6AE6CB2B}"/>
              </a:ext>
            </a:extLst>
          </p:cNvPr>
          <p:cNvSpPr txBox="1"/>
          <p:nvPr/>
        </p:nvSpPr>
        <p:spPr>
          <a:xfrm>
            <a:off x="7024255" y="1384740"/>
            <a:ext cx="4138551" cy="4893647"/>
          </a:xfrm>
          <a:prstGeom prst="rect">
            <a:avLst/>
          </a:prstGeom>
          <a:noFill/>
        </p:spPr>
        <p:txBody>
          <a:bodyPr wrap="square" rtlCol="0">
            <a:spAutoFit/>
          </a:bodyPr>
          <a:lstStyle/>
          <a:p>
            <a:r>
              <a:rPr lang="en-US" sz="1200" dirty="0"/>
              <a:t>A confusion matrix is a table used in machine learning and statistics to evaluate the performance of a classification algorithm. It is particularly useful when dealing with supervised learning problems, where the goal is to categorize input data into predefined classes or categories.</a:t>
            </a:r>
            <a:endParaRPr lang="en-IN" sz="1200" dirty="0"/>
          </a:p>
          <a:p>
            <a:endParaRPr lang="en-IN" sz="1200" dirty="0"/>
          </a:p>
          <a:p>
            <a:pPr marL="342900" indent="-342900">
              <a:buAutoNum type="arabicPeriod"/>
            </a:pPr>
            <a:r>
              <a:rPr lang="en-US" sz="1200" dirty="0"/>
              <a:t>*True Positive (TP):* Instances where the model correctly predicts the positive class.</a:t>
            </a:r>
          </a:p>
          <a:p>
            <a:pPr marL="342900" indent="-342900">
              <a:buAutoNum type="arabicPeriod"/>
            </a:pPr>
            <a:r>
              <a:rPr lang="en-US" sz="1200" dirty="0"/>
              <a:t>False Positive (FP):* Instances where the model incorrectly predicts the positive class (Type I error).</a:t>
            </a:r>
          </a:p>
          <a:p>
            <a:pPr marL="342900" indent="-342900">
              <a:buAutoNum type="arabicPeriod"/>
            </a:pPr>
            <a:r>
              <a:rPr lang="en-US" sz="1200" dirty="0"/>
              <a:t>True Negative (TN):* Instances where the model correctly predicts the negative class.</a:t>
            </a:r>
          </a:p>
          <a:p>
            <a:pPr marL="342900" indent="-342900">
              <a:buAutoNum type="arabicPeriod"/>
            </a:pPr>
            <a:r>
              <a:rPr lang="en-US" sz="1200" dirty="0"/>
              <a:t>False Negative (FN):* Instances where the model incorrectly predicts the negative class (Type II error).</a:t>
            </a:r>
          </a:p>
          <a:p>
            <a:endParaRPr lang="en-US" sz="1200" dirty="0"/>
          </a:p>
          <a:p>
            <a:r>
              <a:rPr lang="en-IN" sz="1200" dirty="0"/>
              <a:t>- *Accuracy:* (TP + TN) / (TP + FP + FN + TN)- </a:t>
            </a:r>
          </a:p>
          <a:p>
            <a:r>
              <a:rPr lang="en-IN" sz="1200" dirty="0"/>
              <a:t>*Precision (Positive Predictive Value):* TP / (TP + FP)- *Recall (Sensitivity, True Positive Rate):* TP / (TP + FN)- </a:t>
            </a:r>
          </a:p>
          <a:p>
            <a:r>
              <a:rPr lang="en-IN" sz="1200" dirty="0"/>
              <a:t>*F1 Score:* 2 * (Precision * Recall) / (Precision + Recall)</a:t>
            </a:r>
          </a:p>
          <a:p>
            <a:endParaRPr lang="en-IN" sz="1200" dirty="0"/>
          </a:p>
          <a:p>
            <a:r>
              <a:rPr lang="en-US" sz="1200" dirty="0"/>
              <a:t>These metrics provide insights into the model's ability to correctly classify instances, especially in binary classification problems.</a:t>
            </a:r>
            <a:endParaRPr lang="en-IN" sz="1200" dirty="0"/>
          </a:p>
          <a:p>
            <a:endParaRPr lang="en-IN" sz="1200" dirty="0"/>
          </a:p>
          <a:p>
            <a:endParaRPr lang="en-IN" sz="1200" dirty="0"/>
          </a:p>
          <a:p>
            <a:endParaRPr lang="en-IN" sz="1200" dirty="0"/>
          </a:p>
        </p:txBody>
      </p:sp>
    </p:spTree>
    <p:extLst>
      <p:ext uri="{BB962C8B-B14F-4D97-AF65-F5344CB8AC3E}">
        <p14:creationId xmlns:p14="http://schemas.microsoft.com/office/powerpoint/2010/main" val="664611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8CA98A-6C77-BD01-D5BD-F6BC2904115F}"/>
              </a:ext>
            </a:extLst>
          </p:cNvPr>
          <p:cNvPicPr>
            <a:picLocks noChangeAspect="1"/>
          </p:cNvPicPr>
          <p:nvPr/>
        </p:nvPicPr>
        <p:blipFill>
          <a:blip r:embed="rId2"/>
          <a:stretch>
            <a:fillRect/>
          </a:stretch>
        </p:blipFill>
        <p:spPr>
          <a:xfrm>
            <a:off x="140038" y="1520483"/>
            <a:ext cx="6045511" cy="5194567"/>
          </a:xfrm>
          <a:prstGeom prst="rect">
            <a:avLst/>
          </a:prstGeom>
        </p:spPr>
      </p:pic>
      <p:sp>
        <p:nvSpPr>
          <p:cNvPr id="4" name="TextBox 3">
            <a:extLst>
              <a:ext uri="{FF2B5EF4-FFF2-40B4-BE49-F238E27FC236}">
                <a16:creationId xmlns:a16="http://schemas.microsoft.com/office/drawing/2014/main" id="{984CBB7E-14AC-2D2E-EB80-E451FB4AFA04}"/>
              </a:ext>
            </a:extLst>
          </p:cNvPr>
          <p:cNvSpPr txBox="1"/>
          <p:nvPr/>
        </p:nvSpPr>
        <p:spPr>
          <a:xfrm>
            <a:off x="498764" y="261257"/>
            <a:ext cx="11150930" cy="400110"/>
          </a:xfrm>
          <a:prstGeom prst="rect">
            <a:avLst/>
          </a:prstGeom>
          <a:noFill/>
        </p:spPr>
        <p:txBody>
          <a:bodyPr wrap="square" rtlCol="0">
            <a:spAutoFit/>
          </a:bodyPr>
          <a:lstStyle/>
          <a:p>
            <a:pPr algn="ctr"/>
            <a:r>
              <a:rPr lang="en-IN" sz="2000" b="1" dirty="0"/>
              <a:t>Receiver Operating Characteristics ROC</a:t>
            </a:r>
          </a:p>
        </p:txBody>
      </p:sp>
      <p:sp>
        <p:nvSpPr>
          <p:cNvPr id="5" name="TextBox 4">
            <a:extLst>
              <a:ext uri="{FF2B5EF4-FFF2-40B4-BE49-F238E27FC236}">
                <a16:creationId xmlns:a16="http://schemas.microsoft.com/office/drawing/2014/main" id="{08E0DF99-1A5F-818C-259D-C3CCCF9096D1}"/>
              </a:ext>
            </a:extLst>
          </p:cNvPr>
          <p:cNvSpPr txBox="1"/>
          <p:nvPr/>
        </p:nvSpPr>
        <p:spPr>
          <a:xfrm>
            <a:off x="6543305" y="884711"/>
            <a:ext cx="5106389" cy="5447645"/>
          </a:xfrm>
          <a:prstGeom prst="rect">
            <a:avLst/>
          </a:prstGeom>
          <a:noFill/>
        </p:spPr>
        <p:txBody>
          <a:bodyPr wrap="square" rtlCol="0">
            <a:spAutoFit/>
          </a:bodyPr>
          <a:lstStyle/>
          <a:p>
            <a:r>
              <a:rPr lang="en-US" sz="1200" dirty="0"/>
              <a:t>The Receiver Operating Characteristic (ROC) curve is a graphical representation used in binary classification to evaluate the performance of a classification model across different threshold settings. It plots the True Positive Rate (Sensitivity or Recall) against the False Positive Rate (1 - Specificity) for various threshold values.</a:t>
            </a:r>
          </a:p>
          <a:p>
            <a:endParaRPr lang="en-US" sz="1200" dirty="0"/>
          </a:p>
          <a:p>
            <a:r>
              <a:rPr lang="en-US" sz="1200" dirty="0"/>
              <a:t>- *True Positive Rate (TPR):* This is also known as Sensitivity, Recall, or Hit Rate. It is the ratio of correctly predicted positive instances to the total actual positive instances. </a:t>
            </a:r>
          </a:p>
          <a:p>
            <a:endParaRPr lang="en-US" sz="1200" dirty="0"/>
          </a:p>
          <a:p>
            <a:r>
              <a:rPr lang="en-US" sz="1200" dirty="0"/>
              <a:t>*False Positive Rate (FPR):* This is the ratio of incorrectly predicted positive instances to the total actual negative instances. </a:t>
            </a:r>
            <a:br>
              <a:rPr lang="en-US" sz="1200" dirty="0"/>
            </a:br>
            <a:endParaRPr lang="en-US" sz="1200" dirty="0"/>
          </a:p>
          <a:p>
            <a:r>
              <a:rPr lang="en-US" sz="1200" dirty="0"/>
              <a:t>The ROC curve is generated by plotting TPR against FPR at different threshold settings. Each point on the curve represents the performance of the model at a particular threshold. A diagonal line from the bottom left to the top right (the line y = x) represents a random guess, and points above this line indicate better-than-random performance.</a:t>
            </a:r>
          </a:p>
          <a:p>
            <a:endParaRPr lang="en-US" sz="1200" dirty="0"/>
          </a:p>
          <a:p>
            <a:r>
              <a:rPr lang="en-US" sz="1200" dirty="0"/>
              <a:t>In practice, a good model will have an ROC curve that is closer to the top-left corner, indicating higher TPR and lower FPR across various threshold values. The area under the ROC curve (AUC-ROC) is often used as a summary metric for model performance, with a higher AUC indicating better overall classification performance</a:t>
            </a:r>
          </a:p>
          <a:p>
            <a:endParaRPr lang="en-US" sz="1200" dirty="0"/>
          </a:p>
          <a:p>
            <a:r>
              <a:rPr lang="en-US" sz="1200" dirty="0"/>
              <a:t>ROC curves are particularly useful when dealing with imbalanced datasets or situations where the cost of false positives and false negatives is different. They provide a comprehensive view of a model's performance across different decision thresholds.</a:t>
            </a:r>
            <a:endParaRPr lang="en-IN" sz="1200" dirty="0"/>
          </a:p>
        </p:txBody>
      </p:sp>
    </p:spTree>
    <p:extLst>
      <p:ext uri="{BB962C8B-B14F-4D97-AF65-F5344CB8AC3E}">
        <p14:creationId xmlns:p14="http://schemas.microsoft.com/office/powerpoint/2010/main" val="2380706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30374-42B0-781A-78EF-1FB2DB806F78}"/>
              </a:ext>
            </a:extLst>
          </p:cNvPr>
          <p:cNvSpPr txBox="1"/>
          <p:nvPr/>
        </p:nvSpPr>
        <p:spPr>
          <a:xfrm>
            <a:off x="195943" y="178130"/>
            <a:ext cx="11513127" cy="369332"/>
          </a:xfrm>
          <a:prstGeom prst="rect">
            <a:avLst/>
          </a:prstGeom>
          <a:noFill/>
        </p:spPr>
        <p:txBody>
          <a:bodyPr wrap="square" rtlCol="0">
            <a:spAutoFit/>
          </a:bodyPr>
          <a:lstStyle/>
          <a:p>
            <a:pPr algn="ctr"/>
            <a:r>
              <a:rPr lang="en-IN" b="1" dirty="0"/>
              <a:t>RESULT</a:t>
            </a:r>
          </a:p>
        </p:txBody>
      </p:sp>
      <p:sp>
        <p:nvSpPr>
          <p:cNvPr id="3" name="TextBox 2">
            <a:extLst>
              <a:ext uri="{FF2B5EF4-FFF2-40B4-BE49-F238E27FC236}">
                <a16:creationId xmlns:a16="http://schemas.microsoft.com/office/drawing/2014/main" id="{199881DF-1B37-B874-9093-0ECF5B0BBB12}"/>
              </a:ext>
            </a:extLst>
          </p:cNvPr>
          <p:cNvSpPr txBox="1"/>
          <p:nvPr/>
        </p:nvSpPr>
        <p:spPr>
          <a:xfrm>
            <a:off x="492826" y="1045029"/>
            <a:ext cx="10895610" cy="2031325"/>
          </a:xfrm>
          <a:prstGeom prst="rect">
            <a:avLst/>
          </a:prstGeom>
          <a:noFill/>
        </p:spPr>
        <p:txBody>
          <a:bodyPr wrap="square" rtlCol="0">
            <a:spAutoFit/>
          </a:bodyPr>
          <a:lstStyle/>
          <a:p>
            <a:pPr marL="285750" indent="-285750">
              <a:buFont typeface="Arial" panose="020B0604020202020204" pitchFamily="34" charset="0"/>
              <a:buChar char="•"/>
            </a:pPr>
            <a:r>
              <a:rPr lang="en-IN" dirty="0"/>
              <a:t>In the result we find out the accuracy of our prediction model which on an average comes out to be 93%</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plot a graph of roc curve and the confusion matrix to get a better idea about how the prediction model can be trained to get better results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This code uses CNN and gets the trained data and classifies the signatures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73324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E0DF6E8-5A98-02A9-B993-033BADD4A278}"/>
              </a:ext>
            </a:extLst>
          </p:cNvPr>
          <p:cNvSpPr txBox="1"/>
          <p:nvPr/>
        </p:nvSpPr>
        <p:spPr>
          <a:xfrm>
            <a:off x="878773" y="115353"/>
            <a:ext cx="10664042" cy="584775"/>
          </a:xfrm>
          <a:prstGeom prst="rect">
            <a:avLst/>
          </a:prstGeom>
          <a:noFill/>
        </p:spPr>
        <p:txBody>
          <a:bodyPr wrap="square" rtlCol="0">
            <a:spAutoFit/>
          </a:bodyPr>
          <a:lstStyle/>
          <a:p>
            <a:pPr algn="ctr"/>
            <a:r>
              <a:rPr lang="en-IN" sz="3200" b="1" dirty="0"/>
              <a:t>MEET OUR TEAMMATES</a:t>
            </a:r>
          </a:p>
        </p:txBody>
      </p:sp>
      <p:grpSp>
        <p:nvGrpSpPr>
          <p:cNvPr id="13" name="Group 12">
            <a:extLst>
              <a:ext uri="{FF2B5EF4-FFF2-40B4-BE49-F238E27FC236}">
                <a16:creationId xmlns:a16="http://schemas.microsoft.com/office/drawing/2014/main" id="{0AD75790-2DCA-E606-6195-0E80D5316502}"/>
              </a:ext>
            </a:extLst>
          </p:cNvPr>
          <p:cNvGrpSpPr/>
          <p:nvPr/>
        </p:nvGrpSpPr>
        <p:grpSpPr>
          <a:xfrm>
            <a:off x="47501" y="1208229"/>
            <a:ext cx="11794176" cy="4681900"/>
            <a:chOff x="166255" y="816344"/>
            <a:chExt cx="11794176" cy="4681900"/>
          </a:xfrm>
        </p:grpSpPr>
        <p:sp>
          <p:nvSpPr>
            <p:cNvPr id="2" name="Rectangle 1">
              <a:extLst>
                <a:ext uri="{FF2B5EF4-FFF2-40B4-BE49-F238E27FC236}">
                  <a16:creationId xmlns:a16="http://schemas.microsoft.com/office/drawing/2014/main" id="{BF7E792B-28EA-F953-62DE-6EC89E702BE5}"/>
                </a:ext>
              </a:extLst>
            </p:cNvPr>
            <p:cNvSpPr/>
            <p:nvPr/>
          </p:nvSpPr>
          <p:spPr>
            <a:xfrm>
              <a:off x="166255" y="816344"/>
              <a:ext cx="6501740" cy="709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K S VENKATRAM (CB.SC.U4AIE23236)</a:t>
              </a:r>
            </a:p>
          </p:txBody>
        </p:sp>
        <p:sp>
          <p:nvSpPr>
            <p:cNvPr id="9" name="Rectangle 8">
              <a:extLst>
                <a:ext uri="{FF2B5EF4-FFF2-40B4-BE49-F238E27FC236}">
                  <a16:creationId xmlns:a16="http://schemas.microsoft.com/office/drawing/2014/main" id="{DDBC8B7D-FAB4-291E-C2CC-F61B2549AAEB}"/>
                </a:ext>
              </a:extLst>
            </p:cNvPr>
            <p:cNvSpPr/>
            <p:nvPr/>
          </p:nvSpPr>
          <p:spPr>
            <a:xfrm>
              <a:off x="5458691" y="3778543"/>
              <a:ext cx="6501740" cy="709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HARIVAARTHAN T D (CB.SC.U4AIE23228)</a:t>
              </a:r>
            </a:p>
          </p:txBody>
        </p:sp>
        <p:sp>
          <p:nvSpPr>
            <p:cNvPr id="10" name="Rectangle 9">
              <a:extLst>
                <a:ext uri="{FF2B5EF4-FFF2-40B4-BE49-F238E27FC236}">
                  <a16:creationId xmlns:a16="http://schemas.microsoft.com/office/drawing/2014/main" id="{32B199EA-EDC3-A1FC-4005-176668793789}"/>
                </a:ext>
              </a:extLst>
            </p:cNvPr>
            <p:cNvSpPr/>
            <p:nvPr/>
          </p:nvSpPr>
          <p:spPr>
            <a:xfrm>
              <a:off x="5458691" y="1758411"/>
              <a:ext cx="6501740" cy="709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SANGGIT SAARAN K C S (CB.SC.U4AIE23247)</a:t>
              </a:r>
            </a:p>
          </p:txBody>
        </p:sp>
        <p:sp>
          <p:nvSpPr>
            <p:cNvPr id="11" name="Rectangle 10">
              <a:extLst>
                <a:ext uri="{FF2B5EF4-FFF2-40B4-BE49-F238E27FC236}">
                  <a16:creationId xmlns:a16="http://schemas.microsoft.com/office/drawing/2014/main" id="{8839A55D-C492-C0B9-79FD-853A217C088E}"/>
                </a:ext>
              </a:extLst>
            </p:cNvPr>
            <p:cNvSpPr/>
            <p:nvPr/>
          </p:nvSpPr>
          <p:spPr>
            <a:xfrm>
              <a:off x="166255" y="4788609"/>
              <a:ext cx="6501740" cy="709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VISHAL SESHADRI B (CB.SC.U4AIE23260)</a:t>
              </a:r>
            </a:p>
          </p:txBody>
        </p:sp>
        <p:sp>
          <p:nvSpPr>
            <p:cNvPr id="12" name="Rectangle 11">
              <a:extLst>
                <a:ext uri="{FF2B5EF4-FFF2-40B4-BE49-F238E27FC236}">
                  <a16:creationId xmlns:a16="http://schemas.microsoft.com/office/drawing/2014/main" id="{44BBCA4F-3918-4C66-6AC2-184E6B4AB15C}"/>
                </a:ext>
              </a:extLst>
            </p:cNvPr>
            <p:cNvSpPr/>
            <p:nvPr/>
          </p:nvSpPr>
          <p:spPr>
            <a:xfrm>
              <a:off x="166255" y="2768477"/>
              <a:ext cx="6501740" cy="709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SURYA HA (CB.SC.U4AIE23267)</a:t>
              </a:r>
            </a:p>
          </p:txBody>
        </p:sp>
      </p:grpSp>
    </p:spTree>
    <p:extLst>
      <p:ext uri="{BB962C8B-B14F-4D97-AF65-F5344CB8AC3E}">
        <p14:creationId xmlns:p14="http://schemas.microsoft.com/office/powerpoint/2010/main" val="4184966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mputer graphics with a snake and icons">
            <a:extLst>
              <a:ext uri="{FF2B5EF4-FFF2-40B4-BE49-F238E27FC236}">
                <a16:creationId xmlns:a16="http://schemas.microsoft.com/office/drawing/2014/main" id="{6D570555-8FE3-9F10-B053-8FD12F682E24}"/>
              </a:ext>
            </a:extLst>
          </p:cNvPr>
          <p:cNvPicPr>
            <a:picLocks noChangeAspect="1"/>
          </p:cNvPicPr>
          <p:nvPr/>
        </p:nvPicPr>
        <p:blipFill>
          <a:blip r:embed="rId2"/>
          <a:stretch>
            <a:fillRect/>
          </a:stretch>
        </p:blipFill>
        <p:spPr>
          <a:xfrm>
            <a:off x="866744" y="372831"/>
            <a:ext cx="3322458" cy="293158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TextBox 2">
            <a:extLst>
              <a:ext uri="{FF2B5EF4-FFF2-40B4-BE49-F238E27FC236}">
                <a16:creationId xmlns:a16="http://schemas.microsoft.com/office/drawing/2014/main" id="{736DBD75-A402-94C1-C101-72D2DBB15798}"/>
              </a:ext>
            </a:extLst>
          </p:cNvPr>
          <p:cNvSpPr txBox="1"/>
          <p:nvPr/>
        </p:nvSpPr>
        <p:spPr>
          <a:xfrm>
            <a:off x="5545436" y="4575871"/>
            <a:ext cx="5789054" cy="1200329"/>
          </a:xfrm>
          <a:prstGeom prst="rect">
            <a:avLst/>
          </a:prstGeom>
          <a:noFill/>
        </p:spPr>
        <p:txBody>
          <a:bodyPr wrap="square" rtlCol="0">
            <a:spAutoFit/>
          </a:bodyPr>
          <a:lstStyle/>
          <a:p>
            <a:r>
              <a:rPr lang="en-IN" sz="7200" b="1" dirty="0"/>
              <a:t>Thank You</a:t>
            </a:r>
          </a:p>
        </p:txBody>
      </p:sp>
    </p:spTree>
    <p:extLst>
      <p:ext uri="{BB962C8B-B14F-4D97-AF65-F5344CB8AC3E}">
        <p14:creationId xmlns:p14="http://schemas.microsoft.com/office/powerpoint/2010/main" val="431818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31B7BB-B55E-CD1A-2044-172C73244254}"/>
              </a:ext>
            </a:extLst>
          </p:cNvPr>
          <p:cNvSpPr txBox="1"/>
          <p:nvPr/>
        </p:nvSpPr>
        <p:spPr>
          <a:xfrm>
            <a:off x="1295400" y="447869"/>
            <a:ext cx="9601200" cy="461665"/>
          </a:xfrm>
          <a:prstGeom prst="rect">
            <a:avLst/>
          </a:prstGeom>
          <a:noFill/>
        </p:spPr>
        <p:txBody>
          <a:bodyPr wrap="square" rtlCol="0">
            <a:spAutoFit/>
          </a:bodyPr>
          <a:lstStyle/>
          <a:p>
            <a:pPr algn="ctr"/>
            <a:r>
              <a:rPr lang="en-IN" sz="2400" dirty="0"/>
              <a:t>CONTRIBUTIONS</a:t>
            </a:r>
          </a:p>
        </p:txBody>
      </p:sp>
      <p:sp>
        <p:nvSpPr>
          <p:cNvPr id="4" name="TextBox 3">
            <a:extLst>
              <a:ext uri="{FF2B5EF4-FFF2-40B4-BE49-F238E27FC236}">
                <a16:creationId xmlns:a16="http://schemas.microsoft.com/office/drawing/2014/main" id="{B4FA7AF0-34E1-8F18-7898-F2D5E8FC3241}"/>
              </a:ext>
            </a:extLst>
          </p:cNvPr>
          <p:cNvSpPr txBox="1"/>
          <p:nvPr/>
        </p:nvSpPr>
        <p:spPr>
          <a:xfrm>
            <a:off x="867748" y="1184988"/>
            <a:ext cx="2313992" cy="2585323"/>
          </a:xfrm>
          <a:prstGeom prst="rect">
            <a:avLst/>
          </a:prstGeom>
          <a:noFill/>
        </p:spPr>
        <p:txBody>
          <a:bodyPr wrap="square" rtlCol="0">
            <a:spAutoFit/>
          </a:bodyPr>
          <a:lstStyle/>
          <a:p>
            <a:r>
              <a:rPr lang="en-IN" dirty="0" err="1"/>
              <a:t>VenkatRam</a:t>
            </a:r>
            <a:r>
              <a:rPr lang="en-IN" dirty="0"/>
              <a:t> K S </a:t>
            </a:r>
          </a:p>
          <a:p>
            <a:endParaRPr lang="en-IN" dirty="0"/>
          </a:p>
          <a:p>
            <a:r>
              <a:rPr lang="en-IN" dirty="0"/>
              <a:t>Sanggit Saaran K C S</a:t>
            </a:r>
          </a:p>
          <a:p>
            <a:endParaRPr lang="en-IN" dirty="0"/>
          </a:p>
          <a:p>
            <a:r>
              <a:rPr lang="en-IN" dirty="0"/>
              <a:t>Surya HA</a:t>
            </a:r>
          </a:p>
          <a:p>
            <a:endParaRPr lang="en-IN" dirty="0"/>
          </a:p>
          <a:p>
            <a:r>
              <a:rPr lang="en-IN" dirty="0"/>
              <a:t>Harivaarthan TD</a:t>
            </a:r>
          </a:p>
          <a:p>
            <a:endParaRPr lang="en-IN" dirty="0"/>
          </a:p>
          <a:p>
            <a:r>
              <a:rPr lang="en-IN" dirty="0"/>
              <a:t>Vishal Seshadri B</a:t>
            </a:r>
          </a:p>
        </p:txBody>
      </p:sp>
      <p:sp>
        <p:nvSpPr>
          <p:cNvPr id="6" name="TextBox 5">
            <a:extLst>
              <a:ext uri="{FF2B5EF4-FFF2-40B4-BE49-F238E27FC236}">
                <a16:creationId xmlns:a16="http://schemas.microsoft.com/office/drawing/2014/main" id="{085CDB2B-8BED-BDD6-5428-2F28656C0585}"/>
              </a:ext>
            </a:extLst>
          </p:cNvPr>
          <p:cNvSpPr txBox="1"/>
          <p:nvPr/>
        </p:nvSpPr>
        <p:spPr>
          <a:xfrm>
            <a:off x="3169297" y="1199184"/>
            <a:ext cx="8154955" cy="2585323"/>
          </a:xfrm>
          <a:prstGeom prst="rect">
            <a:avLst/>
          </a:prstGeom>
          <a:noFill/>
        </p:spPr>
        <p:txBody>
          <a:bodyPr wrap="square" rtlCol="0">
            <a:spAutoFit/>
          </a:bodyPr>
          <a:lstStyle/>
          <a:p>
            <a:r>
              <a:rPr lang="en-IN" dirty="0"/>
              <a:t>TensorFlow and SoftMax regression handling</a:t>
            </a:r>
          </a:p>
          <a:p>
            <a:endParaRPr lang="en-IN" dirty="0"/>
          </a:p>
          <a:p>
            <a:r>
              <a:rPr lang="en-IN" dirty="0"/>
              <a:t>Dataset Collection and PPT preparation</a:t>
            </a:r>
          </a:p>
          <a:p>
            <a:endParaRPr lang="en-IN" dirty="0"/>
          </a:p>
          <a:p>
            <a:r>
              <a:rPr lang="en-IN" dirty="0"/>
              <a:t>Image preparation for input data</a:t>
            </a:r>
          </a:p>
          <a:p>
            <a:endParaRPr lang="en-IN" dirty="0"/>
          </a:p>
          <a:p>
            <a:r>
              <a:rPr lang="en-IN" dirty="0"/>
              <a:t>Creating Training and Testing datasets</a:t>
            </a:r>
          </a:p>
          <a:p>
            <a:endParaRPr lang="en-IN" dirty="0"/>
          </a:p>
          <a:p>
            <a:r>
              <a:rPr lang="en-IN"/>
              <a:t>Confusion </a:t>
            </a:r>
            <a:r>
              <a:rPr lang="en-IN" dirty="0"/>
              <a:t>matrix and ROC curve handling</a:t>
            </a:r>
          </a:p>
        </p:txBody>
      </p:sp>
    </p:spTree>
    <p:extLst>
      <p:ext uri="{BB962C8B-B14F-4D97-AF65-F5344CB8AC3E}">
        <p14:creationId xmlns:p14="http://schemas.microsoft.com/office/powerpoint/2010/main" val="857181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65E330-8DC7-7625-B674-244B6F846CE4}"/>
              </a:ext>
            </a:extLst>
          </p:cNvPr>
          <p:cNvSpPr txBox="1"/>
          <p:nvPr/>
        </p:nvSpPr>
        <p:spPr>
          <a:xfrm>
            <a:off x="433449" y="302821"/>
            <a:ext cx="11513128" cy="400110"/>
          </a:xfrm>
          <a:prstGeom prst="rect">
            <a:avLst/>
          </a:prstGeom>
          <a:noFill/>
        </p:spPr>
        <p:txBody>
          <a:bodyPr wrap="square" rtlCol="0">
            <a:spAutoFit/>
          </a:bodyPr>
          <a:lstStyle/>
          <a:p>
            <a:pPr algn="ctr"/>
            <a:r>
              <a:rPr lang="en-IN" sz="2000" b="1" dirty="0"/>
              <a:t>TABLE OF CONTENTS</a:t>
            </a:r>
          </a:p>
        </p:txBody>
      </p:sp>
      <p:graphicFrame>
        <p:nvGraphicFramePr>
          <p:cNvPr id="5" name="Table 4">
            <a:extLst>
              <a:ext uri="{FF2B5EF4-FFF2-40B4-BE49-F238E27FC236}">
                <a16:creationId xmlns:a16="http://schemas.microsoft.com/office/drawing/2014/main" id="{4CFD5672-3528-BDD1-2F7D-50308069BC65}"/>
              </a:ext>
            </a:extLst>
          </p:cNvPr>
          <p:cNvGraphicFramePr>
            <a:graphicFrameLocks noGrp="1"/>
          </p:cNvGraphicFramePr>
          <p:nvPr>
            <p:extLst>
              <p:ext uri="{D42A27DB-BD31-4B8C-83A1-F6EECF244321}">
                <p14:modId xmlns:p14="http://schemas.microsoft.com/office/powerpoint/2010/main" val="3669699908"/>
              </p:ext>
            </p:extLst>
          </p:nvPr>
        </p:nvGraphicFramePr>
        <p:xfrm>
          <a:off x="357579" y="832481"/>
          <a:ext cx="8128000" cy="3708400"/>
        </p:xfrm>
        <a:graphic>
          <a:graphicData uri="http://schemas.openxmlformats.org/drawingml/2006/table">
            <a:tbl>
              <a:tblPr firstRow="1" lastRow="1" bandRow="1">
                <a:tableStyleId>{5C22544A-7EE6-4342-B048-85BDC9FD1C3A}</a:tableStyleId>
              </a:tblPr>
              <a:tblGrid>
                <a:gridCol w="4064000">
                  <a:extLst>
                    <a:ext uri="{9D8B030D-6E8A-4147-A177-3AD203B41FA5}">
                      <a16:colId xmlns:a16="http://schemas.microsoft.com/office/drawing/2014/main" val="3694495075"/>
                    </a:ext>
                  </a:extLst>
                </a:gridCol>
                <a:gridCol w="4064000">
                  <a:extLst>
                    <a:ext uri="{9D8B030D-6E8A-4147-A177-3AD203B41FA5}">
                      <a16:colId xmlns:a16="http://schemas.microsoft.com/office/drawing/2014/main" val="3216975480"/>
                    </a:ext>
                  </a:extLst>
                </a:gridCol>
              </a:tblGrid>
              <a:tr h="370840">
                <a:tc>
                  <a:txBody>
                    <a:bodyPr/>
                    <a:lstStyle/>
                    <a:p>
                      <a:r>
                        <a:rPr lang="en-IN" dirty="0"/>
                        <a:t>S.NO</a:t>
                      </a:r>
                    </a:p>
                  </a:txBody>
                  <a:tcPr/>
                </a:tc>
                <a:tc>
                  <a:txBody>
                    <a:bodyPr/>
                    <a:lstStyle/>
                    <a:p>
                      <a:r>
                        <a:rPr lang="en-IN" dirty="0"/>
                        <a:t>CONTENTS</a:t>
                      </a:r>
                    </a:p>
                  </a:txBody>
                  <a:tcPr/>
                </a:tc>
                <a:extLst>
                  <a:ext uri="{0D108BD9-81ED-4DB2-BD59-A6C34878D82A}">
                    <a16:rowId xmlns:a16="http://schemas.microsoft.com/office/drawing/2014/main" val="3522892495"/>
                  </a:ext>
                </a:extLst>
              </a:tr>
              <a:tr h="370840">
                <a:tc>
                  <a:txBody>
                    <a:bodyPr/>
                    <a:lstStyle/>
                    <a:p>
                      <a:r>
                        <a:rPr lang="en-IN" dirty="0"/>
                        <a:t>1</a:t>
                      </a:r>
                    </a:p>
                  </a:txBody>
                  <a:tcPr/>
                </a:tc>
                <a:tc>
                  <a:txBody>
                    <a:bodyPr/>
                    <a:lstStyle/>
                    <a:p>
                      <a:r>
                        <a:rPr lang="en-IN" dirty="0"/>
                        <a:t>INTRODUCTION</a:t>
                      </a:r>
                    </a:p>
                  </a:txBody>
                  <a:tcPr/>
                </a:tc>
                <a:extLst>
                  <a:ext uri="{0D108BD9-81ED-4DB2-BD59-A6C34878D82A}">
                    <a16:rowId xmlns:a16="http://schemas.microsoft.com/office/drawing/2014/main" val="1348070349"/>
                  </a:ext>
                </a:extLst>
              </a:tr>
              <a:tr h="370840">
                <a:tc>
                  <a:txBody>
                    <a:bodyPr/>
                    <a:lstStyle/>
                    <a:p>
                      <a:r>
                        <a:rPr lang="en-IN" dirty="0"/>
                        <a:t>2</a:t>
                      </a:r>
                    </a:p>
                  </a:txBody>
                  <a:tcPr/>
                </a:tc>
                <a:tc>
                  <a:txBody>
                    <a:bodyPr/>
                    <a:lstStyle/>
                    <a:p>
                      <a:r>
                        <a:rPr lang="en-IN" dirty="0"/>
                        <a:t>TIMELINE</a:t>
                      </a:r>
                    </a:p>
                  </a:txBody>
                  <a:tcPr/>
                </a:tc>
                <a:extLst>
                  <a:ext uri="{0D108BD9-81ED-4DB2-BD59-A6C34878D82A}">
                    <a16:rowId xmlns:a16="http://schemas.microsoft.com/office/drawing/2014/main" val="139701580"/>
                  </a:ext>
                </a:extLst>
              </a:tr>
              <a:tr h="370840">
                <a:tc>
                  <a:txBody>
                    <a:bodyPr/>
                    <a:lstStyle/>
                    <a:p>
                      <a:r>
                        <a:rPr lang="en-IN" dirty="0"/>
                        <a:t>3</a:t>
                      </a:r>
                    </a:p>
                  </a:txBody>
                  <a:tcPr/>
                </a:tc>
                <a:tc>
                  <a:txBody>
                    <a:bodyPr/>
                    <a:lstStyle/>
                    <a:p>
                      <a:r>
                        <a:rPr lang="en-IN" dirty="0"/>
                        <a:t>TENSORFLOW</a:t>
                      </a:r>
                    </a:p>
                  </a:txBody>
                  <a:tcPr/>
                </a:tc>
                <a:extLst>
                  <a:ext uri="{0D108BD9-81ED-4DB2-BD59-A6C34878D82A}">
                    <a16:rowId xmlns:a16="http://schemas.microsoft.com/office/drawing/2014/main" val="3224066418"/>
                  </a:ext>
                </a:extLst>
              </a:tr>
              <a:tr h="370840">
                <a:tc>
                  <a:txBody>
                    <a:bodyPr/>
                    <a:lstStyle/>
                    <a:p>
                      <a:r>
                        <a:rPr lang="en-IN" dirty="0"/>
                        <a:t>4</a:t>
                      </a:r>
                    </a:p>
                  </a:txBody>
                  <a:tcPr/>
                </a:tc>
                <a:tc>
                  <a:txBody>
                    <a:bodyPr/>
                    <a:lstStyle/>
                    <a:p>
                      <a:r>
                        <a:rPr lang="en-IN" dirty="0"/>
                        <a:t>OpenCV</a:t>
                      </a:r>
                    </a:p>
                  </a:txBody>
                  <a:tcPr/>
                </a:tc>
                <a:extLst>
                  <a:ext uri="{0D108BD9-81ED-4DB2-BD59-A6C34878D82A}">
                    <a16:rowId xmlns:a16="http://schemas.microsoft.com/office/drawing/2014/main" val="3910099462"/>
                  </a:ext>
                </a:extLst>
              </a:tr>
              <a:tr h="370840">
                <a:tc>
                  <a:txBody>
                    <a:bodyPr/>
                    <a:lstStyle/>
                    <a:p>
                      <a:r>
                        <a:rPr lang="en-IN" dirty="0"/>
                        <a:t>5</a:t>
                      </a:r>
                    </a:p>
                  </a:txBody>
                  <a:tcPr/>
                </a:tc>
                <a:tc>
                  <a:txBody>
                    <a:bodyPr/>
                    <a:lstStyle/>
                    <a:p>
                      <a:r>
                        <a:rPr lang="en-IN" dirty="0"/>
                        <a:t>CNN</a:t>
                      </a:r>
                    </a:p>
                  </a:txBody>
                  <a:tcPr/>
                </a:tc>
                <a:extLst>
                  <a:ext uri="{0D108BD9-81ED-4DB2-BD59-A6C34878D82A}">
                    <a16:rowId xmlns:a16="http://schemas.microsoft.com/office/drawing/2014/main" val="687519055"/>
                  </a:ext>
                </a:extLst>
              </a:tr>
              <a:tr h="370840">
                <a:tc>
                  <a:txBody>
                    <a:bodyPr/>
                    <a:lstStyle/>
                    <a:p>
                      <a:r>
                        <a:rPr lang="en-IN" dirty="0"/>
                        <a:t>6</a:t>
                      </a:r>
                    </a:p>
                  </a:txBody>
                  <a:tcPr/>
                </a:tc>
                <a:tc>
                  <a:txBody>
                    <a:bodyPr/>
                    <a:lstStyle/>
                    <a:p>
                      <a:r>
                        <a:rPr lang="en-IN" dirty="0"/>
                        <a:t>CODE</a:t>
                      </a:r>
                    </a:p>
                  </a:txBody>
                  <a:tcPr/>
                </a:tc>
                <a:extLst>
                  <a:ext uri="{0D108BD9-81ED-4DB2-BD59-A6C34878D82A}">
                    <a16:rowId xmlns:a16="http://schemas.microsoft.com/office/drawing/2014/main" val="4078260988"/>
                  </a:ext>
                </a:extLst>
              </a:tr>
              <a:tr h="370840">
                <a:tc>
                  <a:txBody>
                    <a:bodyPr/>
                    <a:lstStyle/>
                    <a:p>
                      <a:r>
                        <a:rPr lang="en-IN" dirty="0"/>
                        <a:t>7</a:t>
                      </a:r>
                    </a:p>
                  </a:txBody>
                  <a:tcPr/>
                </a:tc>
                <a:tc>
                  <a:txBody>
                    <a:bodyPr/>
                    <a:lstStyle/>
                    <a:p>
                      <a:r>
                        <a:rPr lang="en-IN" dirty="0"/>
                        <a:t>CONFUSION MATRIX</a:t>
                      </a:r>
                    </a:p>
                  </a:txBody>
                  <a:tcPr/>
                </a:tc>
                <a:extLst>
                  <a:ext uri="{0D108BD9-81ED-4DB2-BD59-A6C34878D82A}">
                    <a16:rowId xmlns:a16="http://schemas.microsoft.com/office/drawing/2014/main" val="3925336573"/>
                  </a:ext>
                </a:extLst>
              </a:tr>
              <a:tr h="370840">
                <a:tc>
                  <a:txBody>
                    <a:bodyPr/>
                    <a:lstStyle/>
                    <a:p>
                      <a:r>
                        <a:rPr lang="en-IN" dirty="0"/>
                        <a:t>8</a:t>
                      </a:r>
                    </a:p>
                  </a:txBody>
                  <a:tcPr/>
                </a:tc>
                <a:tc>
                  <a:txBody>
                    <a:bodyPr/>
                    <a:lstStyle/>
                    <a:p>
                      <a:r>
                        <a:rPr lang="en-IN" dirty="0"/>
                        <a:t>ROC CURVE</a:t>
                      </a:r>
                    </a:p>
                  </a:txBody>
                  <a:tcPr/>
                </a:tc>
                <a:extLst>
                  <a:ext uri="{0D108BD9-81ED-4DB2-BD59-A6C34878D82A}">
                    <a16:rowId xmlns:a16="http://schemas.microsoft.com/office/drawing/2014/main" val="255940413"/>
                  </a:ext>
                </a:extLst>
              </a:tr>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860329545"/>
                  </a:ext>
                </a:extLst>
              </a:tr>
            </a:tbl>
          </a:graphicData>
        </a:graphic>
      </p:graphicFrame>
      <p:graphicFrame>
        <p:nvGraphicFramePr>
          <p:cNvPr id="9" name="Table 8">
            <a:extLst>
              <a:ext uri="{FF2B5EF4-FFF2-40B4-BE49-F238E27FC236}">
                <a16:creationId xmlns:a16="http://schemas.microsoft.com/office/drawing/2014/main" id="{485E5676-F71D-F87A-E694-F2C8B8FB604D}"/>
              </a:ext>
            </a:extLst>
          </p:cNvPr>
          <p:cNvGraphicFramePr>
            <a:graphicFrameLocks noGrp="1"/>
          </p:cNvGraphicFramePr>
          <p:nvPr>
            <p:extLst>
              <p:ext uri="{D42A27DB-BD31-4B8C-83A1-F6EECF244321}">
                <p14:modId xmlns:p14="http://schemas.microsoft.com/office/powerpoint/2010/main" val="2163894749"/>
              </p:ext>
            </p:extLst>
          </p:nvPr>
        </p:nvGraphicFramePr>
        <p:xfrm>
          <a:off x="8485579" y="832481"/>
          <a:ext cx="3051299" cy="3711480"/>
        </p:xfrm>
        <a:graphic>
          <a:graphicData uri="http://schemas.openxmlformats.org/drawingml/2006/table">
            <a:tbl>
              <a:tblPr firstRow="1" lastRow="1" bandRow="1">
                <a:tableStyleId>{5C22544A-7EE6-4342-B048-85BDC9FD1C3A}</a:tableStyleId>
              </a:tblPr>
              <a:tblGrid>
                <a:gridCol w="3051299">
                  <a:extLst>
                    <a:ext uri="{9D8B030D-6E8A-4147-A177-3AD203B41FA5}">
                      <a16:colId xmlns:a16="http://schemas.microsoft.com/office/drawing/2014/main" val="1073177079"/>
                    </a:ext>
                  </a:extLst>
                </a:gridCol>
              </a:tblGrid>
              <a:tr h="370840">
                <a:tc>
                  <a:txBody>
                    <a:bodyPr/>
                    <a:lstStyle/>
                    <a:p>
                      <a:r>
                        <a:rPr lang="en-IN" dirty="0"/>
                        <a:t>PAGE NUMBER</a:t>
                      </a:r>
                    </a:p>
                  </a:txBody>
                  <a:tcPr/>
                </a:tc>
                <a:extLst>
                  <a:ext uri="{0D108BD9-81ED-4DB2-BD59-A6C34878D82A}">
                    <a16:rowId xmlns:a16="http://schemas.microsoft.com/office/drawing/2014/main" val="3999371489"/>
                  </a:ext>
                </a:extLst>
              </a:tr>
              <a:tr h="370840">
                <a:tc>
                  <a:txBody>
                    <a:bodyPr/>
                    <a:lstStyle/>
                    <a:p>
                      <a:r>
                        <a:rPr lang="en-IN" dirty="0"/>
                        <a:t>4</a:t>
                      </a:r>
                    </a:p>
                  </a:txBody>
                  <a:tcPr/>
                </a:tc>
                <a:extLst>
                  <a:ext uri="{0D108BD9-81ED-4DB2-BD59-A6C34878D82A}">
                    <a16:rowId xmlns:a16="http://schemas.microsoft.com/office/drawing/2014/main" val="2568745095"/>
                  </a:ext>
                </a:extLst>
              </a:tr>
              <a:tr h="370840">
                <a:tc>
                  <a:txBody>
                    <a:bodyPr/>
                    <a:lstStyle/>
                    <a:p>
                      <a:r>
                        <a:rPr lang="en-IN" dirty="0"/>
                        <a:t>5</a:t>
                      </a:r>
                    </a:p>
                  </a:txBody>
                  <a:tcPr/>
                </a:tc>
                <a:extLst>
                  <a:ext uri="{0D108BD9-81ED-4DB2-BD59-A6C34878D82A}">
                    <a16:rowId xmlns:a16="http://schemas.microsoft.com/office/drawing/2014/main" val="1941752520"/>
                  </a:ext>
                </a:extLst>
              </a:tr>
              <a:tr h="370840">
                <a:tc>
                  <a:txBody>
                    <a:bodyPr/>
                    <a:lstStyle/>
                    <a:p>
                      <a:r>
                        <a:rPr lang="en-IN" dirty="0"/>
                        <a:t>6,7</a:t>
                      </a:r>
                    </a:p>
                  </a:txBody>
                  <a:tcPr/>
                </a:tc>
                <a:extLst>
                  <a:ext uri="{0D108BD9-81ED-4DB2-BD59-A6C34878D82A}">
                    <a16:rowId xmlns:a16="http://schemas.microsoft.com/office/drawing/2014/main" val="3095149281"/>
                  </a:ext>
                </a:extLst>
              </a:tr>
              <a:tr h="373920">
                <a:tc>
                  <a:txBody>
                    <a:bodyPr/>
                    <a:lstStyle/>
                    <a:p>
                      <a:r>
                        <a:rPr lang="en-IN" dirty="0"/>
                        <a:t>8</a:t>
                      </a:r>
                    </a:p>
                  </a:txBody>
                  <a:tcPr/>
                </a:tc>
                <a:extLst>
                  <a:ext uri="{0D108BD9-81ED-4DB2-BD59-A6C34878D82A}">
                    <a16:rowId xmlns:a16="http://schemas.microsoft.com/office/drawing/2014/main" val="105403402"/>
                  </a:ext>
                </a:extLst>
              </a:tr>
              <a:tr h="370840">
                <a:tc>
                  <a:txBody>
                    <a:bodyPr/>
                    <a:lstStyle/>
                    <a:p>
                      <a:r>
                        <a:rPr lang="en-IN" dirty="0"/>
                        <a:t>9</a:t>
                      </a:r>
                    </a:p>
                  </a:txBody>
                  <a:tcPr/>
                </a:tc>
                <a:extLst>
                  <a:ext uri="{0D108BD9-81ED-4DB2-BD59-A6C34878D82A}">
                    <a16:rowId xmlns:a16="http://schemas.microsoft.com/office/drawing/2014/main" val="1831716511"/>
                  </a:ext>
                </a:extLst>
              </a:tr>
              <a:tr h="370840">
                <a:tc>
                  <a:txBody>
                    <a:bodyPr/>
                    <a:lstStyle/>
                    <a:p>
                      <a:r>
                        <a:rPr lang="en-IN" dirty="0"/>
                        <a:t>10-15</a:t>
                      </a:r>
                    </a:p>
                  </a:txBody>
                  <a:tcPr/>
                </a:tc>
                <a:extLst>
                  <a:ext uri="{0D108BD9-81ED-4DB2-BD59-A6C34878D82A}">
                    <a16:rowId xmlns:a16="http://schemas.microsoft.com/office/drawing/2014/main" val="3005917968"/>
                  </a:ext>
                </a:extLst>
              </a:tr>
              <a:tr h="370840">
                <a:tc>
                  <a:txBody>
                    <a:bodyPr/>
                    <a:lstStyle/>
                    <a:p>
                      <a:r>
                        <a:rPr lang="en-IN" dirty="0"/>
                        <a:t>16</a:t>
                      </a:r>
                    </a:p>
                  </a:txBody>
                  <a:tcPr/>
                </a:tc>
                <a:extLst>
                  <a:ext uri="{0D108BD9-81ED-4DB2-BD59-A6C34878D82A}">
                    <a16:rowId xmlns:a16="http://schemas.microsoft.com/office/drawing/2014/main" val="652333164"/>
                  </a:ext>
                </a:extLst>
              </a:tr>
              <a:tr h="370840">
                <a:tc>
                  <a:txBody>
                    <a:bodyPr/>
                    <a:lstStyle/>
                    <a:p>
                      <a:r>
                        <a:rPr lang="en-IN" dirty="0"/>
                        <a:t>17</a:t>
                      </a:r>
                    </a:p>
                  </a:txBody>
                  <a:tcPr/>
                </a:tc>
                <a:extLst>
                  <a:ext uri="{0D108BD9-81ED-4DB2-BD59-A6C34878D82A}">
                    <a16:rowId xmlns:a16="http://schemas.microsoft.com/office/drawing/2014/main" val="4125472351"/>
                  </a:ext>
                </a:extLst>
              </a:tr>
              <a:tr h="370840">
                <a:tc>
                  <a:txBody>
                    <a:bodyPr/>
                    <a:lstStyle/>
                    <a:p>
                      <a:endParaRPr lang="en-IN" dirty="0"/>
                    </a:p>
                  </a:txBody>
                  <a:tcPr/>
                </a:tc>
                <a:extLst>
                  <a:ext uri="{0D108BD9-81ED-4DB2-BD59-A6C34878D82A}">
                    <a16:rowId xmlns:a16="http://schemas.microsoft.com/office/drawing/2014/main" val="2094352096"/>
                  </a:ext>
                </a:extLst>
              </a:tr>
            </a:tbl>
          </a:graphicData>
        </a:graphic>
      </p:graphicFrame>
    </p:spTree>
    <p:extLst>
      <p:ext uri="{BB962C8B-B14F-4D97-AF65-F5344CB8AC3E}">
        <p14:creationId xmlns:p14="http://schemas.microsoft.com/office/powerpoint/2010/main" val="140188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8BD7-5C73-5C62-C5F9-D249BBFDF1A3}"/>
              </a:ext>
            </a:extLst>
          </p:cNvPr>
          <p:cNvSpPr>
            <a:spLocks noGrp="1"/>
          </p:cNvSpPr>
          <p:nvPr>
            <p:ph type="title"/>
          </p:nvPr>
        </p:nvSpPr>
        <p:spPr/>
        <p:txBody>
          <a:bodyPr/>
          <a:lstStyle/>
          <a:p>
            <a:r>
              <a:rPr lang="en-IN" dirty="0"/>
              <a:t>INTRODUCTION </a:t>
            </a:r>
          </a:p>
        </p:txBody>
      </p:sp>
      <p:sp>
        <p:nvSpPr>
          <p:cNvPr id="3" name="Content Placeholder 2">
            <a:extLst>
              <a:ext uri="{FF2B5EF4-FFF2-40B4-BE49-F238E27FC236}">
                <a16:creationId xmlns:a16="http://schemas.microsoft.com/office/drawing/2014/main" id="{E097FB59-585F-3B55-D589-8A9AEE239615}"/>
              </a:ext>
            </a:extLst>
          </p:cNvPr>
          <p:cNvSpPr>
            <a:spLocks noGrp="1"/>
          </p:cNvSpPr>
          <p:nvPr>
            <p:ph idx="1"/>
          </p:nvPr>
        </p:nvSpPr>
        <p:spPr/>
        <p:txBody>
          <a:bodyPr/>
          <a:lstStyle/>
          <a:p>
            <a:r>
              <a:rPr lang="en-IN" dirty="0"/>
              <a:t>Handwriting recognition for authentication involves the concept of machine learning and convolutional neural network</a:t>
            </a:r>
          </a:p>
          <a:p>
            <a:r>
              <a:rPr lang="en-IN" dirty="0"/>
              <a:t>The modules which we are using include TensorFlow and OpenCV </a:t>
            </a:r>
          </a:p>
          <a:p>
            <a:r>
              <a:rPr lang="en-IN" dirty="0"/>
              <a:t>This project basically helps us to find the accuracy and whether a particular image is proper or not </a:t>
            </a:r>
          </a:p>
          <a:p>
            <a:r>
              <a:rPr lang="en-IN" dirty="0"/>
              <a:t>We are also plotting an roc curve using a confusion matrix where we predict the accuracy of our training model</a:t>
            </a:r>
          </a:p>
          <a:p>
            <a:r>
              <a:rPr lang="en-IN" dirty="0"/>
              <a:t>The model which we are using is </a:t>
            </a:r>
            <a:r>
              <a:rPr lang="en-IN" dirty="0" err="1"/>
              <a:t>softmax</a:t>
            </a:r>
            <a:r>
              <a:rPr lang="en-IN" dirty="0"/>
              <a:t> regression model</a:t>
            </a:r>
          </a:p>
          <a:p>
            <a:endParaRPr lang="en-IN" dirty="0"/>
          </a:p>
        </p:txBody>
      </p:sp>
    </p:spTree>
    <p:extLst>
      <p:ext uri="{BB962C8B-B14F-4D97-AF65-F5344CB8AC3E}">
        <p14:creationId xmlns:p14="http://schemas.microsoft.com/office/powerpoint/2010/main" val="194862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8" name="Rectangle 17">
            <a:extLst>
              <a:ext uri="{FF2B5EF4-FFF2-40B4-BE49-F238E27FC236}">
                <a16:creationId xmlns:a16="http://schemas.microsoft.com/office/drawing/2014/main" id="{ED2D0E93-2666-4683-AF99-5A07ABCF4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project&#10;&#10;Description automatically generated with medium confidence">
            <a:extLst>
              <a:ext uri="{FF2B5EF4-FFF2-40B4-BE49-F238E27FC236}">
                <a16:creationId xmlns:a16="http://schemas.microsoft.com/office/drawing/2014/main" id="{15D10F11-1D2D-65AC-57D1-A5A8CD2B8ECC}"/>
              </a:ext>
            </a:extLst>
          </p:cNvPr>
          <p:cNvPicPr>
            <a:picLocks noChangeAspect="1"/>
          </p:cNvPicPr>
          <p:nvPr/>
        </p:nvPicPr>
        <p:blipFill rotWithShape="1">
          <a:blip r:embed="rId2"/>
          <a:srcRect l="4967" r="4368" b="1"/>
          <a:stretch/>
        </p:blipFill>
        <p:spPr>
          <a:xfrm>
            <a:off x="20" y="10"/>
            <a:ext cx="12191979" cy="6857989"/>
          </a:xfrm>
          <a:prstGeom prst="rect">
            <a:avLst/>
          </a:prstGeom>
        </p:spPr>
      </p:pic>
      <p:sp>
        <p:nvSpPr>
          <p:cNvPr id="19" name="Freeform: Shape 18">
            <a:extLst>
              <a:ext uri="{FF2B5EF4-FFF2-40B4-BE49-F238E27FC236}">
                <a16:creationId xmlns:a16="http://schemas.microsoft.com/office/drawing/2014/main" id="{86AB017B-1DE4-4083-A7AC-D42A85241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53183" y="113375"/>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10494BB2-D29A-43CB-9DF3-0A27F0E9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3377" y="3619183"/>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TextBox 4">
            <a:extLst>
              <a:ext uri="{FF2B5EF4-FFF2-40B4-BE49-F238E27FC236}">
                <a16:creationId xmlns:a16="http://schemas.microsoft.com/office/drawing/2014/main" id="{3E49271B-F458-9AFE-FCE3-80A89A13E007}"/>
              </a:ext>
            </a:extLst>
          </p:cNvPr>
          <p:cNvSpPr txBox="1"/>
          <p:nvPr/>
        </p:nvSpPr>
        <p:spPr>
          <a:xfrm>
            <a:off x="332509" y="89065"/>
            <a:ext cx="9334005" cy="369332"/>
          </a:xfrm>
          <a:prstGeom prst="rect">
            <a:avLst/>
          </a:prstGeom>
          <a:noFill/>
        </p:spPr>
        <p:txBody>
          <a:bodyPr wrap="square" rtlCol="0">
            <a:spAutoFit/>
          </a:bodyPr>
          <a:lstStyle/>
          <a:p>
            <a:r>
              <a:rPr lang="en-IN" dirty="0"/>
              <a:t>TIMELINE</a:t>
            </a:r>
          </a:p>
        </p:txBody>
      </p:sp>
    </p:spTree>
    <p:extLst>
      <p:ext uri="{BB962C8B-B14F-4D97-AF65-F5344CB8AC3E}">
        <p14:creationId xmlns:p14="http://schemas.microsoft.com/office/powerpoint/2010/main" val="3766516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2A42-1B15-EEB4-7434-B88BF975198C}"/>
              </a:ext>
            </a:extLst>
          </p:cNvPr>
          <p:cNvSpPr>
            <a:spLocks noGrp="1"/>
          </p:cNvSpPr>
          <p:nvPr>
            <p:ph type="title"/>
          </p:nvPr>
        </p:nvSpPr>
        <p:spPr>
          <a:xfrm>
            <a:off x="768690" y="103780"/>
            <a:ext cx="9914859" cy="1329004"/>
          </a:xfrm>
        </p:spPr>
        <p:txBody>
          <a:bodyPr/>
          <a:lstStyle/>
          <a:p>
            <a:pPr algn="ctr"/>
            <a:r>
              <a:rPr lang="en-IN" dirty="0" err="1"/>
              <a:t>Tensorflow</a:t>
            </a:r>
            <a:endParaRPr lang="en-IN" dirty="0"/>
          </a:p>
        </p:txBody>
      </p:sp>
      <p:sp>
        <p:nvSpPr>
          <p:cNvPr id="5" name="Content Placeholder 2">
            <a:extLst>
              <a:ext uri="{FF2B5EF4-FFF2-40B4-BE49-F238E27FC236}">
                <a16:creationId xmlns:a16="http://schemas.microsoft.com/office/drawing/2014/main" id="{F1B196B9-2C53-CA23-EB3D-BE8336740BA8}"/>
              </a:ext>
            </a:extLst>
          </p:cNvPr>
          <p:cNvSpPr txBox="1">
            <a:spLocks/>
          </p:cNvSpPr>
          <p:nvPr/>
        </p:nvSpPr>
        <p:spPr>
          <a:xfrm>
            <a:off x="78777" y="1270659"/>
            <a:ext cx="11821886" cy="6210795"/>
          </a:xfrm>
          <a:prstGeom prst="rect">
            <a:avLst/>
          </a:prstGeom>
        </p:spPr>
        <p:txBody>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dirty="0"/>
              <a:t>TensorFlow is an open-source machine learning library developed by the Google Brain team. It is designed to facilitate the development and deployment of machine learning models, especially deep learning models.</a:t>
            </a:r>
          </a:p>
          <a:p>
            <a:pPr marL="342900" indent="-342900"/>
            <a:r>
              <a:rPr lang="en-US" dirty="0"/>
              <a:t>TensorFlow provides a comprehensive set of tools, libraries, and community resources that make it widely used in both research and industry for tasks such as image and speech recognition, natural language processing, and various other machine learning applications.</a:t>
            </a:r>
          </a:p>
          <a:p>
            <a:pPr marL="342900" indent="-342900"/>
            <a:r>
              <a:rPr lang="en-US" dirty="0"/>
              <a:t>TensorFlow is highly flexible and can be used for a wide range of machine learning tasks. It supports both traditional machine learning algorithms and deep learning models.</a:t>
            </a:r>
          </a:p>
          <a:p>
            <a:pPr marL="342900" indent="-342900"/>
            <a:r>
              <a:rPr lang="en-US" dirty="0"/>
              <a:t>TensorFlow is designed to scale from running on a single CPU to distributed computing across multiple GPUs and even clusters of machines. This scalability is essential for training large and complex models on extensive datasets.</a:t>
            </a:r>
            <a:endParaRPr lang="en-IN" dirty="0"/>
          </a:p>
          <a:p>
            <a:pPr marL="342900" indent="-342900"/>
            <a:r>
              <a:rPr lang="en-US" dirty="0"/>
              <a:t>TensorFlow uses a computational graph to represent mathematical operations.</a:t>
            </a:r>
          </a:p>
          <a:p>
            <a:pPr marL="342900" indent="-342900"/>
            <a:endParaRPr lang="en-US" dirty="0"/>
          </a:p>
          <a:p>
            <a:pPr marL="342900" indent="-342900"/>
            <a:endParaRPr lang="en-US" dirty="0"/>
          </a:p>
        </p:txBody>
      </p:sp>
    </p:spTree>
    <p:extLst>
      <p:ext uri="{BB962C8B-B14F-4D97-AF65-F5344CB8AC3E}">
        <p14:creationId xmlns:p14="http://schemas.microsoft.com/office/powerpoint/2010/main" val="2279097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E2FB6AC-A21E-176D-28F0-FFC94FC0C688}"/>
              </a:ext>
            </a:extLst>
          </p:cNvPr>
          <p:cNvSpPr txBox="1">
            <a:spLocks/>
          </p:cNvSpPr>
          <p:nvPr/>
        </p:nvSpPr>
        <p:spPr>
          <a:xfrm>
            <a:off x="114181" y="194130"/>
            <a:ext cx="11821886" cy="6210795"/>
          </a:xfrm>
          <a:prstGeom prst="rect">
            <a:avLst/>
          </a:prstGeom>
        </p:spPr>
        <p:txBody>
          <a:bodyPr vert="horz" lIns="0" tIns="0" rIns="0" bIns="0" rtlCol="0" anchor="t">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sz="1600"/>
              <a:t>When you load an image into a TensorFlow model, the image is represented as a tensor with three dimensions: height, width, and color channels. TensorFlow operations can then be applied to these tensors for tasks like convolution, activation, and pooling in a convolutional neural network (CNN).</a:t>
            </a:r>
          </a:p>
          <a:p>
            <a:pPr marL="342900" indent="-342900"/>
            <a:r>
              <a:rPr lang="en-US" sz="1600"/>
              <a:t>Now let us look into some of the TensorFlow functions:</a:t>
            </a:r>
          </a:p>
          <a:p>
            <a:r>
              <a:rPr lang="en-US" sz="1600"/>
              <a:t>                           </a:t>
            </a:r>
            <a:r>
              <a:rPr lang="en-US" sz="1600" u="sng"/>
              <a:t>Tf.constant</a:t>
            </a:r>
            <a:r>
              <a:rPr lang="en-US" sz="1600">
                <a:sym typeface="Wingdings" panose="05000000000000000000" pitchFamily="2" charset="2"/>
              </a:rPr>
              <a:t></a:t>
            </a:r>
            <a:r>
              <a:rPr lang="en-US" sz="1600"/>
              <a:t> creates a constant tensor</a:t>
            </a:r>
          </a:p>
          <a:p>
            <a:pPr lvl="1"/>
            <a:r>
              <a:rPr lang="en-US" sz="1600"/>
              <a:t>                   </a:t>
            </a:r>
            <a:r>
              <a:rPr lang="en-US" sz="1600" u="sng"/>
              <a:t>Tf.Variable</a:t>
            </a:r>
            <a:r>
              <a:rPr lang="en-US" sz="1600">
                <a:sym typeface="Wingdings" panose="05000000000000000000" pitchFamily="2" charset="2"/>
              </a:rPr>
              <a:t> creates a variable tensor that can be modified during training </a:t>
            </a:r>
            <a:endParaRPr lang="en-US" sz="1600"/>
          </a:p>
          <a:p>
            <a:pPr lvl="1"/>
            <a:r>
              <a:rPr lang="en-US" sz="1600">
                <a:sym typeface="Wingdings" panose="05000000000000000000" pitchFamily="2" charset="2"/>
              </a:rPr>
              <a:t>                   </a:t>
            </a:r>
            <a:r>
              <a:rPr lang="en-US" sz="1600" u="sng">
                <a:sym typeface="Wingdings" panose="05000000000000000000" pitchFamily="2" charset="2"/>
              </a:rPr>
              <a:t>Tf.placeholder</a:t>
            </a:r>
            <a:r>
              <a:rPr lang="en-US" sz="1600">
                <a:sym typeface="Wingdings" panose="05000000000000000000" pitchFamily="2" charset="2"/>
              </a:rPr>
              <a:t> used to feeding input values during the execution</a:t>
            </a:r>
            <a:endParaRPr lang="en-US" sz="1600"/>
          </a:p>
          <a:p>
            <a:pPr lvl="1"/>
            <a:r>
              <a:rPr lang="en-US" sz="1600">
                <a:sym typeface="Wingdings" panose="05000000000000000000" pitchFamily="2" charset="2"/>
              </a:rPr>
              <a:t>                   </a:t>
            </a:r>
            <a:r>
              <a:rPr lang="en-US" sz="1600" u="sng">
                <a:latin typeface="Segoe UI"/>
                <a:cs typeface="Segoe UI"/>
              </a:rPr>
              <a:t>Tf.nn</a:t>
            </a:r>
            <a:r>
              <a:rPr lang="en-US" sz="1600">
                <a:latin typeface="Segoe UI"/>
                <a:cs typeface="Segoe UI"/>
              </a:rPr>
              <a:t> function</a:t>
            </a:r>
            <a:r>
              <a:rPr lang="en-US" sz="1600">
                <a:latin typeface="Segoe UI"/>
                <a:cs typeface="Segoe UI"/>
                <a:sym typeface="Wingdings" panose="05000000000000000000" pitchFamily="2" charset="2"/>
              </a:rPr>
              <a:t> </a:t>
            </a:r>
            <a:r>
              <a:rPr lang="en-US" sz="1600">
                <a:latin typeface="Segoe UI"/>
                <a:cs typeface="Segoe UI"/>
              </a:rPr>
              <a:t>contains neural network-related operations</a:t>
            </a:r>
          </a:p>
          <a:p>
            <a:pPr lvl="1"/>
            <a:r>
              <a:rPr lang="en-US" sz="1600">
                <a:latin typeface="Segoe UI"/>
                <a:cs typeface="Segoe UI"/>
              </a:rPr>
              <a:t>                 </a:t>
            </a:r>
            <a:r>
              <a:rPr lang="en-US" sz="1600" u="sng">
                <a:latin typeface="Segoe UI"/>
                <a:cs typeface="Segoe UI"/>
              </a:rPr>
              <a:t>Tf.train </a:t>
            </a:r>
            <a:r>
              <a:rPr lang="en-US" sz="1600" u="sng">
                <a:latin typeface="Segoe UI"/>
                <a:cs typeface="Segoe UI"/>
                <a:sym typeface="Wingdings" panose="05000000000000000000" pitchFamily="2" charset="2"/>
              </a:rPr>
              <a:t></a:t>
            </a:r>
            <a:r>
              <a:rPr lang="en-US" sz="1600">
                <a:latin typeface="Segoe UI"/>
                <a:cs typeface="Segoe UI"/>
              </a:rPr>
              <a:t> contains functions for training models</a:t>
            </a:r>
            <a:endParaRPr lang="en-IN" sz="1600"/>
          </a:p>
          <a:p>
            <a:pPr lvl="1"/>
            <a:endParaRPr lang="en-IN" sz="1600" u="sng"/>
          </a:p>
          <a:p>
            <a:pPr lvl="1"/>
            <a:r>
              <a:rPr lang="en-IN" sz="1600"/>
              <a:t>                  </a:t>
            </a:r>
            <a:r>
              <a:rPr lang="en-IN" sz="1600" u="sng"/>
              <a:t>Tf.gradientdescentoptimzer(</a:t>
            </a:r>
            <a:r>
              <a:rPr lang="en-IN" sz="1600"/>
              <a:t>)</a:t>
            </a:r>
            <a:r>
              <a:rPr lang="en-IN" sz="1600">
                <a:sym typeface="Wingdings" panose="05000000000000000000" pitchFamily="2" charset="2"/>
              </a:rPr>
              <a:t> this is another function we are using in TensorFlow </a:t>
            </a:r>
            <a:endParaRPr lang="en-IN" sz="1600"/>
          </a:p>
          <a:p>
            <a:r>
              <a:rPr lang="en-IN" sz="1600">
                <a:ea typeface="+mn-lt"/>
                <a:cs typeface="+mn-lt"/>
                <a:sym typeface="Wingdings" panose="05000000000000000000" pitchFamily="2" charset="2"/>
              </a:rPr>
              <a:t>                           The tf.train.GradientDescentOptimizer in TensorFlow is a class that implements the gradient descent </a:t>
            </a:r>
          </a:p>
          <a:p>
            <a:r>
              <a:rPr lang="en-IN" sz="1600">
                <a:ea typeface="+mn-lt"/>
                <a:cs typeface="+mn-lt"/>
                <a:sym typeface="Wingdings" panose="05000000000000000000" pitchFamily="2" charset="2"/>
              </a:rPr>
              <a:t>                           optimization algorithm. </a:t>
            </a:r>
            <a:endParaRPr lang="en-US" sz="1600">
              <a:ea typeface="+mn-lt"/>
              <a:cs typeface="+mn-lt"/>
            </a:endParaRPr>
          </a:p>
          <a:p>
            <a:endParaRPr lang="en-IN" sz="1600"/>
          </a:p>
          <a:p>
            <a:pPr lvl="1"/>
            <a:endParaRPr lang="en-US" sz="1600" dirty="0"/>
          </a:p>
        </p:txBody>
      </p:sp>
    </p:spTree>
    <p:extLst>
      <p:ext uri="{BB962C8B-B14F-4D97-AF65-F5344CB8AC3E}">
        <p14:creationId xmlns:p14="http://schemas.microsoft.com/office/powerpoint/2010/main" val="85102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2A42-1B15-EEB4-7434-B88BF975198C}"/>
              </a:ext>
            </a:extLst>
          </p:cNvPr>
          <p:cNvSpPr>
            <a:spLocks noGrp="1"/>
          </p:cNvSpPr>
          <p:nvPr>
            <p:ph type="title"/>
          </p:nvPr>
        </p:nvSpPr>
        <p:spPr/>
        <p:txBody>
          <a:bodyPr/>
          <a:lstStyle/>
          <a:p>
            <a:pPr algn="ctr"/>
            <a:r>
              <a:rPr lang="en-IN" dirty="0"/>
              <a:t>OpenCV</a:t>
            </a:r>
          </a:p>
        </p:txBody>
      </p:sp>
      <p:sp>
        <p:nvSpPr>
          <p:cNvPr id="4" name="Content Placeholder 4">
            <a:extLst>
              <a:ext uri="{FF2B5EF4-FFF2-40B4-BE49-F238E27FC236}">
                <a16:creationId xmlns:a16="http://schemas.microsoft.com/office/drawing/2014/main" id="{84A19CF6-501D-89B0-4083-31D1928555B9}"/>
              </a:ext>
            </a:extLst>
          </p:cNvPr>
          <p:cNvSpPr txBox="1">
            <a:spLocks/>
          </p:cNvSpPr>
          <p:nvPr/>
        </p:nvSpPr>
        <p:spPr>
          <a:xfrm>
            <a:off x="76433" y="2037781"/>
            <a:ext cx="11572503" cy="5801095"/>
          </a:xfrm>
          <a:prstGeom prst="rect">
            <a:avLst/>
          </a:prstGeom>
        </p:spPr>
        <p:txBody>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
            </a:pPr>
            <a:r>
              <a:rPr lang="en-US" dirty="0"/>
              <a:t>OpenCV, which stands for Open Source Computer Vision Library</a:t>
            </a:r>
          </a:p>
          <a:p>
            <a:pPr marL="457200" indent="-457200">
              <a:buFont typeface="Wingdings" panose="05000000000000000000" pitchFamily="2" charset="2"/>
              <a:buChar char="§"/>
            </a:pPr>
            <a:r>
              <a:rPr lang="en-US" dirty="0"/>
              <a:t>OpenCV includes a variety of functions for image processing, such as filtering, edge detection, image transformations, and more.</a:t>
            </a:r>
          </a:p>
          <a:p>
            <a:pPr marL="457200" indent="-457200">
              <a:buFont typeface="Wingdings" panose="05000000000000000000" pitchFamily="2" charset="2"/>
              <a:buChar char="§"/>
            </a:pPr>
            <a:r>
              <a:rPr lang="en-US" dirty="0"/>
              <a:t>OpenCV integrates with machine learning frameworks and provides tools for training and using machine learning models. It includes support for deep learning frameworks like TensorFlow.</a:t>
            </a:r>
          </a:p>
          <a:p>
            <a:pPr marL="457200" indent="-457200">
              <a:buFont typeface="Wingdings" panose="05000000000000000000" pitchFamily="2" charset="2"/>
              <a:buChar char="§"/>
            </a:pPr>
            <a:r>
              <a:rPr lang="en-US" dirty="0"/>
              <a:t>OpenCV is cross-platform and can be used on various operating systems, including Windows, Linux, and macOS.</a:t>
            </a:r>
          </a:p>
          <a:p>
            <a:pPr marL="457200" indent="-457200">
              <a:buFont typeface="Wingdings" panose="05000000000000000000" pitchFamily="2" charset="2"/>
              <a:buChar char="§"/>
            </a:pPr>
            <a:endParaRPr lang="en-US" dirty="0"/>
          </a:p>
          <a:p>
            <a:pPr marL="457200" indent="-457200">
              <a:buFont typeface="Wingdings" panose="05000000000000000000" pitchFamily="2" charset="2"/>
              <a:buChar char="§"/>
            </a:pPr>
            <a:endParaRPr lang="en-IN" dirty="0"/>
          </a:p>
        </p:txBody>
      </p:sp>
    </p:spTree>
    <p:extLst>
      <p:ext uri="{BB962C8B-B14F-4D97-AF65-F5344CB8AC3E}">
        <p14:creationId xmlns:p14="http://schemas.microsoft.com/office/powerpoint/2010/main" val="1198926443"/>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docProps/app.xml><?xml version="1.0" encoding="utf-8"?>
<Properties xmlns="http://schemas.openxmlformats.org/officeDocument/2006/extended-properties" xmlns:vt="http://schemas.openxmlformats.org/officeDocument/2006/docPropsVTypes">
  <Template>Mod overlay</Template>
  <TotalTime>569</TotalTime>
  <Words>1904</Words>
  <Application>Microsoft Office PowerPoint</Application>
  <PresentationFormat>Widescreen</PresentationFormat>
  <Paragraphs>180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Nova Light</vt:lpstr>
      <vt:lpstr>Elephant</vt:lpstr>
      <vt:lpstr>Segoe UI</vt:lpstr>
      <vt:lpstr>Wingdings</vt:lpstr>
      <vt:lpstr>ModOverlayVTI</vt:lpstr>
      <vt:lpstr>HANDWRITING RECOGNITION FOR AUTHENITCATION</vt:lpstr>
      <vt:lpstr>PowerPoint Presentation</vt:lpstr>
      <vt:lpstr>PowerPoint Presentation</vt:lpstr>
      <vt:lpstr>PowerPoint Presentation</vt:lpstr>
      <vt:lpstr>INTRODUCTION </vt:lpstr>
      <vt:lpstr>PowerPoint Presentation</vt:lpstr>
      <vt:lpstr>Tensorflow</vt:lpstr>
      <vt:lpstr>PowerPoint Presentation</vt:lpstr>
      <vt:lpstr>OpenCV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HANDWRITING RECOGNITION FOR AUTHENITCATION</dc:title>
  <dc:creator>venkatram ks</dc:creator>
  <cp:lastModifiedBy>Sanggit Saaran</cp:lastModifiedBy>
  <cp:revision>2</cp:revision>
  <dcterms:created xsi:type="dcterms:W3CDTF">2023-12-25T21:46:06Z</dcterms:created>
  <dcterms:modified xsi:type="dcterms:W3CDTF">2023-12-26T20:16:24Z</dcterms:modified>
</cp:coreProperties>
</file>