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78" r:id="rId6"/>
    <p:sldId id="259" r:id="rId7"/>
    <p:sldId id="260" r:id="rId8"/>
    <p:sldId id="265" r:id="rId9"/>
    <p:sldId id="290" r:id="rId10"/>
    <p:sldId id="262" r:id="rId11"/>
    <p:sldId id="289" r:id="rId12"/>
    <p:sldId id="263" r:id="rId13"/>
    <p:sldId id="276" r:id="rId14"/>
    <p:sldId id="277" r:id="rId15"/>
    <p:sldId id="287" r:id="rId16"/>
    <p:sldId id="288" r:id="rId17"/>
    <p:sldId id="279" r:id="rId18"/>
    <p:sldId id="280" r:id="rId19"/>
    <p:sldId id="281" r:id="rId20"/>
    <p:sldId id="268" r:id="rId21"/>
    <p:sldId id="264" r:id="rId22"/>
    <p:sldId id="266" r:id="rId23"/>
    <p:sldId id="267" r:id="rId24"/>
    <p:sldId id="269" r:id="rId25"/>
    <p:sldId id="270" r:id="rId26"/>
    <p:sldId id="282" r:id="rId27"/>
    <p:sldId id="283" r:id="rId28"/>
    <p:sldId id="271" r:id="rId29"/>
    <p:sldId id="272" r:id="rId30"/>
    <p:sldId id="273" r:id="rId31"/>
    <p:sldId id="274" r:id="rId32"/>
    <p:sldId id="284" r:id="rId33"/>
    <p:sldId id="28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52" autoAdjust="0"/>
    <p:restoredTop sz="94660"/>
  </p:normalViewPr>
  <p:slideViewPr>
    <p:cSldViewPr snapToGrid="0">
      <p:cViewPr>
        <p:scale>
          <a:sx n="63" d="100"/>
          <a:sy n="63" d="100"/>
        </p:scale>
        <p:origin x="79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Thursday, December 28, 2023</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792939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Thursday, December 28, 2023</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720738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Thursday, December 28, 2023</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395997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Thursday, December 28, 2023</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906150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Thursday, December 28, 2023</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163642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Thursday, December 28, 2023</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966436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Thursday, December 28, 2023</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44478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Thursday, December 28, 2023</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200054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Thursday, December 28, 2023</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115205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Thursday, December 28, 2023</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543851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Thursday, December 28, 2023</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918203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Thursday, December 28, 2023</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4082366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7B8F934-AC4F-1DEC-D7D9-2145FE7BD451}"/>
              </a:ext>
            </a:extLst>
          </p:cNvPr>
          <p:cNvSpPr>
            <a:spLocks noGrp="1"/>
          </p:cNvSpPr>
          <p:nvPr>
            <p:ph type="subTitle" idx="1"/>
          </p:nvPr>
        </p:nvSpPr>
        <p:spPr>
          <a:xfrm>
            <a:off x="1351280" y="482204"/>
            <a:ext cx="9489440" cy="1498996"/>
          </a:xfrm>
        </p:spPr>
        <p:txBody>
          <a:bodyPr/>
          <a:lstStyle/>
          <a:p>
            <a:pPr algn="ctr">
              <a:lnSpc>
                <a:spcPct val="90000"/>
              </a:lnSpc>
            </a:pPr>
            <a:r>
              <a:rPr lang="en-IN" sz="2800" dirty="0">
                <a:latin typeface="+mj-lt"/>
                <a:cs typeface="Times New Roman" panose="02020603050405020304" pitchFamily="18" charset="0"/>
              </a:rPr>
              <a:t>INVENTORY MANAGEMENT SYSTEM</a:t>
            </a:r>
          </a:p>
          <a:p>
            <a:pPr algn="ctr">
              <a:lnSpc>
                <a:spcPct val="90000"/>
              </a:lnSpc>
            </a:pPr>
            <a:r>
              <a:rPr lang="en-IN" sz="2800" dirty="0">
                <a:latin typeface="+mj-lt"/>
                <a:cs typeface="Times New Roman" panose="02020603050405020304" pitchFamily="18" charset="0"/>
              </a:rPr>
              <a:t> </a:t>
            </a:r>
            <a:br>
              <a:rPr lang="en-IN" sz="2800" dirty="0">
                <a:latin typeface="+mj-lt"/>
                <a:cs typeface="Times New Roman" panose="02020603050405020304" pitchFamily="18" charset="0"/>
              </a:rPr>
            </a:br>
            <a:r>
              <a:rPr lang="en-IN" sz="2800" dirty="0">
                <a:latin typeface="+mj-lt"/>
                <a:cs typeface="Times New Roman" panose="02020603050405020304" pitchFamily="18" charset="0"/>
              </a:rPr>
              <a:t>ELECTRONIC SHOP</a:t>
            </a:r>
          </a:p>
          <a:p>
            <a:endParaRPr lang="en-IN" dirty="0"/>
          </a:p>
        </p:txBody>
      </p:sp>
      <p:pic>
        <p:nvPicPr>
          <p:cNvPr id="4" name="Picture 2" descr="Amrita Vishwa Vidyapeetham Logo Png Transparent Background Free ...">
            <a:extLst>
              <a:ext uri="{FF2B5EF4-FFF2-40B4-BE49-F238E27FC236}">
                <a16:creationId xmlns:a16="http://schemas.microsoft.com/office/drawing/2014/main" id="{4A4057B0-6A7F-1F98-BFDE-CE68B6714835}"/>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3698239" y="1357787"/>
            <a:ext cx="4104641" cy="371570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DE3786D-00D6-0D0E-F81F-0E058E5B3E2B}"/>
              </a:ext>
            </a:extLst>
          </p:cNvPr>
          <p:cNvSpPr txBox="1"/>
          <p:nvPr/>
        </p:nvSpPr>
        <p:spPr>
          <a:xfrm>
            <a:off x="1915160" y="4422995"/>
            <a:ext cx="8361680" cy="1077218"/>
          </a:xfrm>
          <a:prstGeom prst="rect">
            <a:avLst/>
          </a:prstGeom>
          <a:noFill/>
        </p:spPr>
        <p:txBody>
          <a:bodyPr wrap="square" rtlCol="0">
            <a:spAutoFit/>
          </a:bodyPr>
          <a:lstStyle/>
          <a:p>
            <a:pPr algn="ctr"/>
            <a:r>
              <a:rPr lang="en-US" sz="3200" dirty="0">
                <a:latin typeface="+mj-lt"/>
                <a:ea typeface="+mj-ea"/>
                <a:cs typeface="+mj-cs"/>
              </a:rPr>
              <a:t>Amrita Vishwa Vidyapeetham</a:t>
            </a:r>
          </a:p>
          <a:p>
            <a:pPr algn="ctr"/>
            <a:r>
              <a:rPr lang="en-US" sz="3200" dirty="0">
                <a:latin typeface="+mj-lt"/>
                <a:ea typeface="+mj-ea"/>
                <a:cs typeface="+mj-cs"/>
              </a:rPr>
              <a:t> </a:t>
            </a:r>
            <a:r>
              <a:rPr lang="en-US" sz="3200" dirty="0" err="1">
                <a:latin typeface="+mj-lt"/>
                <a:ea typeface="+mj-ea"/>
                <a:cs typeface="+mj-cs"/>
              </a:rPr>
              <a:t>Ettimadai</a:t>
            </a:r>
            <a:r>
              <a:rPr lang="en-US" sz="3200" dirty="0">
                <a:latin typeface="+mj-lt"/>
                <a:ea typeface="+mj-ea"/>
                <a:cs typeface="+mj-cs"/>
              </a:rPr>
              <a:t> 641112, Coimbatore, Tamil Nadu</a:t>
            </a:r>
            <a:endParaRPr lang="en-IN" sz="3200" dirty="0"/>
          </a:p>
        </p:txBody>
      </p:sp>
    </p:spTree>
    <p:extLst>
      <p:ext uri="{BB962C8B-B14F-4D97-AF65-F5344CB8AC3E}">
        <p14:creationId xmlns:p14="http://schemas.microsoft.com/office/powerpoint/2010/main" val="2040549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EEC24B5-59C5-F102-5DD7-A7F7EBCACB1F}"/>
              </a:ext>
            </a:extLst>
          </p:cNvPr>
          <p:cNvPicPr>
            <a:picLocks noGrp="1" noChangeAspect="1"/>
          </p:cNvPicPr>
          <p:nvPr>
            <p:ph idx="1"/>
          </p:nvPr>
        </p:nvPicPr>
        <p:blipFill>
          <a:blip r:embed="rId2"/>
          <a:stretch>
            <a:fillRect/>
          </a:stretch>
        </p:blipFill>
        <p:spPr>
          <a:xfrm>
            <a:off x="573452" y="909821"/>
            <a:ext cx="5918788" cy="3110546"/>
          </a:xfrm>
        </p:spPr>
      </p:pic>
      <p:pic>
        <p:nvPicPr>
          <p:cNvPr id="7" name="Picture 6">
            <a:extLst>
              <a:ext uri="{FF2B5EF4-FFF2-40B4-BE49-F238E27FC236}">
                <a16:creationId xmlns:a16="http://schemas.microsoft.com/office/drawing/2014/main" id="{1E933FEC-4FF5-11D6-E240-8A8378DA8240}"/>
              </a:ext>
            </a:extLst>
          </p:cNvPr>
          <p:cNvPicPr>
            <a:picLocks noChangeAspect="1"/>
          </p:cNvPicPr>
          <p:nvPr/>
        </p:nvPicPr>
        <p:blipFill>
          <a:blip r:embed="rId3"/>
          <a:stretch>
            <a:fillRect/>
          </a:stretch>
        </p:blipFill>
        <p:spPr>
          <a:xfrm>
            <a:off x="573452" y="4020367"/>
            <a:ext cx="5918788" cy="2230573"/>
          </a:xfrm>
          <a:prstGeom prst="rect">
            <a:avLst/>
          </a:prstGeom>
        </p:spPr>
      </p:pic>
      <p:sp>
        <p:nvSpPr>
          <p:cNvPr id="10" name="Rectangle 1">
            <a:extLst>
              <a:ext uri="{FF2B5EF4-FFF2-40B4-BE49-F238E27FC236}">
                <a16:creationId xmlns:a16="http://schemas.microsoft.com/office/drawing/2014/main" id="{F8F58DBA-9ECC-6A6A-87DB-302CC15A8E3B}"/>
              </a:ext>
            </a:extLst>
          </p:cNvPr>
          <p:cNvSpPr>
            <a:spLocks noChangeArrowheads="1"/>
          </p:cNvSpPr>
          <p:nvPr/>
        </p:nvSpPr>
        <p:spPr bwMode="auto">
          <a:xfrm>
            <a:off x="6697666" y="900554"/>
            <a:ext cx="5258114" cy="4917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indent="0" algn="just" eaLnBrk="1" fontAlgn="base" hangingPunct="1">
              <a:lnSpc>
                <a:spcPct val="100000"/>
              </a:lnSpc>
              <a:spcBef>
                <a:spcPct val="0"/>
              </a:spcBef>
              <a:spcAft>
                <a:spcPct val="0"/>
              </a:spcAft>
              <a:buClrTx/>
              <a:buSzTx/>
              <a:buFontTx/>
              <a:buNone/>
              <a:tabLst/>
            </a:pPr>
            <a:r>
              <a:rPr lang="en-US" altLang="en-US" dirty="0">
                <a:latin typeface="Söhne"/>
              </a:rPr>
              <a:t>The </a:t>
            </a:r>
            <a:r>
              <a:rPr lang="en-US" altLang="en-US" dirty="0" err="1">
                <a:latin typeface="Söhne"/>
              </a:rPr>
              <a:t>createsupplier</a:t>
            </a:r>
            <a:r>
              <a:rPr lang="en-US" altLang="en-US" dirty="0">
                <a:latin typeface="Söhne"/>
              </a:rPr>
              <a:t>() function facilitates the creation of a new supplier by gathering essential information from the user. It utilizes </a:t>
            </a:r>
            <a:r>
              <a:rPr lang="en-US" altLang="en-US" dirty="0" err="1">
                <a:latin typeface="Söhne"/>
              </a:rPr>
              <a:t>fgets</a:t>
            </a:r>
            <a:r>
              <a:rPr lang="en-US" altLang="en-US" dirty="0">
                <a:latin typeface="Söhne"/>
              </a:rPr>
              <a:t> and </a:t>
            </a:r>
            <a:r>
              <a:rPr lang="en-US" altLang="en-US" dirty="0" err="1">
                <a:latin typeface="Söhne"/>
              </a:rPr>
              <a:t>scanf</a:t>
            </a:r>
            <a:r>
              <a:rPr lang="en-US" altLang="en-US" dirty="0">
                <a:latin typeface="Söhne"/>
              </a:rPr>
              <a:t> functions to input details such as the supplier code, name, address, state, pin, and phone. To ensure data integrity, the function includes a buffer-clearing mechanism.</a:t>
            </a:r>
          </a:p>
          <a:p>
            <a:pPr marR="0" lvl="0" indent="0" algn="just" eaLnBrk="1" fontAlgn="base" hangingPunct="1">
              <a:lnSpc>
                <a:spcPct val="100000"/>
              </a:lnSpc>
              <a:spcBef>
                <a:spcPct val="0"/>
              </a:spcBef>
              <a:spcAft>
                <a:spcPct val="0"/>
              </a:spcAft>
              <a:buClrTx/>
              <a:buSzTx/>
              <a:buFontTx/>
              <a:buNone/>
              <a:tabLst/>
            </a:pPr>
            <a:endParaRPr lang="en-US" altLang="en-US" dirty="0">
              <a:latin typeface="Söhne"/>
            </a:endParaRPr>
          </a:p>
          <a:p>
            <a:pPr marR="0" lvl="0" indent="0" algn="just" eaLnBrk="1" fontAlgn="base" hangingPunct="1">
              <a:lnSpc>
                <a:spcPct val="100000"/>
              </a:lnSpc>
              <a:spcBef>
                <a:spcPct val="0"/>
              </a:spcBef>
              <a:spcAft>
                <a:spcPct val="0"/>
              </a:spcAft>
              <a:buClrTx/>
              <a:buSzTx/>
              <a:buFontTx/>
              <a:buNone/>
              <a:tabLst/>
            </a:pPr>
            <a:r>
              <a:rPr lang="en-US" altLang="en-US" dirty="0">
                <a:latin typeface="Söhne"/>
              </a:rPr>
              <a:t>Upon gathering the supplier details, the function signals the addition of the supplier and proceeds to execute </a:t>
            </a:r>
            <a:r>
              <a:rPr lang="en-US" altLang="en-US" dirty="0" err="1">
                <a:latin typeface="Söhne"/>
              </a:rPr>
              <a:t>functions:writeSuppliertoFile</a:t>
            </a:r>
            <a:r>
              <a:rPr lang="en-US" altLang="en-US" dirty="0">
                <a:latin typeface="Söhne"/>
              </a:rPr>
              <a:t>(</a:t>
            </a:r>
            <a:r>
              <a:rPr lang="en-US" altLang="en-US" dirty="0" err="1">
                <a:latin typeface="Söhne"/>
              </a:rPr>
              <a:t>newsupplier</a:t>
            </a:r>
            <a:r>
              <a:rPr lang="en-US" altLang="en-US" dirty="0">
                <a:latin typeface="Söhne"/>
              </a:rPr>
              <a:t>) and </a:t>
            </a:r>
            <a:r>
              <a:rPr lang="en-US" altLang="en-US" dirty="0" err="1">
                <a:latin typeface="Söhne"/>
              </a:rPr>
              <a:t>create_report_supplier</a:t>
            </a:r>
            <a:r>
              <a:rPr lang="en-US" altLang="en-US" dirty="0">
                <a:latin typeface="Söhne"/>
              </a:rPr>
              <a:t>(</a:t>
            </a:r>
            <a:r>
              <a:rPr lang="en-US" altLang="en-US" dirty="0" err="1">
                <a:latin typeface="Söhne"/>
              </a:rPr>
              <a:t>newsupplier</a:t>
            </a:r>
            <a:r>
              <a:rPr lang="en-US" altLang="en-US" dirty="0">
                <a:latin typeface="Söhne"/>
              </a:rPr>
              <a:t>). The former records the supplier's information in a file, while the latter generates a summary report for the newly added supplier.</a:t>
            </a:r>
          </a:p>
          <a:p>
            <a:pPr marR="0" lvl="0" indent="0" algn="just" eaLnBrk="1" fontAlgn="base" hangingPunct="1">
              <a:lnSpc>
                <a:spcPct val="100000"/>
              </a:lnSpc>
              <a:spcBef>
                <a:spcPct val="0"/>
              </a:spcBef>
              <a:spcAft>
                <a:spcPct val="0"/>
              </a:spcAft>
              <a:buClrTx/>
              <a:buSzTx/>
              <a:buFontTx/>
              <a:buNone/>
              <a:tabLst/>
            </a:pPr>
            <a:endParaRPr lang="en-US" altLang="en-US" dirty="0">
              <a:latin typeface="Söhne"/>
            </a:endParaRPr>
          </a:p>
          <a:p>
            <a:pPr marR="0" lvl="0" indent="0" algn="just" eaLnBrk="1" fontAlgn="base" hangingPunct="1">
              <a:lnSpc>
                <a:spcPct val="100000"/>
              </a:lnSpc>
              <a:spcBef>
                <a:spcPct val="0"/>
              </a:spcBef>
              <a:spcAft>
                <a:spcPct val="0"/>
              </a:spcAft>
              <a:buClrTx/>
              <a:buSzTx/>
              <a:buFontTx/>
              <a:buNone/>
              <a:tabLst/>
            </a:pPr>
            <a:endParaRPr lang="en-US" altLang="en-US" dirty="0">
              <a:latin typeface="Söhne"/>
            </a:endParaRPr>
          </a:p>
        </p:txBody>
      </p:sp>
      <p:sp>
        <p:nvSpPr>
          <p:cNvPr id="11" name="TextBox 10">
            <a:extLst>
              <a:ext uri="{FF2B5EF4-FFF2-40B4-BE49-F238E27FC236}">
                <a16:creationId xmlns:a16="http://schemas.microsoft.com/office/drawing/2014/main" id="{CF0C969D-D3BA-99AF-FE93-85990F8B6474}"/>
              </a:ext>
            </a:extLst>
          </p:cNvPr>
          <p:cNvSpPr txBox="1"/>
          <p:nvPr/>
        </p:nvSpPr>
        <p:spPr>
          <a:xfrm>
            <a:off x="573452" y="221957"/>
            <a:ext cx="11382328" cy="830997"/>
          </a:xfrm>
          <a:prstGeom prst="rect">
            <a:avLst/>
          </a:prstGeom>
          <a:noFill/>
        </p:spPr>
        <p:txBody>
          <a:bodyPr wrap="square" rtlCol="0">
            <a:spAutoFit/>
          </a:bodyPr>
          <a:lstStyle/>
          <a:p>
            <a:pPr algn="ctr"/>
            <a:r>
              <a:rPr lang="en-US" sz="2400" b="1" dirty="0">
                <a:latin typeface="Söhne"/>
              </a:rPr>
              <a:t>Supplier Details</a:t>
            </a:r>
            <a:r>
              <a:rPr lang="en-US" sz="2400" b="1" dirty="0">
                <a:effectLst/>
                <a:latin typeface="Consolas" panose="020B0609020204030204" pitchFamily="49" charset="0"/>
              </a:rPr>
              <a:t> </a:t>
            </a:r>
            <a:r>
              <a:rPr lang="en-US" sz="2400" b="1" dirty="0">
                <a:latin typeface="Söhne"/>
              </a:rPr>
              <a:t>int</a:t>
            </a:r>
            <a:r>
              <a:rPr lang="en-US" sz="2400" b="1" dirty="0">
                <a:effectLst/>
                <a:latin typeface="Consolas" panose="020B0609020204030204" pitchFamily="49" charset="0"/>
              </a:rPr>
              <a:t> </a:t>
            </a:r>
            <a:r>
              <a:rPr lang="en-US" sz="2400" b="1" dirty="0" err="1">
                <a:latin typeface="Söhne"/>
              </a:rPr>
              <a:t>createsupplier</a:t>
            </a:r>
            <a:r>
              <a:rPr lang="en-US" sz="2400" b="1" dirty="0">
                <a:latin typeface="Söhne"/>
              </a:rPr>
              <a:t>();</a:t>
            </a:r>
          </a:p>
          <a:p>
            <a:endParaRPr lang="en-IN" sz="2400" b="1" dirty="0"/>
          </a:p>
        </p:txBody>
      </p:sp>
    </p:spTree>
    <p:extLst>
      <p:ext uri="{BB962C8B-B14F-4D97-AF65-F5344CB8AC3E}">
        <p14:creationId xmlns:p14="http://schemas.microsoft.com/office/powerpoint/2010/main" val="2097838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7BD8D-A11F-1552-A2D5-8C0B5ABB319F}"/>
              </a:ext>
            </a:extLst>
          </p:cNvPr>
          <p:cNvSpPr>
            <a:spLocks noGrp="1"/>
          </p:cNvSpPr>
          <p:nvPr>
            <p:ph type="title"/>
          </p:nvPr>
        </p:nvSpPr>
        <p:spPr>
          <a:xfrm>
            <a:off x="2296160" y="513588"/>
            <a:ext cx="8392160" cy="362712"/>
          </a:xfrm>
        </p:spPr>
        <p:txBody>
          <a:bodyPr>
            <a:normAutofit fontScale="90000"/>
          </a:bodyPr>
          <a:lstStyle/>
          <a:p>
            <a:pPr algn="ctr"/>
            <a:r>
              <a:rPr lang="en-US" sz="2200" cap="none" dirty="0">
                <a:latin typeface="Söhne"/>
                <a:ea typeface="+mn-ea"/>
                <a:cs typeface="+mn-cs"/>
              </a:rPr>
              <a:t>Customer Details ( int </a:t>
            </a:r>
            <a:r>
              <a:rPr lang="en-US" sz="2200" cap="none" dirty="0" err="1">
                <a:latin typeface="Söhne"/>
                <a:ea typeface="+mn-ea"/>
                <a:cs typeface="+mn-cs"/>
              </a:rPr>
              <a:t>createcustomer</a:t>
            </a:r>
            <a:r>
              <a:rPr lang="en-US" sz="2200" cap="none" dirty="0">
                <a:latin typeface="Söhne"/>
                <a:ea typeface="+mn-ea"/>
                <a:cs typeface="+mn-cs"/>
              </a:rPr>
              <a:t>();)</a:t>
            </a:r>
            <a:br>
              <a:rPr lang="en-US" sz="2400" dirty="0">
                <a:latin typeface="Söhne"/>
                <a:ea typeface="+mn-ea"/>
                <a:cs typeface="+mn-cs"/>
              </a:rPr>
            </a:br>
            <a:endParaRPr lang="en-IN" sz="2400" dirty="0">
              <a:latin typeface="Söhne"/>
              <a:ea typeface="+mn-ea"/>
              <a:cs typeface="+mn-cs"/>
            </a:endParaRPr>
          </a:p>
        </p:txBody>
      </p:sp>
      <p:pic>
        <p:nvPicPr>
          <p:cNvPr id="11" name="Content Placeholder 10">
            <a:extLst>
              <a:ext uri="{FF2B5EF4-FFF2-40B4-BE49-F238E27FC236}">
                <a16:creationId xmlns:a16="http://schemas.microsoft.com/office/drawing/2014/main" id="{8B1BFFC9-C687-B54F-8F67-F570040C33F8}"/>
              </a:ext>
            </a:extLst>
          </p:cNvPr>
          <p:cNvPicPr>
            <a:picLocks noGrp="1" noChangeAspect="1"/>
          </p:cNvPicPr>
          <p:nvPr>
            <p:ph idx="1"/>
          </p:nvPr>
        </p:nvPicPr>
        <p:blipFill>
          <a:blip r:embed="rId2"/>
          <a:stretch>
            <a:fillRect/>
          </a:stretch>
        </p:blipFill>
        <p:spPr>
          <a:xfrm>
            <a:off x="3002280" y="876300"/>
            <a:ext cx="6187440" cy="4039495"/>
          </a:xfrm>
        </p:spPr>
      </p:pic>
      <p:pic>
        <p:nvPicPr>
          <p:cNvPr id="15" name="Picture 14">
            <a:extLst>
              <a:ext uri="{FF2B5EF4-FFF2-40B4-BE49-F238E27FC236}">
                <a16:creationId xmlns:a16="http://schemas.microsoft.com/office/drawing/2014/main" id="{44667D77-850F-3B13-9CBA-62784E651316}"/>
              </a:ext>
            </a:extLst>
          </p:cNvPr>
          <p:cNvPicPr>
            <a:picLocks noChangeAspect="1"/>
          </p:cNvPicPr>
          <p:nvPr/>
        </p:nvPicPr>
        <p:blipFill>
          <a:blip r:embed="rId3"/>
          <a:stretch>
            <a:fillRect/>
          </a:stretch>
        </p:blipFill>
        <p:spPr>
          <a:xfrm>
            <a:off x="3002280" y="4915795"/>
            <a:ext cx="6187440" cy="1412025"/>
          </a:xfrm>
          <a:prstGeom prst="rect">
            <a:avLst/>
          </a:prstGeom>
        </p:spPr>
      </p:pic>
    </p:spTree>
    <p:extLst>
      <p:ext uri="{BB962C8B-B14F-4D97-AF65-F5344CB8AC3E}">
        <p14:creationId xmlns:p14="http://schemas.microsoft.com/office/powerpoint/2010/main" val="2470619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E63235EE-C497-32D3-3255-15770A9E5E02}"/>
              </a:ext>
            </a:extLst>
          </p:cNvPr>
          <p:cNvPicPr>
            <a:picLocks noGrp="1" noChangeAspect="1"/>
          </p:cNvPicPr>
          <p:nvPr>
            <p:ph idx="1"/>
          </p:nvPr>
        </p:nvPicPr>
        <p:blipFill>
          <a:blip r:embed="rId2"/>
          <a:stretch>
            <a:fillRect/>
          </a:stretch>
        </p:blipFill>
        <p:spPr>
          <a:xfrm>
            <a:off x="342900" y="4397107"/>
            <a:ext cx="6263640" cy="1797953"/>
          </a:xfrm>
        </p:spPr>
      </p:pic>
      <p:pic>
        <p:nvPicPr>
          <p:cNvPr id="5" name="Picture 4">
            <a:extLst>
              <a:ext uri="{FF2B5EF4-FFF2-40B4-BE49-F238E27FC236}">
                <a16:creationId xmlns:a16="http://schemas.microsoft.com/office/drawing/2014/main" id="{B33702EB-A1AE-40BF-F68D-E76BF5F4AE6E}"/>
              </a:ext>
            </a:extLst>
          </p:cNvPr>
          <p:cNvPicPr>
            <a:picLocks noChangeAspect="1"/>
          </p:cNvPicPr>
          <p:nvPr/>
        </p:nvPicPr>
        <p:blipFill>
          <a:blip r:embed="rId3"/>
          <a:stretch>
            <a:fillRect/>
          </a:stretch>
        </p:blipFill>
        <p:spPr>
          <a:xfrm>
            <a:off x="342900" y="754117"/>
            <a:ext cx="6263640" cy="3642989"/>
          </a:xfrm>
          <a:prstGeom prst="rect">
            <a:avLst/>
          </a:prstGeom>
        </p:spPr>
      </p:pic>
      <p:sp>
        <p:nvSpPr>
          <p:cNvPr id="8" name="TextBox 7">
            <a:extLst>
              <a:ext uri="{FF2B5EF4-FFF2-40B4-BE49-F238E27FC236}">
                <a16:creationId xmlns:a16="http://schemas.microsoft.com/office/drawing/2014/main" id="{7B8214DD-438C-5AAD-27AF-58376F2B2573}"/>
              </a:ext>
            </a:extLst>
          </p:cNvPr>
          <p:cNvSpPr txBox="1"/>
          <p:nvPr/>
        </p:nvSpPr>
        <p:spPr>
          <a:xfrm>
            <a:off x="6743700" y="695434"/>
            <a:ext cx="5189220" cy="5078313"/>
          </a:xfrm>
          <a:prstGeom prst="rect">
            <a:avLst/>
          </a:prstGeom>
          <a:noFill/>
        </p:spPr>
        <p:txBody>
          <a:bodyPr wrap="square" rtlCol="0">
            <a:spAutoFit/>
          </a:bodyPr>
          <a:lstStyle/>
          <a:p>
            <a:pPr algn="just"/>
            <a:r>
              <a:rPr lang="en-US" dirty="0">
                <a:latin typeface="Söhne"/>
              </a:rPr>
              <a:t>The recordPurchaseTransaction() function facilitates the entry of a new purchase transaction into the system. It guides the user through inputting essential details such as the item name, quantity, and total price. </a:t>
            </a:r>
          </a:p>
          <a:p>
            <a:pPr algn="just"/>
            <a:endParaRPr lang="en-US" dirty="0">
              <a:latin typeface="Söhne"/>
            </a:endParaRPr>
          </a:p>
          <a:p>
            <a:pPr algn="just"/>
            <a:r>
              <a:rPr lang="en-US" dirty="0">
                <a:latin typeface="Söhne"/>
              </a:rPr>
              <a:t>The function then sets the transaction type to 'P' to signify a purchase. The user is prompted to confirm whether they want to save the transaction, and subsequently, the inventory is updated using the updateInventory() function.</a:t>
            </a:r>
          </a:p>
          <a:p>
            <a:pPr algn="just"/>
            <a:endParaRPr lang="en-US" dirty="0">
              <a:latin typeface="Söhne"/>
            </a:endParaRPr>
          </a:p>
          <a:p>
            <a:r>
              <a:rPr lang="en-US" dirty="0">
                <a:latin typeface="Söhne"/>
              </a:rPr>
              <a:t>Finally, the details of the purchase transaction are stored in a file, and a purchase transaction report is generated through the writePurchaseTransactionToFile() and create_report_PurchaseTransaction() functions, respectively. </a:t>
            </a:r>
          </a:p>
        </p:txBody>
      </p:sp>
      <p:sp>
        <p:nvSpPr>
          <p:cNvPr id="11" name="TextBox 10">
            <a:extLst>
              <a:ext uri="{FF2B5EF4-FFF2-40B4-BE49-F238E27FC236}">
                <a16:creationId xmlns:a16="http://schemas.microsoft.com/office/drawing/2014/main" id="{1C9F8520-1A97-D6C3-4772-552BC9B27820}"/>
              </a:ext>
            </a:extLst>
          </p:cNvPr>
          <p:cNvSpPr txBox="1"/>
          <p:nvPr/>
        </p:nvSpPr>
        <p:spPr>
          <a:xfrm>
            <a:off x="1847850" y="74319"/>
            <a:ext cx="9791700" cy="461665"/>
          </a:xfrm>
          <a:prstGeom prst="rect">
            <a:avLst/>
          </a:prstGeom>
          <a:noFill/>
        </p:spPr>
        <p:txBody>
          <a:bodyPr wrap="square" rtlCol="0">
            <a:spAutoFit/>
          </a:bodyPr>
          <a:lstStyle/>
          <a:p>
            <a:r>
              <a:rPr lang="en-IN" sz="2400" b="1" dirty="0">
                <a:effectLst/>
                <a:latin typeface="Consolas" panose="020B0609020204030204" pitchFamily="49" charset="0"/>
              </a:rPr>
              <a:t>Purchase Transaction ( int recordPurchaseTransaction() )</a:t>
            </a:r>
          </a:p>
        </p:txBody>
      </p:sp>
    </p:spTree>
    <p:extLst>
      <p:ext uri="{BB962C8B-B14F-4D97-AF65-F5344CB8AC3E}">
        <p14:creationId xmlns:p14="http://schemas.microsoft.com/office/powerpoint/2010/main" val="69858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4527A-5DD4-DCD5-F798-EC294A0FA607}"/>
              </a:ext>
            </a:extLst>
          </p:cNvPr>
          <p:cNvSpPr>
            <a:spLocks noGrp="1"/>
          </p:cNvSpPr>
          <p:nvPr>
            <p:ph type="title"/>
          </p:nvPr>
        </p:nvSpPr>
        <p:spPr>
          <a:xfrm>
            <a:off x="2367280" y="-66210"/>
            <a:ext cx="7457440" cy="804164"/>
          </a:xfrm>
        </p:spPr>
        <p:txBody>
          <a:bodyPr>
            <a:normAutofit/>
          </a:bodyPr>
          <a:lstStyle/>
          <a:p>
            <a:pPr algn="ctr"/>
            <a:r>
              <a:rPr lang="en-IN" sz="2400" dirty="0">
                <a:solidFill>
                  <a:schemeClr val="tx1">
                    <a:lumMod val="95000"/>
                  </a:schemeClr>
                </a:solidFill>
                <a:latin typeface="Söhne"/>
                <a:ea typeface="+mn-ea"/>
                <a:cs typeface="+mn-cs"/>
              </a:rPr>
              <a:t>DISPLAYING RECORDS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580" y="1131738"/>
            <a:ext cx="10849020" cy="4867912"/>
          </a:xfrm>
          <a:prstGeom prst="rect">
            <a:avLst/>
          </a:prstGeom>
        </p:spPr>
      </p:pic>
    </p:spTree>
    <p:extLst>
      <p:ext uri="{BB962C8B-B14F-4D97-AF65-F5344CB8AC3E}">
        <p14:creationId xmlns:p14="http://schemas.microsoft.com/office/powerpoint/2010/main" val="375006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BA0247-A449-3447-4256-DB8B0C6CF512}"/>
              </a:ext>
            </a:extLst>
          </p:cNvPr>
          <p:cNvSpPr>
            <a:spLocks noGrp="1"/>
          </p:cNvSpPr>
          <p:nvPr>
            <p:ph idx="1"/>
          </p:nvPr>
        </p:nvSpPr>
        <p:spPr>
          <a:xfrm>
            <a:off x="651170" y="612132"/>
            <a:ext cx="10889659" cy="5633735"/>
          </a:xfrm>
        </p:spPr>
        <p:txBody>
          <a:bodyPr>
            <a:normAutofit/>
          </a:bodyPr>
          <a:lstStyle/>
          <a:p>
            <a:r>
              <a:rPr lang="en-US" sz="1800" dirty="0">
                <a:solidFill>
                  <a:schemeClr val="tx1">
                    <a:lumMod val="95000"/>
                  </a:schemeClr>
                </a:solidFill>
                <a:latin typeface="Söhne"/>
              </a:rPr>
              <a:t>The </a:t>
            </a:r>
            <a:r>
              <a:rPr lang="en-US" sz="1800" dirty="0" err="1">
                <a:solidFill>
                  <a:schemeClr val="tx1">
                    <a:lumMod val="95000"/>
                  </a:schemeClr>
                </a:solidFill>
                <a:latin typeface="Söhne"/>
              </a:rPr>
              <a:t>displayInventory</a:t>
            </a:r>
            <a:r>
              <a:rPr lang="en-US" sz="1800" dirty="0">
                <a:solidFill>
                  <a:schemeClr val="tx1">
                    <a:lumMod val="95000"/>
                  </a:schemeClr>
                </a:solidFill>
                <a:latin typeface="Söhne"/>
              </a:rPr>
              <a:t> function plays a crucial role in presenting a comprehensive overview of the electronic shop's current inventory. It establishes a connection to the "item_master.dat" file using file input operations, allowing it to retrieve stored information about various items. The function adeptly organizes and exhibits key details such as item code, description, quantity, price, and reorder quantity.</a:t>
            </a:r>
          </a:p>
          <a:p>
            <a:r>
              <a:rPr lang="en-US" sz="1800" dirty="0">
                <a:solidFill>
                  <a:schemeClr val="tx1">
                    <a:lumMod val="95000"/>
                  </a:schemeClr>
                </a:solidFill>
                <a:latin typeface="Söhne"/>
              </a:rPr>
              <a:t>Upon initiation, the function meticulously attempts to open the "item_master.dat" file in binary read mode. If any issues arise during this process, it promptly responds by printing an error message, signaling a potential problem, and returns -1 to signify an unsuccessful operation.</a:t>
            </a:r>
          </a:p>
          <a:p>
            <a:r>
              <a:rPr lang="en-US" sz="1800" dirty="0">
                <a:solidFill>
                  <a:schemeClr val="tx1">
                    <a:lumMod val="95000"/>
                  </a:schemeClr>
                </a:solidFill>
                <a:latin typeface="Söhne"/>
              </a:rPr>
              <a:t>After a successful file opening, the function proceeds to present a structured header, featuring column labels for clarity and coherence. Subsequently, it enters a systematic loop, iterating through each item record within the file. During each iteration, it reads and extracts the relevant details before showcasing them in a neatly formatted table.</a:t>
            </a:r>
          </a:p>
          <a:p>
            <a:r>
              <a:rPr lang="en-US" sz="1800" dirty="0">
                <a:solidFill>
                  <a:schemeClr val="tx1">
                    <a:lumMod val="95000"/>
                  </a:schemeClr>
                </a:solidFill>
                <a:latin typeface="Söhne"/>
              </a:rPr>
              <a:t>The loop continues until the function reaches the end of the file, ensuring that all items are accurately displayed in the final output.</a:t>
            </a:r>
            <a:endParaRPr lang="en-US" sz="1800" b="0" i="0" dirty="0">
              <a:solidFill>
                <a:schemeClr val="tx1">
                  <a:lumMod val="95000"/>
                </a:schemeClr>
              </a:solidFill>
              <a:effectLst/>
              <a:latin typeface="Söhne"/>
            </a:endParaRPr>
          </a:p>
        </p:txBody>
      </p:sp>
    </p:spTree>
    <p:extLst>
      <p:ext uri="{BB962C8B-B14F-4D97-AF65-F5344CB8AC3E}">
        <p14:creationId xmlns:p14="http://schemas.microsoft.com/office/powerpoint/2010/main" val="1322606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5C882A0-920C-0092-0252-66D8F340BBDC}"/>
              </a:ext>
            </a:extLst>
          </p:cNvPr>
          <p:cNvPicPr>
            <a:picLocks noGrp="1" noChangeAspect="1"/>
          </p:cNvPicPr>
          <p:nvPr>
            <p:ph idx="1"/>
          </p:nvPr>
        </p:nvPicPr>
        <p:blipFill>
          <a:blip r:embed="rId2"/>
          <a:stretch>
            <a:fillRect/>
          </a:stretch>
        </p:blipFill>
        <p:spPr>
          <a:xfrm>
            <a:off x="1503680" y="844911"/>
            <a:ext cx="8554720" cy="5351416"/>
          </a:xfrm>
        </p:spPr>
      </p:pic>
      <p:sp>
        <p:nvSpPr>
          <p:cNvPr id="6" name="TextBox 5">
            <a:extLst>
              <a:ext uri="{FF2B5EF4-FFF2-40B4-BE49-F238E27FC236}">
                <a16:creationId xmlns:a16="http://schemas.microsoft.com/office/drawing/2014/main" id="{75B1EF45-3056-B386-85C7-CE5195D139F0}"/>
              </a:ext>
            </a:extLst>
          </p:cNvPr>
          <p:cNvSpPr txBox="1"/>
          <p:nvPr/>
        </p:nvSpPr>
        <p:spPr>
          <a:xfrm>
            <a:off x="2773680" y="168529"/>
            <a:ext cx="5892800" cy="461665"/>
          </a:xfrm>
          <a:prstGeom prst="rect">
            <a:avLst/>
          </a:prstGeom>
          <a:noFill/>
        </p:spPr>
        <p:txBody>
          <a:bodyPr wrap="square" rtlCol="0">
            <a:spAutoFit/>
          </a:bodyPr>
          <a:lstStyle/>
          <a:p>
            <a:pPr algn="ctr"/>
            <a:r>
              <a:rPr lang="en-IN" sz="2400" b="1" dirty="0"/>
              <a:t>Supplier Display</a:t>
            </a:r>
          </a:p>
        </p:txBody>
      </p:sp>
    </p:spTree>
    <p:extLst>
      <p:ext uri="{BB962C8B-B14F-4D97-AF65-F5344CB8AC3E}">
        <p14:creationId xmlns:p14="http://schemas.microsoft.com/office/powerpoint/2010/main" val="1351675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DD5EFF12-0FAB-CDAD-6EEF-7FBD94AE2E69}"/>
              </a:ext>
            </a:extLst>
          </p:cNvPr>
          <p:cNvPicPr>
            <a:picLocks noGrp="1" noChangeAspect="1"/>
          </p:cNvPicPr>
          <p:nvPr>
            <p:ph idx="1"/>
          </p:nvPr>
        </p:nvPicPr>
        <p:blipFill>
          <a:blip r:embed="rId2"/>
          <a:stretch>
            <a:fillRect/>
          </a:stretch>
        </p:blipFill>
        <p:spPr>
          <a:xfrm>
            <a:off x="1422400" y="1043435"/>
            <a:ext cx="9032240" cy="5201475"/>
          </a:xfrm>
        </p:spPr>
      </p:pic>
      <p:sp>
        <p:nvSpPr>
          <p:cNvPr id="4" name="TextBox 3">
            <a:extLst>
              <a:ext uri="{FF2B5EF4-FFF2-40B4-BE49-F238E27FC236}">
                <a16:creationId xmlns:a16="http://schemas.microsoft.com/office/drawing/2014/main" id="{F7E9AF29-9118-653B-6FC2-47758DDB84AD}"/>
              </a:ext>
            </a:extLst>
          </p:cNvPr>
          <p:cNvSpPr txBox="1"/>
          <p:nvPr/>
        </p:nvSpPr>
        <p:spPr>
          <a:xfrm>
            <a:off x="2773680" y="168529"/>
            <a:ext cx="5892800" cy="461665"/>
          </a:xfrm>
          <a:prstGeom prst="rect">
            <a:avLst/>
          </a:prstGeom>
          <a:noFill/>
        </p:spPr>
        <p:txBody>
          <a:bodyPr wrap="square" rtlCol="0">
            <a:spAutoFit/>
          </a:bodyPr>
          <a:lstStyle/>
          <a:p>
            <a:pPr algn="ctr"/>
            <a:r>
              <a:rPr lang="en-IN" sz="2400" b="1" dirty="0"/>
              <a:t>Purchase Transaction Display</a:t>
            </a:r>
          </a:p>
        </p:txBody>
      </p:sp>
    </p:spTree>
    <p:extLst>
      <p:ext uri="{BB962C8B-B14F-4D97-AF65-F5344CB8AC3E}">
        <p14:creationId xmlns:p14="http://schemas.microsoft.com/office/powerpoint/2010/main" val="1668630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259CA-FB3B-CFB4-857C-98BF4DC2602A}"/>
              </a:ext>
            </a:extLst>
          </p:cNvPr>
          <p:cNvSpPr>
            <a:spLocks noGrp="1"/>
          </p:cNvSpPr>
          <p:nvPr>
            <p:ph type="title"/>
          </p:nvPr>
        </p:nvSpPr>
        <p:spPr>
          <a:xfrm>
            <a:off x="3271520" y="194146"/>
            <a:ext cx="5341406" cy="489204"/>
          </a:xfrm>
        </p:spPr>
        <p:txBody>
          <a:bodyPr>
            <a:normAutofit fontScale="90000"/>
          </a:bodyPr>
          <a:lstStyle/>
          <a:p>
            <a:r>
              <a:rPr lang="en-IN" sz="2800" dirty="0"/>
              <a:t>Displaying Results</a:t>
            </a:r>
          </a:p>
        </p:txBody>
      </p:sp>
      <p:pic>
        <p:nvPicPr>
          <p:cNvPr id="4" name="Content Placeholder 3" descr="A screen shot of a computer&#10;&#10;Description automatically generated">
            <a:extLst>
              <a:ext uri="{FF2B5EF4-FFF2-40B4-BE49-F238E27FC236}">
                <a16:creationId xmlns:a16="http://schemas.microsoft.com/office/drawing/2014/main" id="{57A371BC-23F4-A57D-1EC9-C5F535C9956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57714" y="1922242"/>
            <a:ext cx="6685281" cy="2823810"/>
          </a:xfrm>
          <a:prstGeom prst="rect">
            <a:avLst/>
          </a:prstGeom>
          <a:noFill/>
          <a:ln>
            <a:noFill/>
          </a:ln>
        </p:spPr>
      </p:pic>
      <p:sp>
        <p:nvSpPr>
          <p:cNvPr id="5" name="TextBox 4">
            <a:extLst>
              <a:ext uri="{FF2B5EF4-FFF2-40B4-BE49-F238E27FC236}">
                <a16:creationId xmlns:a16="http://schemas.microsoft.com/office/drawing/2014/main" id="{D0E966D4-BCEC-C387-4521-85E64FE27A07}"/>
              </a:ext>
            </a:extLst>
          </p:cNvPr>
          <p:cNvSpPr txBox="1"/>
          <p:nvPr/>
        </p:nvSpPr>
        <p:spPr>
          <a:xfrm>
            <a:off x="1280160" y="1016000"/>
            <a:ext cx="3657600" cy="400110"/>
          </a:xfrm>
          <a:prstGeom prst="rect">
            <a:avLst/>
          </a:prstGeom>
          <a:noFill/>
        </p:spPr>
        <p:txBody>
          <a:bodyPr wrap="square" rtlCol="0">
            <a:spAutoFit/>
          </a:bodyPr>
          <a:lstStyle/>
          <a:p>
            <a:r>
              <a:rPr lang="en-IN" sz="2000" b="1" dirty="0"/>
              <a:t>1. Inventory Display</a:t>
            </a:r>
          </a:p>
        </p:txBody>
      </p:sp>
    </p:spTree>
    <p:extLst>
      <p:ext uri="{BB962C8B-B14F-4D97-AF65-F5344CB8AC3E}">
        <p14:creationId xmlns:p14="http://schemas.microsoft.com/office/powerpoint/2010/main" val="241033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A394F93-EF11-50BE-1F0C-EE3114211DD7}"/>
              </a:ext>
            </a:extLst>
          </p:cNvPr>
          <p:cNvSpPr txBox="1">
            <a:spLocks noGrp="1"/>
          </p:cNvSpPr>
          <p:nvPr>
            <p:ph idx="1"/>
          </p:nvPr>
        </p:nvSpPr>
        <p:spPr>
          <a:xfrm>
            <a:off x="1219200" y="416204"/>
            <a:ext cx="10231438" cy="340414"/>
          </a:xfrm>
          <a:prstGeom prst="rect">
            <a:avLst/>
          </a:prstGeom>
          <a:noFill/>
        </p:spPr>
        <p:txBody>
          <a:bodyPr wrap="square" rtlCol="0">
            <a:spAutoFit/>
          </a:bodyPr>
          <a:lstStyle/>
          <a:p>
            <a:pPr marL="0" indent="0">
              <a:buNone/>
            </a:pPr>
            <a:r>
              <a:rPr lang="en-IN" sz="2000" b="1" dirty="0"/>
              <a:t>2. Supplier Display</a:t>
            </a:r>
          </a:p>
        </p:txBody>
      </p:sp>
      <p:sp>
        <p:nvSpPr>
          <p:cNvPr id="7" name="Content Placeholder 4">
            <a:extLst>
              <a:ext uri="{FF2B5EF4-FFF2-40B4-BE49-F238E27FC236}">
                <a16:creationId xmlns:a16="http://schemas.microsoft.com/office/drawing/2014/main" id="{F4A8C349-4A20-BDF0-DA7A-318847F6A752}"/>
              </a:ext>
            </a:extLst>
          </p:cNvPr>
          <p:cNvSpPr txBox="1">
            <a:spLocks/>
          </p:cNvSpPr>
          <p:nvPr/>
        </p:nvSpPr>
        <p:spPr>
          <a:xfrm>
            <a:off x="1219200" y="3570434"/>
            <a:ext cx="10231438" cy="340414"/>
          </a:xfrm>
          <a:prstGeom prst="rect">
            <a:avLst/>
          </a:prstGeom>
          <a:noFill/>
        </p:spPr>
        <p:txBody>
          <a:bodyPr vert="horz" wrap="square" lIns="0" tIns="0" rIns="0" bIns="0" rtlCol="0">
            <a:sp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b="1" dirty="0"/>
              <a:t>3. Customer Display</a:t>
            </a:r>
          </a:p>
        </p:txBody>
      </p:sp>
      <p:pic>
        <p:nvPicPr>
          <p:cNvPr id="8" name="Picture 7">
            <a:extLst>
              <a:ext uri="{FF2B5EF4-FFF2-40B4-BE49-F238E27FC236}">
                <a16:creationId xmlns:a16="http://schemas.microsoft.com/office/drawing/2014/main" id="{B37C8202-D401-2EF6-E773-35A438A85D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7719" y="4114800"/>
            <a:ext cx="7492747" cy="2154237"/>
          </a:xfrm>
          <a:prstGeom prst="rect">
            <a:avLst/>
          </a:prstGeom>
        </p:spPr>
      </p:pic>
      <p:pic>
        <p:nvPicPr>
          <p:cNvPr id="4" name="Picture 3">
            <a:extLst>
              <a:ext uri="{FF2B5EF4-FFF2-40B4-BE49-F238E27FC236}">
                <a16:creationId xmlns:a16="http://schemas.microsoft.com/office/drawing/2014/main" id="{CF4E0988-2F2A-CA28-838F-5A2B87A642C4}"/>
              </a:ext>
            </a:extLst>
          </p:cNvPr>
          <p:cNvPicPr>
            <a:picLocks noChangeAspect="1"/>
          </p:cNvPicPr>
          <p:nvPr/>
        </p:nvPicPr>
        <p:blipFill>
          <a:blip r:embed="rId3"/>
          <a:stretch>
            <a:fillRect/>
          </a:stretch>
        </p:blipFill>
        <p:spPr>
          <a:xfrm>
            <a:off x="1893363" y="1130894"/>
            <a:ext cx="8039513" cy="1825666"/>
          </a:xfrm>
          <a:prstGeom prst="rect">
            <a:avLst/>
          </a:prstGeom>
        </p:spPr>
      </p:pic>
      <p:pic>
        <p:nvPicPr>
          <p:cNvPr id="10" name="Picture 9">
            <a:extLst>
              <a:ext uri="{FF2B5EF4-FFF2-40B4-BE49-F238E27FC236}">
                <a16:creationId xmlns:a16="http://schemas.microsoft.com/office/drawing/2014/main" id="{8982092C-600E-EE3A-F678-AD0CB28D46E4}"/>
              </a:ext>
            </a:extLst>
          </p:cNvPr>
          <p:cNvPicPr>
            <a:picLocks noChangeAspect="1"/>
          </p:cNvPicPr>
          <p:nvPr/>
        </p:nvPicPr>
        <p:blipFill>
          <a:blip r:embed="rId4"/>
          <a:stretch>
            <a:fillRect/>
          </a:stretch>
        </p:blipFill>
        <p:spPr>
          <a:xfrm>
            <a:off x="2237768" y="4988560"/>
            <a:ext cx="7332698" cy="1138236"/>
          </a:xfrm>
          <a:prstGeom prst="rect">
            <a:avLst/>
          </a:prstGeom>
        </p:spPr>
      </p:pic>
    </p:spTree>
    <p:extLst>
      <p:ext uri="{BB962C8B-B14F-4D97-AF65-F5344CB8AC3E}">
        <p14:creationId xmlns:p14="http://schemas.microsoft.com/office/powerpoint/2010/main" val="28131692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42C26D03-2444-173D-32F0-02D66FB23FF4}"/>
              </a:ext>
            </a:extLst>
          </p:cNvPr>
          <p:cNvSpPr txBox="1">
            <a:spLocks noGrp="1"/>
          </p:cNvSpPr>
          <p:nvPr>
            <p:ph idx="1"/>
          </p:nvPr>
        </p:nvSpPr>
        <p:spPr>
          <a:xfrm>
            <a:off x="914400" y="508000"/>
            <a:ext cx="10434638" cy="340414"/>
          </a:xfrm>
          <a:prstGeom prst="rect">
            <a:avLst/>
          </a:prstGeom>
          <a:noFill/>
        </p:spPr>
        <p:txBody>
          <a:bodyPr wrap="square" rtlCol="0">
            <a:spAutoFit/>
          </a:bodyPr>
          <a:lstStyle/>
          <a:p>
            <a:pPr marL="0" indent="0">
              <a:buNone/>
            </a:pPr>
            <a:r>
              <a:rPr lang="en-IN" sz="2000" b="1" dirty="0"/>
              <a:t>4 Purchase Transactions Display</a:t>
            </a:r>
          </a:p>
        </p:txBody>
      </p:sp>
      <p:sp>
        <p:nvSpPr>
          <p:cNvPr id="5" name="Content Placeholder 4">
            <a:extLst>
              <a:ext uri="{FF2B5EF4-FFF2-40B4-BE49-F238E27FC236}">
                <a16:creationId xmlns:a16="http://schemas.microsoft.com/office/drawing/2014/main" id="{6C0C4EBD-D98F-391D-A851-FF90A327D895}"/>
              </a:ext>
            </a:extLst>
          </p:cNvPr>
          <p:cNvSpPr txBox="1">
            <a:spLocks/>
          </p:cNvSpPr>
          <p:nvPr/>
        </p:nvSpPr>
        <p:spPr>
          <a:xfrm>
            <a:off x="1016000" y="3488293"/>
            <a:ext cx="10231438" cy="340414"/>
          </a:xfrm>
          <a:prstGeom prst="rect">
            <a:avLst/>
          </a:prstGeom>
          <a:noFill/>
        </p:spPr>
        <p:txBody>
          <a:bodyPr vert="horz" wrap="square" lIns="0" tIns="0" rIns="0" bIns="0" rtlCol="0">
            <a:sp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b="1" dirty="0"/>
              <a:t>5. Sale Transactions Display</a:t>
            </a:r>
          </a:p>
        </p:txBody>
      </p:sp>
      <p:pic>
        <p:nvPicPr>
          <p:cNvPr id="6" name="Picture 5" descr="A black screen with white text&#10;&#10;Description automatically generated">
            <a:extLst>
              <a:ext uri="{FF2B5EF4-FFF2-40B4-BE49-F238E27FC236}">
                <a16:creationId xmlns:a16="http://schemas.microsoft.com/office/drawing/2014/main" id="{F6C0B710-BE50-AECA-8C6D-F9AA2A64C0E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68320" y="1232879"/>
            <a:ext cx="5577840" cy="1811655"/>
          </a:xfrm>
          <a:prstGeom prst="rect">
            <a:avLst/>
          </a:prstGeom>
          <a:noFill/>
          <a:ln>
            <a:noFill/>
          </a:ln>
        </p:spPr>
      </p:pic>
      <p:pic>
        <p:nvPicPr>
          <p:cNvPr id="7" name="Picture 6" descr="A black screen with white text&#10;&#10;Description automatically generated">
            <a:extLst>
              <a:ext uri="{FF2B5EF4-FFF2-40B4-BE49-F238E27FC236}">
                <a16:creationId xmlns:a16="http://schemas.microsoft.com/office/drawing/2014/main" id="{CD6EF0DE-E5C6-555A-F5E4-51B3B1520DB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68320" y="4150546"/>
            <a:ext cx="5588526" cy="2077534"/>
          </a:xfrm>
          <a:prstGeom prst="rect">
            <a:avLst/>
          </a:prstGeom>
          <a:noFill/>
          <a:ln>
            <a:noFill/>
          </a:ln>
        </p:spPr>
      </p:pic>
    </p:spTree>
    <p:extLst>
      <p:ext uri="{BB962C8B-B14F-4D97-AF65-F5344CB8AC3E}">
        <p14:creationId xmlns:p14="http://schemas.microsoft.com/office/powerpoint/2010/main" val="1410029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3A8C2-039A-51CB-EFAF-AE05FFA99050}"/>
              </a:ext>
            </a:extLst>
          </p:cNvPr>
          <p:cNvSpPr>
            <a:spLocks noGrp="1"/>
          </p:cNvSpPr>
          <p:nvPr>
            <p:ph type="title"/>
          </p:nvPr>
        </p:nvSpPr>
        <p:spPr>
          <a:xfrm>
            <a:off x="1361440" y="159004"/>
            <a:ext cx="10241280" cy="1234440"/>
          </a:xfrm>
        </p:spPr>
        <p:txBody>
          <a:bodyPr>
            <a:normAutofit/>
          </a:bodyPr>
          <a:lstStyle/>
          <a:p>
            <a:r>
              <a:rPr lang="en-IN" sz="2800" dirty="0"/>
              <a:t>Team</a:t>
            </a:r>
            <a:r>
              <a:rPr lang="en-IN" sz="2400" dirty="0"/>
              <a:t> </a:t>
            </a:r>
            <a:r>
              <a:rPr lang="en-IN" sz="2800" dirty="0"/>
              <a:t>Members</a:t>
            </a:r>
          </a:p>
        </p:txBody>
      </p:sp>
      <p:sp>
        <p:nvSpPr>
          <p:cNvPr id="3" name="Content Placeholder 2">
            <a:extLst>
              <a:ext uri="{FF2B5EF4-FFF2-40B4-BE49-F238E27FC236}">
                <a16:creationId xmlns:a16="http://schemas.microsoft.com/office/drawing/2014/main" id="{59B2EB45-DE03-890A-558D-2DB589656893}"/>
              </a:ext>
            </a:extLst>
          </p:cNvPr>
          <p:cNvSpPr>
            <a:spLocks noGrp="1"/>
          </p:cNvSpPr>
          <p:nvPr>
            <p:ph idx="1"/>
          </p:nvPr>
        </p:nvSpPr>
        <p:spPr>
          <a:xfrm>
            <a:off x="1280160" y="1950720"/>
            <a:ext cx="10241280" cy="4131056"/>
          </a:xfrm>
        </p:spPr>
        <p:txBody>
          <a:bodyPr/>
          <a:lstStyle/>
          <a:p>
            <a:r>
              <a:rPr lang="en-US" sz="2400" dirty="0"/>
              <a:t>Vishal Seshadri B             (CB.SC.U4AIE23260)</a:t>
            </a:r>
          </a:p>
          <a:p>
            <a:r>
              <a:rPr lang="en-US" sz="2400" dirty="0"/>
              <a:t>K S </a:t>
            </a:r>
            <a:r>
              <a:rPr lang="en-US" sz="2400" dirty="0" err="1"/>
              <a:t>Venkatram</a:t>
            </a:r>
            <a:r>
              <a:rPr lang="en-US" sz="2400" dirty="0"/>
              <a:t>                 (CB.SC.U4AIE23236)</a:t>
            </a:r>
          </a:p>
          <a:p>
            <a:r>
              <a:rPr lang="en-US" sz="2400" dirty="0" err="1"/>
              <a:t>Sanggit</a:t>
            </a:r>
            <a:r>
              <a:rPr lang="en-US" sz="2400" dirty="0"/>
              <a:t> </a:t>
            </a:r>
            <a:r>
              <a:rPr lang="en-US" sz="2400" dirty="0" err="1"/>
              <a:t>Saaran</a:t>
            </a:r>
            <a:r>
              <a:rPr lang="en-US" sz="2400" dirty="0"/>
              <a:t> K C S      (CB.SC.U4AIE23247)</a:t>
            </a:r>
          </a:p>
          <a:p>
            <a:r>
              <a:rPr lang="en-US" sz="2400" dirty="0" err="1"/>
              <a:t>Harivaarthan</a:t>
            </a:r>
            <a:r>
              <a:rPr lang="en-US" sz="2400" dirty="0"/>
              <a:t> T D              (CB.SC.U4AIE23228)</a:t>
            </a:r>
          </a:p>
          <a:p>
            <a:r>
              <a:rPr lang="en-US" sz="2400" dirty="0"/>
              <a:t>Surya HA                          (CB.SC.U4AIE23267)</a:t>
            </a:r>
          </a:p>
          <a:p>
            <a:endParaRPr lang="en-IN" dirty="0"/>
          </a:p>
        </p:txBody>
      </p:sp>
    </p:spTree>
    <p:extLst>
      <p:ext uri="{BB962C8B-B14F-4D97-AF65-F5344CB8AC3E}">
        <p14:creationId xmlns:p14="http://schemas.microsoft.com/office/powerpoint/2010/main" val="34046589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F6EEB-EC1A-DF04-C734-685340E4F55E}"/>
              </a:ext>
            </a:extLst>
          </p:cNvPr>
          <p:cNvSpPr>
            <a:spLocks noGrp="1"/>
          </p:cNvSpPr>
          <p:nvPr>
            <p:ph type="title"/>
          </p:nvPr>
        </p:nvSpPr>
        <p:spPr>
          <a:xfrm>
            <a:off x="2722880" y="298704"/>
            <a:ext cx="7223760" cy="487680"/>
          </a:xfrm>
        </p:spPr>
        <p:txBody>
          <a:bodyPr>
            <a:normAutofit/>
          </a:bodyPr>
          <a:lstStyle/>
          <a:p>
            <a:r>
              <a:rPr lang="en-IN" sz="2800" dirty="0"/>
              <a:t>Customizing records</a:t>
            </a:r>
          </a:p>
        </p:txBody>
      </p:sp>
      <p:sp>
        <p:nvSpPr>
          <p:cNvPr id="3" name="Content Placeholder 2">
            <a:extLst>
              <a:ext uri="{FF2B5EF4-FFF2-40B4-BE49-F238E27FC236}">
                <a16:creationId xmlns:a16="http://schemas.microsoft.com/office/drawing/2014/main" id="{62D9CAE9-9772-E76B-FE2B-30E9FA1C0CB0}"/>
              </a:ext>
            </a:extLst>
          </p:cNvPr>
          <p:cNvSpPr>
            <a:spLocks noGrp="1"/>
          </p:cNvSpPr>
          <p:nvPr>
            <p:ph idx="1"/>
          </p:nvPr>
        </p:nvSpPr>
        <p:spPr>
          <a:xfrm>
            <a:off x="975360" y="1158240"/>
            <a:ext cx="10535920" cy="4937760"/>
          </a:xfrm>
        </p:spPr>
        <p:txBody>
          <a:bodyPr>
            <a:normAutofit fontScale="92500" lnSpcReduction="10000"/>
          </a:bodyPr>
          <a:lstStyle/>
          <a:p>
            <a:r>
              <a:rPr lang="en-IN" sz="2100" b="0" dirty="0">
                <a:effectLst/>
                <a:latin typeface="Söhne"/>
              </a:rPr>
              <a:t>void customizeitem();</a:t>
            </a:r>
          </a:p>
          <a:p>
            <a:r>
              <a:rPr lang="en-IN" sz="2100" b="0" dirty="0">
                <a:effectLst/>
                <a:latin typeface="Söhne"/>
              </a:rPr>
              <a:t>void </a:t>
            </a:r>
            <a:r>
              <a:rPr lang="en-IN" sz="2100" dirty="0">
                <a:latin typeface="Söhne"/>
              </a:rPr>
              <a:t>customizeSupplierDetails</a:t>
            </a:r>
            <a:r>
              <a:rPr lang="en-IN" sz="2100" b="0" dirty="0">
                <a:effectLst/>
                <a:latin typeface="Söhne"/>
              </a:rPr>
              <a:t>();</a:t>
            </a:r>
          </a:p>
          <a:p>
            <a:r>
              <a:rPr lang="en-IN" sz="2100" b="0" dirty="0">
                <a:effectLst/>
                <a:latin typeface="Söhne"/>
              </a:rPr>
              <a:t>void </a:t>
            </a:r>
            <a:r>
              <a:rPr lang="en-IN" sz="2100" b="0" dirty="0" err="1">
                <a:effectLst/>
                <a:latin typeface="Söhne"/>
              </a:rPr>
              <a:t>customizeCustomerDetails</a:t>
            </a:r>
            <a:r>
              <a:rPr lang="en-IN" sz="2100" b="0" dirty="0">
                <a:effectLst/>
                <a:latin typeface="Söhne"/>
              </a:rPr>
              <a:t>();</a:t>
            </a:r>
          </a:p>
          <a:p>
            <a:endParaRPr lang="en-IN" dirty="0">
              <a:latin typeface="Söhne"/>
            </a:endParaRPr>
          </a:p>
          <a:p>
            <a:pPr marL="0" indent="0" algn="just">
              <a:buNone/>
            </a:pPr>
            <a:r>
              <a:rPr lang="en-US" sz="2100" dirty="0">
                <a:latin typeface="Söhne"/>
              </a:rPr>
              <a:t>The customizeitem(), </a:t>
            </a:r>
            <a:r>
              <a:rPr lang="en-US" sz="2100" dirty="0" err="1">
                <a:latin typeface="Söhne"/>
              </a:rPr>
              <a:t>customizeSupplierDetails</a:t>
            </a:r>
            <a:r>
              <a:rPr lang="en-US" sz="2100" dirty="0">
                <a:latin typeface="Söhne"/>
              </a:rPr>
              <a:t>(), and </a:t>
            </a:r>
            <a:r>
              <a:rPr lang="en-US" sz="2100" dirty="0" err="1">
                <a:latin typeface="Söhne"/>
              </a:rPr>
              <a:t>customizeCustomerDetails</a:t>
            </a:r>
            <a:r>
              <a:rPr lang="en-US" sz="2100" dirty="0">
                <a:latin typeface="Söhne"/>
              </a:rPr>
              <a:t>() functions serve as integral components within a system, allowing users to modify specific details related to items, suppliers, and customers, respectively. In customizeitem(), users input an item code and choose between modifying all details or specific attributes such as name, description, quantity, price, and reorder quantity.</a:t>
            </a:r>
          </a:p>
          <a:p>
            <a:pPr marL="0" indent="0" algn="just">
              <a:buNone/>
            </a:pPr>
            <a:r>
              <a:rPr lang="en-US" sz="2100" dirty="0">
                <a:latin typeface="Söhne"/>
              </a:rPr>
              <a:t> The function ensures the accurate reflection of changes in the data storage. Similarly, </a:t>
            </a:r>
            <a:r>
              <a:rPr lang="en-US" sz="2100" dirty="0" err="1">
                <a:latin typeface="Söhne"/>
              </a:rPr>
              <a:t>customizeSupplierDetails</a:t>
            </a:r>
            <a:r>
              <a:rPr lang="en-US" sz="2100" dirty="0">
                <a:latin typeface="Söhne"/>
              </a:rPr>
              <a:t>() and </a:t>
            </a:r>
            <a:r>
              <a:rPr lang="en-US" sz="2100" dirty="0" err="1">
                <a:latin typeface="Söhne"/>
              </a:rPr>
              <a:t>customizeCustomerDetails</a:t>
            </a:r>
            <a:r>
              <a:rPr lang="en-US" sz="2100" dirty="0">
                <a:latin typeface="Söhne"/>
              </a:rPr>
              <a:t>() operate on supplier and customer information, respectively, offering customization options for various details like name, address, phone number, code, pin, and state. These functions play a pivotal role in maintaining data accuracy and integrity, providing a controlled and user-friendly mechanism for updating crucial information within the system.</a:t>
            </a:r>
            <a:endParaRPr lang="en-IN" sz="2100" dirty="0">
              <a:latin typeface="Söhne"/>
            </a:endParaRPr>
          </a:p>
        </p:txBody>
      </p:sp>
    </p:spTree>
    <p:extLst>
      <p:ext uri="{BB962C8B-B14F-4D97-AF65-F5344CB8AC3E}">
        <p14:creationId xmlns:p14="http://schemas.microsoft.com/office/powerpoint/2010/main" val="14043068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536F8C-60EA-5F31-0AA8-3C1588A3C1FA}"/>
              </a:ext>
            </a:extLst>
          </p:cNvPr>
          <p:cNvSpPr txBox="1"/>
          <p:nvPr/>
        </p:nvSpPr>
        <p:spPr>
          <a:xfrm>
            <a:off x="6664245" y="855663"/>
            <a:ext cx="5344160" cy="4185761"/>
          </a:xfrm>
          <a:prstGeom prst="rect">
            <a:avLst/>
          </a:prstGeom>
        </p:spPr>
        <p:txBody>
          <a:bodyPr wrap="square" rtlCol="0">
            <a:spAutoFit/>
          </a:bodyPr>
          <a:lstStyle/>
          <a:p>
            <a:pPr algn="just">
              <a:spcBef>
                <a:spcPts val="600"/>
              </a:spcBef>
            </a:pPr>
            <a:r>
              <a:rPr lang="en-US" dirty="0">
                <a:latin typeface="Söhne"/>
              </a:rPr>
              <a:t>The customizeitem function is designed to modify specific attributes of an item in the inventory. It begins by prompting the user to input the item name and code, searching for a matching record in the "item_master.dat" file. The search is case-insensitive, providing flexibility in user input.</a:t>
            </a:r>
          </a:p>
          <a:p>
            <a:pPr algn="just">
              <a:spcBef>
                <a:spcPts val="600"/>
              </a:spcBef>
            </a:pPr>
            <a:endParaRPr lang="en-US" dirty="0">
              <a:latin typeface="Söhne"/>
            </a:endParaRPr>
          </a:p>
          <a:p>
            <a:pPr algn="just">
              <a:spcBef>
                <a:spcPts val="600"/>
              </a:spcBef>
            </a:pPr>
            <a:r>
              <a:rPr lang="en-US" dirty="0">
                <a:latin typeface="Söhne"/>
              </a:rPr>
              <a:t>Upon finding the item, the function presents a menu of customization options, such as updating the price, reorder quantity, or both. The user's choice is processed using a switch statement, allowing for the execution of the corresponding customization task.</a:t>
            </a:r>
          </a:p>
          <a:p>
            <a:pPr algn="just">
              <a:spcBef>
                <a:spcPts val="600"/>
              </a:spcBef>
            </a:pPr>
            <a:endParaRPr lang="en-US" dirty="0">
              <a:latin typeface="Söhne"/>
            </a:endParaRPr>
          </a:p>
          <a:p>
            <a:pPr algn="just"/>
            <a:endParaRPr lang="en-IN" sz="1400" dirty="0">
              <a:latin typeface="Söhne"/>
            </a:endParaRPr>
          </a:p>
        </p:txBody>
      </p:sp>
      <p:sp>
        <p:nvSpPr>
          <p:cNvPr id="3" name="TextBox 2">
            <a:extLst>
              <a:ext uri="{FF2B5EF4-FFF2-40B4-BE49-F238E27FC236}">
                <a16:creationId xmlns:a16="http://schemas.microsoft.com/office/drawing/2014/main" id="{09B02A3B-371A-C465-45B7-B6DECBF0C77D}"/>
              </a:ext>
            </a:extLst>
          </p:cNvPr>
          <p:cNvSpPr txBox="1"/>
          <p:nvPr/>
        </p:nvSpPr>
        <p:spPr>
          <a:xfrm>
            <a:off x="508000" y="12338"/>
            <a:ext cx="11500405" cy="461665"/>
          </a:xfrm>
          <a:prstGeom prst="rect">
            <a:avLst/>
          </a:prstGeom>
          <a:noFill/>
        </p:spPr>
        <p:txBody>
          <a:bodyPr wrap="square" rtlCol="0">
            <a:spAutoFit/>
          </a:bodyPr>
          <a:lstStyle/>
          <a:p>
            <a:pPr algn="ctr"/>
            <a:r>
              <a:rPr lang="en-IN" sz="2400" b="1" dirty="0">
                <a:latin typeface="Söhne"/>
              </a:rPr>
              <a:t>Customizing records (void customizeitem() )</a:t>
            </a:r>
          </a:p>
        </p:txBody>
      </p:sp>
      <p:pic>
        <p:nvPicPr>
          <p:cNvPr id="8" name="Picture 7">
            <a:extLst>
              <a:ext uri="{FF2B5EF4-FFF2-40B4-BE49-F238E27FC236}">
                <a16:creationId xmlns:a16="http://schemas.microsoft.com/office/drawing/2014/main" id="{F18DC76C-A8D3-11B9-F0FF-1DD5260E3896}"/>
              </a:ext>
            </a:extLst>
          </p:cNvPr>
          <p:cNvPicPr>
            <a:picLocks noChangeAspect="1"/>
          </p:cNvPicPr>
          <p:nvPr/>
        </p:nvPicPr>
        <p:blipFill>
          <a:blip r:embed="rId2"/>
          <a:stretch>
            <a:fillRect/>
          </a:stretch>
        </p:blipFill>
        <p:spPr>
          <a:xfrm>
            <a:off x="183595" y="887278"/>
            <a:ext cx="6337769" cy="5083443"/>
          </a:xfrm>
          <a:prstGeom prst="rect">
            <a:avLst/>
          </a:prstGeom>
        </p:spPr>
      </p:pic>
    </p:spTree>
    <p:extLst>
      <p:ext uri="{BB962C8B-B14F-4D97-AF65-F5344CB8AC3E}">
        <p14:creationId xmlns:p14="http://schemas.microsoft.com/office/powerpoint/2010/main" val="38536590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F2C846-B1B6-6867-3E31-A246EB3316F9}"/>
              </a:ext>
            </a:extLst>
          </p:cNvPr>
          <p:cNvSpPr txBox="1"/>
          <p:nvPr/>
        </p:nvSpPr>
        <p:spPr>
          <a:xfrm>
            <a:off x="7183692" y="224241"/>
            <a:ext cx="4714240" cy="5601533"/>
          </a:xfrm>
          <a:prstGeom prst="rect">
            <a:avLst/>
          </a:prstGeom>
          <a:noFill/>
        </p:spPr>
        <p:txBody>
          <a:bodyPr wrap="square" rtlCol="0">
            <a:spAutoFit/>
          </a:bodyPr>
          <a:lstStyle/>
          <a:p>
            <a:pPr algn="just"/>
            <a:r>
              <a:rPr lang="en-US" dirty="0">
                <a:latin typeface="Söhne"/>
              </a:rPr>
              <a:t>If the user selects to customize the price, they are prompted to enter the new price, updating the price attribute of the item. Similarly, for customizing reorder quantity, the user provides the new reorder quantity, updating the reordqty attribute. If the user chooses to customize both price and reorder quantity, they are prompted for both inputs.</a:t>
            </a:r>
          </a:p>
          <a:p>
            <a:pPr algn="just"/>
            <a:endParaRPr lang="en-US" dirty="0">
              <a:latin typeface="Söhne"/>
            </a:endParaRPr>
          </a:p>
          <a:p>
            <a:pPr algn="just"/>
            <a:r>
              <a:rPr lang="en-US" dirty="0">
                <a:latin typeface="Söhne"/>
              </a:rPr>
              <a:t>The function includes an option to customize the name of the item. The user is prompted to enter the new name (desc attribute), and the function updates the record accordingly.</a:t>
            </a:r>
          </a:p>
          <a:p>
            <a:pPr algn="just"/>
            <a:endParaRPr lang="en-US" dirty="0">
              <a:latin typeface="Söhne"/>
            </a:endParaRPr>
          </a:p>
          <a:p>
            <a:pPr algn="just"/>
            <a:r>
              <a:rPr lang="en-US" dirty="0">
                <a:latin typeface="Söhne"/>
              </a:rPr>
              <a:t>After customization, the function moves the file cursor back to the beginning of the record and writes the updated record back to the file. Finally, it notifies the user of the successful item customization. </a:t>
            </a:r>
            <a:endParaRPr lang="en-IN" dirty="0">
              <a:latin typeface="Söhne"/>
            </a:endParaRPr>
          </a:p>
          <a:p>
            <a:endParaRPr lang="en-IN" sz="1600" dirty="0"/>
          </a:p>
        </p:txBody>
      </p:sp>
      <p:pic>
        <p:nvPicPr>
          <p:cNvPr id="6" name="Picture 5">
            <a:extLst>
              <a:ext uri="{FF2B5EF4-FFF2-40B4-BE49-F238E27FC236}">
                <a16:creationId xmlns:a16="http://schemas.microsoft.com/office/drawing/2014/main" id="{1FA9420E-D4FC-C7F6-C6A8-A679FD0323B1}"/>
              </a:ext>
            </a:extLst>
          </p:cNvPr>
          <p:cNvPicPr>
            <a:picLocks noChangeAspect="1"/>
          </p:cNvPicPr>
          <p:nvPr/>
        </p:nvPicPr>
        <p:blipFill>
          <a:blip r:embed="rId2"/>
          <a:stretch>
            <a:fillRect/>
          </a:stretch>
        </p:blipFill>
        <p:spPr>
          <a:xfrm>
            <a:off x="751667" y="312851"/>
            <a:ext cx="5290088" cy="3769537"/>
          </a:xfrm>
          <a:prstGeom prst="rect">
            <a:avLst/>
          </a:prstGeom>
        </p:spPr>
      </p:pic>
      <p:pic>
        <p:nvPicPr>
          <p:cNvPr id="9" name="Picture 8">
            <a:extLst>
              <a:ext uri="{FF2B5EF4-FFF2-40B4-BE49-F238E27FC236}">
                <a16:creationId xmlns:a16="http://schemas.microsoft.com/office/drawing/2014/main" id="{58E36CD4-7E95-BD65-D81C-0F0CFE3A6866}"/>
              </a:ext>
            </a:extLst>
          </p:cNvPr>
          <p:cNvPicPr>
            <a:picLocks noChangeAspect="1"/>
          </p:cNvPicPr>
          <p:nvPr/>
        </p:nvPicPr>
        <p:blipFill>
          <a:blip r:embed="rId3"/>
          <a:stretch>
            <a:fillRect/>
          </a:stretch>
        </p:blipFill>
        <p:spPr>
          <a:xfrm>
            <a:off x="751666" y="4082388"/>
            <a:ext cx="5290087" cy="2202176"/>
          </a:xfrm>
          <a:prstGeom prst="rect">
            <a:avLst/>
          </a:prstGeom>
        </p:spPr>
      </p:pic>
    </p:spTree>
    <p:extLst>
      <p:ext uri="{BB962C8B-B14F-4D97-AF65-F5344CB8AC3E}">
        <p14:creationId xmlns:p14="http://schemas.microsoft.com/office/powerpoint/2010/main" val="22996777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101840" y="459676"/>
            <a:ext cx="4632960" cy="5534724"/>
          </a:xfrm>
        </p:spPr>
        <p:txBody>
          <a:bodyPr>
            <a:noAutofit/>
          </a:bodyPr>
          <a:lstStyle/>
          <a:p>
            <a:pPr marL="0" indent="0" algn="just">
              <a:buNone/>
            </a:pPr>
            <a:r>
              <a:rPr lang="en-US" sz="1600" dirty="0">
                <a:latin typeface="Söhne"/>
              </a:rPr>
              <a:t>The </a:t>
            </a:r>
            <a:r>
              <a:rPr lang="en-US" sz="1600" dirty="0" err="1">
                <a:latin typeface="Söhne"/>
              </a:rPr>
              <a:t>customizeSupplierDetails</a:t>
            </a:r>
            <a:r>
              <a:rPr lang="en-US" sz="1600" dirty="0">
                <a:latin typeface="Söhne"/>
              </a:rPr>
              <a:t>() function is an integral part of an electronic shop management system, offering users the ability to modify and update supplier information as needed. The process begins with the user entering the supplier code for the record they wish to customize. Additionally, the user specifies whether they want to modify all details or focus on a specific aspect. </a:t>
            </a:r>
          </a:p>
          <a:p>
            <a:pPr marL="0" indent="0" algn="just">
              <a:buNone/>
            </a:pPr>
            <a:endParaRPr lang="en-US" sz="1600" dirty="0">
              <a:latin typeface="Söhne"/>
            </a:endParaRPr>
          </a:p>
          <a:p>
            <a:pPr marL="0" indent="0" algn="just">
              <a:buNone/>
            </a:pPr>
            <a:r>
              <a:rPr lang="en-US" sz="1600" dirty="0">
                <a:latin typeface="Söhne"/>
              </a:rPr>
              <a:t>The function then attempts to open the "supplier_master.dat" file, which holds supplier information, in read-write mode. As the function iterates through the supplier records in the file, it compares the entered supplier code with the codes in the records. If a match is found, the customization process is initiated</a:t>
            </a:r>
            <a:r>
              <a:rPr lang="en-US" sz="1800" dirty="0">
                <a:latin typeface="Söhne"/>
              </a:rPr>
              <a:t>.</a:t>
            </a:r>
          </a:p>
        </p:txBody>
      </p:sp>
      <p:pic>
        <p:nvPicPr>
          <p:cNvPr id="6" name="Content Placeholder 4">
            <a:extLst>
              <a:ext uri="{FF2B5EF4-FFF2-40B4-BE49-F238E27FC236}">
                <a16:creationId xmlns:a16="http://schemas.microsoft.com/office/drawing/2014/main" id="{E9CD6560-3E6C-C0E7-711C-E81995AD39E0}"/>
              </a:ext>
            </a:extLst>
          </p:cNvPr>
          <p:cNvPicPr>
            <a:picLocks noChangeAspect="1"/>
          </p:cNvPicPr>
          <p:nvPr/>
        </p:nvPicPr>
        <p:blipFill>
          <a:blip r:embed="rId2"/>
          <a:stretch>
            <a:fillRect/>
          </a:stretch>
        </p:blipFill>
        <p:spPr>
          <a:xfrm>
            <a:off x="293004" y="459675"/>
            <a:ext cx="6493875" cy="5676469"/>
          </a:xfrm>
          <a:prstGeom prst="rect">
            <a:avLst/>
          </a:prstGeom>
        </p:spPr>
      </p:pic>
    </p:spTree>
    <p:extLst>
      <p:ext uri="{BB962C8B-B14F-4D97-AF65-F5344CB8AC3E}">
        <p14:creationId xmlns:p14="http://schemas.microsoft.com/office/powerpoint/2010/main" val="507439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85F272F-BCB2-E21B-A1B9-04D13D63A658}"/>
              </a:ext>
            </a:extLst>
          </p:cNvPr>
          <p:cNvPicPr>
            <a:picLocks noGrp="1" noChangeAspect="1"/>
          </p:cNvPicPr>
          <p:nvPr>
            <p:ph idx="1"/>
          </p:nvPr>
        </p:nvPicPr>
        <p:blipFill>
          <a:blip r:embed="rId2"/>
          <a:stretch>
            <a:fillRect/>
          </a:stretch>
        </p:blipFill>
        <p:spPr>
          <a:xfrm>
            <a:off x="483995" y="578485"/>
            <a:ext cx="6252085" cy="5476875"/>
          </a:xfrm>
        </p:spPr>
      </p:pic>
      <p:sp>
        <p:nvSpPr>
          <p:cNvPr id="5" name="TextBox 4"/>
          <p:cNvSpPr txBox="1"/>
          <p:nvPr/>
        </p:nvSpPr>
        <p:spPr>
          <a:xfrm>
            <a:off x="7023100" y="578485"/>
            <a:ext cx="4864100" cy="4761047"/>
          </a:xfrm>
          <a:prstGeom prst="rect">
            <a:avLst/>
          </a:prstGeom>
          <a:noFill/>
        </p:spPr>
        <p:txBody>
          <a:bodyPr wrap="square" rtlCol="0">
            <a:spAutoFit/>
          </a:bodyPr>
          <a:lstStyle/>
          <a:p>
            <a:pPr algn="just">
              <a:lnSpc>
                <a:spcPct val="120000"/>
              </a:lnSpc>
              <a:spcBef>
                <a:spcPts val="1000"/>
              </a:spcBef>
            </a:pPr>
            <a:r>
              <a:rPr lang="en-US" sz="1600" dirty="0">
                <a:latin typeface="Söhne"/>
              </a:rPr>
              <a:t>Users can either update all details, including name, address, phone, code, pin, and state or choose to modify a particular aspect by selecting from a menu. </a:t>
            </a:r>
          </a:p>
          <a:p>
            <a:pPr algn="just">
              <a:lnSpc>
                <a:spcPct val="120000"/>
              </a:lnSpc>
              <a:spcBef>
                <a:spcPts val="1000"/>
              </a:spcBef>
            </a:pPr>
            <a:r>
              <a:rPr lang="en-US" sz="1600" dirty="0">
                <a:latin typeface="Söhne"/>
              </a:rPr>
              <a:t>The function ensures a user-friendly experience by providing clear prompts and menus for customization choices. After obtaining the new information, it updates the corresponding fields in the supplier record and writes the changes back to the file. The use of file manipulation functions like </a:t>
            </a:r>
            <a:r>
              <a:rPr lang="en-US" sz="1600" dirty="0" err="1">
                <a:latin typeface="Söhne"/>
              </a:rPr>
              <a:t>fseek</a:t>
            </a:r>
            <a:r>
              <a:rPr lang="en-US" sz="1600" dirty="0">
                <a:latin typeface="Söhne"/>
              </a:rPr>
              <a:t> and </a:t>
            </a:r>
            <a:r>
              <a:rPr lang="en-US" sz="1600" dirty="0" err="1">
                <a:latin typeface="Söhne"/>
              </a:rPr>
              <a:t>fwrite</a:t>
            </a:r>
            <a:r>
              <a:rPr lang="en-US" sz="1600" dirty="0">
                <a:latin typeface="Söhne"/>
              </a:rPr>
              <a:t> ensures that modifications are accurately applied.</a:t>
            </a:r>
          </a:p>
          <a:p>
            <a:pPr algn="just">
              <a:lnSpc>
                <a:spcPct val="120000"/>
              </a:lnSpc>
              <a:spcBef>
                <a:spcPts val="1000"/>
              </a:spcBef>
            </a:pPr>
            <a:r>
              <a:rPr lang="en-US" sz="1600" dirty="0">
                <a:latin typeface="Söhne"/>
              </a:rPr>
              <a:t>In the event that the supplied supplier code is not found, the function communicates this to the user, preventing unintended modifications. This robust feedback mechanism enhances the reliability of the system, giving users confidence in the accuracy of their interactions.</a:t>
            </a:r>
          </a:p>
        </p:txBody>
      </p:sp>
    </p:spTree>
    <p:extLst>
      <p:ext uri="{BB962C8B-B14F-4D97-AF65-F5344CB8AC3E}">
        <p14:creationId xmlns:p14="http://schemas.microsoft.com/office/powerpoint/2010/main" val="36421999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05C35CE-64CD-3596-F72D-BFE09F7FFF6F}"/>
              </a:ext>
            </a:extLst>
          </p:cNvPr>
          <p:cNvPicPr>
            <a:picLocks noGrp="1" noChangeAspect="1"/>
          </p:cNvPicPr>
          <p:nvPr>
            <p:ph idx="1"/>
          </p:nvPr>
        </p:nvPicPr>
        <p:blipFill>
          <a:blip r:embed="rId2"/>
          <a:stretch>
            <a:fillRect/>
          </a:stretch>
        </p:blipFill>
        <p:spPr>
          <a:xfrm>
            <a:off x="609600" y="265925"/>
            <a:ext cx="6075680" cy="3505895"/>
          </a:xfrm>
        </p:spPr>
      </p:pic>
      <p:pic>
        <p:nvPicPr>
          <p:cNvPr id="7" name="Picture 6">
            <a:extLst>
              <a:ext uri="{FF2B5EF4-FFF2-40B4-BE49-F238E27FC236}">
                <a16:creationId xmlns:a16="http://schemas.microsoft.com/office/drawing/2014/main" id="{7084B49F-D55E-5EEE-CBD8-B3CD42E13174}"/>
              </a:ext>
            </a:extLst>
          </p:cNvPr>
          <p:cNvPicPr>
            <a:picLocks noChangeAspect="1"/>
          </p:cNvPicPr>
          <p:nvPr/>
        </p:nvPicPr>
        <p:blipFill>
          <a:blip r:embed="rId3"/>
          <a:stretch>
            <a:fillRect/>
          </a:stretch>
        </p:blipFill>
        <p:spPr>
          <a:xfrm>
            <a:off x="609600" y="3771820"/>
            <a:ext cx="6075680" cy="2537737"/>
          </a:xfrm>
          <a:prstGeom prst="rect">
            <a:avLst/>
          </a:prstGeom>
        </p:spPr>
      </p:pic>
      <p:sp>
        <p:nvSpPr>
          <p:cNvPr id="2" name="TextBox 1"/>
          <p:cNvSpPr txBox="1"/>
          <p:nvPr/>
        </p:nvSpPr>
        <p:spPr>
          <a:xfrm>
            <a:off x="6972300" y="265925"/>
            <a:ext cx="4927600" cy="3155479"/>
          </a:xfrm>
          <a:prstGeom prst="rect">
            <a:avLst/>
          </a:prstGeom>
          <a:noFill/>
        </p:spPr>
        <p:txBody>
          <a:bodyPr wrap="square" rtlCol="0">
            <a:spAutoFit/>
          </a:bodyPr>
          <a:lstStyle/>
          <a:p>
            <a:pPr algn="just">
              <a:lnSpc>
                <a:spcPct val="120000"/>
              </a:lnSpc>
              <a:spcBef>
                <a:spcPts val="1000"/>
              </a:spcBef>
            </a:pPr>
            <a:r>
              <a:rPr lang="en-US" sz="1600" dirty="0">
                <a:latin typeface="Söhne"/>
              </a:rPr>
              <a:t>The function seeks to the precise position within the supplier file where the current supplier's details are stored, ensuring that modifications are applied to the correct record. The subsequent call to </a:t>
            </a:r>
            <a:r>
              <a:rPr lang="en-US" sz="1600" dirty="0" err="1">
                <a:latin typeface="Söhne"/>
              </a:rPr>
              <a:t>fwrite</a:t>
            </a:r>
            <a:r>
              <a:rPr lang="en-US" sz="1600" dirty="0">
                <a:latin typeface="Söhne"/>
              </a:rPr>
              <a:t>() guarantees that the updated supplier information is accurately written back to the file.</a:t>
            </a:r>
          </a:p>
          <a:p>
            <a:pPr algn="just">
              <a:lnSpc>
                <a:spcPct val="120000"/>
              </a:lnSpc>
              <a:spcBef>
                <a:spcPts val="1000"/>
              </a:spcBef>
            </a:pPr>
            <a:r>
              <a:rPr lang="en-US" sz="1600" dirty="0">
                <a:latin typeface="Söhne"/>
              </a:rPr>
              <a:t>Overall, </a:t>
            </a:r>
            <a:r>
              <a:rPr lang="en-US" sz="1600" dirty="0" err="1">
                <a:latin typeface="Söhne"/>
              </a:rPr>
              <a:t>customizeSupplierDetails</a:t>
            </a:r>
            <a:r>
              <a:rPr lang="en-US" sz="1600" dirty="0">
                <a:latin typeface="Söhne"/>
              </a:rPr>
              <a:t>() stands out as a versatile and interactive tool, crucial for maintaining an up-to-date supplier database within the electronic shop management system.</a:t>
            </a:r>
          </a:p>
        </p:txBody>
      </p:sp>
    </p:spTree>
    <p:extLst>
      <p:ext uri="{BB962C8B-B14F-4D97-AF65-F5344CB8AC3E}">
        <p14:creationId xmlns:p14="http://schemas.microsoft.com/office/powerpoint/2010/main" val="24873263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1CA89-0967-3F4D-B020-FD70C1447355}"/>
              </a:ext>
            </a:extLst>
          </p:cNvPr>
          <p:cNvSpPr>
            <a:spLocks noGrp="1"/>
          </p:cNvSpPr>
          <p:nvPr>
            <p:ph type="title"/>
          </p:nvPr>
        </p:nvSpPr>
        <p:spPr>
          <a:xfrm>
            <a:off x="2915920" y="0"/>
            <a:ext cx="6360160" cy="688848"/>
          </a:xfrm>
        </p:spPr>
        <p:txBody>
          <a:bodyPr>
            <a:noAutofit/>
          </a:bodyPr>
          <a:lstStyle/>
          <a:p>
            <a:r>
              <a:rPr lang="en-IN" sz="2400" dirty="0"/>
              <a:t>Customizing records</a:t>
            </a:r>
          </a:p>
        </p:txBody>
      </p:sp>
      <p:pic>
        <p:nvPicPr>
          <p:cNvPr id="7" name="Picture 6">
            <a:extLst>
              <a:ext uri="{FF2B5EF4-FFF2-40B4-BE49-F238E27FC236}">
                <a16:creationId xmlns:a16="http://schemas.microsoft.com/office/drawing/2014/main" id="{ED92E856-270E-B539-6A66-6109152D418A}"/>
              </a:ext>
            </a:extLst>
          </p:cNvPr>
          <p:cNvPicPr>
            <a:picLocks noChangeAspect="1"/>
          </p:cNvPicPr>
          <p:nvPr/>
        </p:nvPicPr>
        <p:blipFill>
          <a:blip r:embed="rId2"/>
          <a:stretch>
            <a:fillRect/>
          </a:stretch>
        </p:blipFill>
        <p:spPr>
          <a:xfrm>
            <a:off x="276860" y="3637280"/>
            <a:ext cx="3177540" cy="1997590"/>
          </a:xfrm>
          <a:prstGeom prst="rect">
            <a:avLst/>
          </a:prstGeom>
        </p:spPr>
      </p:pic>
      <p:sp>
        <p:nvSpPr>
          <p:cNvPr id="10" name="TextBox 9">
            <a:extLst>
              <a:ext uri="{FF2B5EF4-FFF2-40B4-BE49-F238E27FC236}">
                <a16:creationId xmlns:a16="http://schemas.microsoft.com/office/drawing/2014/main" id="{0C609DC4-8A26-018A-7540-FADA369C910E}"/>
              </a:ext>
            </a:extLst>
          </p:cNvPr>
          <p:cNvSpPr txBox="1"/>
          <p:nvPr/>
        </p:nvSpPr>
        <p:spPr>
          <a:xfrm>
            <a:off x="6220532" y="1055169"/>
            <a:ext cx="6073140" cy="6186309"/>
          </a:xfrm>
          <a:prstGeom prst="rect">
            <a:avLst/>
          </a:prstGeom>
          <a:noFill/>
        </p:spPr>
        <p:txBody>
          <a:bodyPr wrap="square" rtlCol="0">
            <a:spAutoFit/>
          </a:bodyPr>
          <a:lstStyle/>
          <a:p>
            <a:r>
              <a:rPr lang="en-US" dirty="0">
                <a:latin typeface="Söhne"/>
              </a:rPr>
              <a:t>The `customizeitem` function empowers users to personalize specific details of an item stored in the system. It initiates by prompting the user to input the item code for identification.</a:t>
            </a:r>
          </a:p>
          <a:p>
            <a:endParaRPr lang="en-US" dirty="0">
              <a:latin typeface="Söhne"/>
            </a:endParaRPr>
          </a:p>
          <a:p>
            <a:r>
              <a:rPr lang="en-US" dirty="0">
                <a:latin typeface="Söhne"/>
              </a:rPr>
              <a:t>Following this, users are presented with a choice between modifying all details (A) or a specific one (P). If the user opts for customization of all details, the function guides them through the process of entering new information for the description, price, and reorder quantity.</a:t>
            </a:r>
          </a:p>
          <a:p>
            <a:endParaRPr lang="en-US" dirty="0">
              <a:latin typeface="Söhne"/>
            </a:endParaRPr>
          </a:p>
          <a:p>
            <a:r>
              <a:rPr lang="en-US" dirty="0">
                <a:latin typeface="Söhne"/>
              </a:rPr>
              <a:t>In case the user chooses to customize a particular detail, a menu is presented, allowing the selection of the specific detail to modify. Upon receiving the new details, the function updates the item information, prints a success message, and employs file I/O operations to update the "item_master.dat" file. </a:t>
            </a:r>
          </a:p>
          <a:p>
            <a:r>
              <a:rPr lang="en-US" dirty="0">
                <a:latin typeface="Söhne"/>
              </a:rPr>
              <a:t>The process involves searching for the item with the specified code, moving the file pointer to the relevant position, and writing the new information to the file.</a:t>
            </a:r>
          </a:p>
          <a:p>
            <a:endParaRPr lang="en-US" dirty="0">
              <a:latin typeface="Söhne"/>
            </a:endParaRPr>
          </a:p>
          <a:p>
            <a:endParaRPr lang="en-US" dirty="0"/>
          </a:p>
          <a:p>
            <a:endParaRPr lang="en-IN" dirty="0"/>
          </a:p>
        </p:txBody>
      </p:sp>
      <p:pic>
        <p:nvPicPr>
          <p:cNvPr id="14" name="Picture 13">
            <a:extLst>
              <a:ext uri="{FF2B5EF4-FFF2-40B4-BE49-F238E27FC236}">
                <a16:creationId xmlns:a16="http://schemas.microsoft.com/office/drawing/2014/main" id="{7FEEA3B2-EDCB-15DF-BE26-59B4FDF9E5AE}"/>
              </a:ext>
            </a:extLst>
          </p:cNvPr>
          <p:cNvPicPr>
            <a:picLocks noChangeAspect="1"/>
          </p:cNvPicPr>
          <p:nvPr/>
        </p:nvPicPr>
        <p:blipFill>
          <a:blip r:embed="rId3"/>
          <a:stretch>
            <a:fillRect/>
          </a:stretch>
        </p:blipFill>
        <p:spPr>
          <a:xfrm>
            <a:off x="276860" y="1223130"/>
            <a:ext cx="5694610" cy="1784230"/>
          </a:xfrm>
          <a:prstGeom prst="rect">
            <a:avLst/>
          </a:prstGeom>
        </p:spPr>
      </p:pic>
    </p:spTree>
    <p:extLst>
      <p:ext uri="{BB962C8B-B14F-4D97-AF65-F5344CB8AC3E}">
        <p14:creationId xmlns:p14="http://schemas.microsoft.com/office/powerpoint/2010/main" val="12209619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0D621EB-8CAB-F7DC-A050-F65B5F23D206}"/>
              </a:ext>
            </a:extLst>
          </p:cNvPr>
          <p:cNvPicPr>
            <a:picLocks noGrp="1" noChangeAspect="1"/>
          </p:cNvPicPr>
          <p:nvPr>
            <p:ph idx="1"/>
          </p:nvPr>
        </p:nvPicPr>
        <p:blipFill>
          <a:blip r:embed="rId2"/>
          <a:stretch>
            <a:fillRect/>
          </a:stretch>
        </p:blipFill>
        <p:spPr>
          <a:xfrm>
            <a:off x="921870" y="415048"/>
            <a:ext cx="3761890" cy="4014712"/>
          </a:xfrm>
          <a:prstGeom prst="rect">
            <a:avLst/>
          </a:prstGeom>
        </p:spPr>
      </p:pic>
      <p:pic>
        <p:nvPicPr>
          <p:cNvPr id="8" name="Picture 7">
            <a:extLst>
              <a:ext uri="{FF2B5EF4-FFF2-40B4-BE49-F238E27FC236}">
                <a16:creationId xmlns:a16="http://schemas.microsoft.com/office/drawing/2014/main" id="{473A96DB-08E8-559C-9BEB-66D8188E9984}"/>
              </a:ext>
            </a:extLst>
          </p:cNvPr>
          <p:cNvPicPr>
            <a:picLocks noChangeAspect="1"/>
          </p:cNvPicPr>
          <p:nvPr/>
        </p:nvPicPr>
        <p:blipFill>
          <a:blip r:embed="rId3"/>
          <a:stretch>
            <a:fillRect/>
          </a:stretch>
        </p:blipFill>
        <p:spPr>
          <a:xfrm>
            <a:off x="921870" y="4678442"/>
            <a:ext cx="5292340" cy="1619344"/>
          </a:xfrm>
          <a:prstGeom prst="rect">
            <a:avLst/>
          </a:prstGeom>
        </p:spPr>
      </p:pic>
      <p:sp>
        <p:nvSpPr>
          <p:cNvPr id="9" name="TextBox 8">
            <a:extLst>
              <a:ext uri="{FF2B5EF4-FFF2-40B4-BE49-F238E27FC236}">
                <a16:creationId xmlns:a16="http://schemas.microsoft.com/office/drawing/2014/main" id="{D563B0CE-07C5-1181-1010-8B976C0F11F2}"/>
              </a:ext>
            </a:extLst>
          </p:cNvPr>
          <p:cNvSpPr txBox="1"/>
          <p:nvPr/>
        </p:nvSpPr>
        <p:spPr>
          <a:xfrm>
            <a:off x="6492240" y="518160"/>
            <a:ext cx="5374640" cy="6797891"/>
          </a:xfrm>
          <a:prstGeom prst="rect">
            <a:avLst/>
          </a:prstGeom>
          <a:noFill/>
        </p:spPr>
        <p:txBody>
          <a:bodyPr wrap="square" rtlCol="0">
            <a:spAutoFit/>
          </a:bodyPr>
          <a:lstStyle/>
          <a:p>
            <a:r>
              <a:rPr lang="en-IN" dirty="0">
                <a:latin typeface="Söhne"/>
              </a:rPr>
              <a:t>In the Initial Inventory, the price of the capacitor was 40000, by accessing the customize item option the price has been modified to 45000.</a:t>
            </a:r>
          </a:p>
          <a:p>
            <a:endParaRPr lang="en-IN" dirty="0">
              <a:latin typeface="Söhne"/>
            </a:endParaRPr>
          </a:p>
          <a:p>
            <a:r>
              <a:rPr lang="en-US" dirty="0">
                <a:latin typeface="Söhne"/>
              </a:rPr>
              <a:t>The customization process involves user interaction, where they input the desired modifications for the chosen item. In this example, the price was specifically altered. The system then internally updates the corresponding item record in the storage file, reflecting the changes made by the user.</a:t>
            </a:r>
          </a:p>
          <a:p>
            <a:endParaRPr lang="en-US" dirty="0">
              <a:latin typeface="Söhne"/>
            </a:endParaRPr>
          </a:p>
          <a:p>
            <a:r>
              <a:rPr lang="en-US" dirty="0">
                <a:latin typeface="Söhne"/>
              </a:rPr>
              <a:t>After successful customization, a confirmation statement is displayed, ensuring users are informed about the successful execution of the customization process.</a:t>
            </a:r>
          </a:p>
          <a:p>
            <a:endParaRPr lang="en-US" dirty="0">
              <a:latin typeface="Söhne"/>
            </a:endParaRPr>
          </a:p>
          <a:p>
            <a:r>
              <a:rPr lang="en-US" b="0" i="0" dirty="0">
                <a:solidFill>
                  <a:srgbClr val="374151"/>
                </a:solidFill>
                <a:effectLst/>
                <a:latin typeface="Söhne"/>
              </a:rPr>
              <a:t>In summary, the "customizeitem" function empowers users to adapt and personalize item details, contributing to a flexible and user-centric electronic shop management system.</a:t>
            </a:r>
            <a:endParaRPr lang="en-IN" dirty="0">
              <a:latin typeface="Söhne"/>
            </a:endParaRPr>
          </a:p>
          <a:p>
            <a:endParaRPr lang="en-IN" dirty="0">
              <a:solidFill>
                <a:srgbClr val="374151"/>
              </a:solidFill>
              <a:latin typeface="Söhne"/>
            </a:endParaRPr>
          </a:p>
          <a:p>
            <a:endParaRPr lang="en-IN" dirty="0">
              <a:solidFill>
                <a:srgbClr val="374151"/>
              </a:solidFill>
              <a:latin typeface="Söhne"/>
            </a:endParaRPr>
          </a:p>
          <a:p>
            <a:endParaRPr lang="en-IN" dirty="0">
              <a:latin typeface="Söhne"/>
            </a:endParaRPr>
          </a:p>
          <a:p>
            <a:endParaRPr lang="en-IN" dirty="0">
              <a:latin typeface="Söhne"/>
            </a:endParaRPr>
          </a:p>
        </p:txBody>
      </p:sp>
    </p:spTree>
    <p:extLst>
      <p:ext uri="{BB962C8B-B14F-4D97-AF65-F5344CB8AC3E}">
        <p14:creationId xmlns:p14="http://schemas.microsoft.com/office/powerpoint/2010/main" val="40862574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00C29-AE44-127E-A883-A7DEE7F48FD9}"/>
              </a:ext>
            </a:extLst>
          </p:cNvPr>
          <p:cNvSpPr>
            <a:spLocks noGrp="1"/>
          </p:cNvSpPr>
          <p:nvPr>
            <p:ph type="title"/>
          </p:nvPr>
        </p:nvSpPr>
        <p:spPr>
          <a:xfrm>
            <a:off x="647700" y="203200"/>
            <a:ext cx="10795000" cy="501904"/>
          </a:xfrm>
        </p:spPr>
        <p:txBody>
          <a:bodyPr>
            <a:normAutofit/>
          </a:bodyPr>
          <a:lstStyle/>
          <a:p>
            <a:pPr algn="ctr"/>
            <a:r>
              <a:rPr lang="en-IN" sz="2400" dirty="0">
                <a:latin typeface="Söhne"/>
                <a:ea typeface="+mn-ea"/>
                <a:cs typeface="+mn-cs"/>
              </a:rPr>
              <a:t>Deleting</a:t>
            </a:r>
            <a:r>
              <a:rPr lang="en-IN" sz="2800" dirty="0"/>
              <a:t> </a:t>
            </a:r>
            <a:r>
              <a:rPr lang="en-IN" sz="2400" dirty="0"/>
              <a:t>records</a:t>
            </a:r>
          </a:p>
        </p:txBody>
      </p:sp>
      <p:sp>
        <p:nvSpPr>
          <p:cNvPr id="3" name="Content Placeholder 2">
            <a:extLst>
              <a:ext uri="{FF2B5EF4-FFF2-40B4-BE49-F238E27FC236}">
                <a16:creationId xmlns:a16="http://schemas.microsoft.com/office/drawing/2014/main" id="{7FAC22BC-3A05-5C8D-924B-AA9EB7E83A06}"/>
              </a:ext>
            </a:extLst>
          </p:cNvPr>
          <p:cNvSpPr>
            <a:spLocks noGrp="1"/>
          </p:cNvSpPr>
          <p:nvPr>
            <p:ph idx="1"/>
          </p:nvPr>
        </p:nvSpPr>
        <p:spPr>
          <a:xfrm>
            <a:off x="647700" y="1066800"/>
            <a:ext cx="10795000" cy="5156200"/>
          </a:xfrm>
        </p:spPr>
        <p:txBody>
          <a:bodyPr>
            <a:normAutofit fontScale="92500" lnSpcReduction="20000"/>
          </a:bodyPr>
          <a:lstStyle/>
          <a:p>
            <a:pPr marL="0" algn="just">
              <a:lnSpc>
                <a:spcPct val="140000"/>
              </a:lnSpc>
            </a:pPr>
            <a:r>
              <a:rPr lang="en-IN" sz="1900" dirty="0">
                <a:latin typeface="Söhne"/>
              </a:rPr>
              <a:t>int deleteItem();</a:t>
            </a:r>
          </a:p>
          <a:p>
            <a:pPr marL="0" algn="just">
              <a:lnSpc>
                <a:spcPct val="140000"/>
              </a:lnSpc>
            </a:pPr>
            <a:r>
              <a:rPr lang="en-IN" sz="1900" dirty="0">
                <a:latin typeface="Söhne"/>
              </a:rPr>
              <a:t>int deleteSupplier();</a:t>
            </a:r>
          </a:p>
          <a:p>
            <a:pPr marL="0" algn="just">
              <a:lnSpc>
                <a:spcPct val="140000"/>
              </a:lnSpc>
            </a:pPr>
            <a:r>
              <a:rPr lang="en-IN" sz="1900" dirty="0">
                <a:latin typeface="Söhne"/>
              </a:rPr>
              <a:t>int deleteCustomer();</a:t>
            </a:r>
          </a:p>
          <a:p>
            <a:pPr marL="0" algn="just">
              <a:lnSpc>
                <a:spcPct val="140000"/>
              </a:lnSpc>
            </a:pPr>
            <a:r>
              <a:rPr lang="en-IN" sz="1900" dirty="0">
                <a:latin typeface="Söhne"/>
              </a:rPr>
              <a:t>int deletePurchaseTransaction();</a:t>
            </a:r>
          </a:p>
          <a:p>
            <a:pPr marL="0" algn="just">
              <a:lnSpc>
                <a:spcPct val="140000"/>
              </a:lnSpc>
            </a:pPr>
            <a:r>
              <a:rPr lang="en-IN" sz="1900" dirty="0">
                <a:latin typeface="Söhne"/>
              </a:rPr>
              <a:t>int deleteSaleTransaction();</a:t>
            </a:r>
            <a:r>
              <a:rPr lang="en-US" sz="1900" dirty="0">
                <a:latin typeface="Söhne"/>
              </a:rPr>
              <a:t>                                             </a:t>
            </a:r>
          </a:p>
          <a:p>
            <a:pPr marL="0" indent="0" algn="just">
              <a:buNone/>
            </a:pPr>
            <a:r>
              <a:rPr lang="en-US" sz="2100" dirty="0">
                <a:latin typeface="Söhne"/>
              </a:rPr>
              <a:t>                      The functions deleteItem(), deleteSupplier(), deleteCustomer(), deletePurchaseTransaction(), and deleteSaleTransaction() are vital components of a system designed to manage and maintain data integrity. Each function targets a specific entity—item, supplier, customer, purchase transaction, and sale transaction—providing users with the capability to remove outdated or unnecessary records from the system. These functions typically prompt users to input identification codes or other relevant information to pinpoint the specific record to be deleted. </a:t>
            </a:r>
          </a:p>
          <a:p>
            <a:pPr marL="0" indent="0" algn="just">
              <a:buNone/>
            </a:pPr>
            <a:r>
              <a:rPr lang="en-US" sz="2100" dirty="0">
                <a:latin typeface="Söhne"/>
              </a:rPr>
              <a:t>                      Subsequently, the functions ensure the accurate removal of the identified data from the corresponding data storage, contributing to the overall efficiency and organization of the system by allowing users to keep their databases updated and relevant.</a:t>
            </a:r>
            <a:endParaRPr lang="en-IN" sz="2100" dirty="0">
              <a:latin typeface="Söhne"/>
            </a:endParaRPr>
          </a:p>
        </p:txBody>
      </p:sp>
    </p:spTree>
    <p:extLst>
      <p:ext uri="{BB962C8B-B14F-4D97-AF65-F5344CB8AC3E}">
        <p14:creationId xmlns:p14="http://schemas.microsoft.com/office/powerpoint/2010/main" val="9905404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7434371-4A8D-5B4B-DEFE-3EEE10ECFA35}"/>
              </a:ext>
            </a:extLst>
          </p:cNvPr>
          <p:cNvPicPr>
            <a:picLocks noGrp="1" noChangeAspect="1"/>
          </p:cNvPicPr>
          <p:nvPr>
            <p:ph idx="1"/>
          </p:nvPr>
        </p:nvPicPr>
        <p:blipFill>
          <a:blip r:embed="rId2"/>
          <a:stretch>
            <a:fillRect/>
          </a:stretch>
        </p:blipFill>
        <p:spPr>
          <a:xfrm>
            <a:off x="589281" y="523144"/>
            <a:ext cx="6004702" cy="3608526"/>
          </a:xfrm>
        </p:spPr>
      </p:pic>
      <p:pic>
        <p:nvPicPr>
          <p:cNvPr id="7" name="Picture 6">
            <a:extLst>
              <a:ext uri="{FF2B5EF4-FFF2-40B4-BE49-F238E27FC236}">
                <a16:creationId xmlns:a16="http://schemas.microsoft.com/office/drawing/2014/main" id="{D5392146-2EBE-01D1-39A3-1DAEC42F4ED4}"/>
              </a:ext>
            </a:extLst>
          </p:cNvPr>
          <p:cNvPicPr>
            <a:picLocks noChangeAspect="1"/>
          </p:cNvPicPr>
          <p:nvPr/>
        </p:nvPicPr>
        <p:blipFill>
          <a:blip r:embed="rId3"/>
          <a:stretch>
            <a:fillRect/>
          </a:stretch>
        </p:blipFill>
        <p:spPr>
          <a:xfrm>
            <a:off x="589280" y="4122086"/>
            <a:ext cx="6004702" cy="2151714"/>
          </a:xfrm>
          <a:prstGeom prst="rect">
            <a:avLst/>
          </a:prstGeom>
        </p:spPr>
      </p:pic>
      <p:sp>
        <p:nvSpPr>
          <p:cNvPr id="8" name="TextBox 7">
            <a:extLst>
              <a:ext uri="{FF2B5EF4-FFF2-40B4-BE49-F238E27FC236}">
                <a16:creationId xmlns:a16="http://schemas.microsoft.com/office/drawing/2014/main" id="{54797EED-6113-799D-21CD-8F37CD5A6528}"/>
              </a:ext>
            </a:extLst>
          </p:cNvPr>
          <p:cNvSpPr txBox="1"/>
          <p:nvPr/>
        </p:nvSpPr>
        <p:spPr>
          <a:xfrm>
            <a:off x="6812924" y="584200"/>
            <a:ext cx="4959975" cy="5283498"/>
          </a:xfrm>
          <a:prstGeom prst="rect">
            <a:avLst/>
          </a:prstGeom>
          <a:noFill/>
        </p:spPr>
        <p:txBody>
          <a:bodyPr wrap="square" rtlCol="0">
            <a:spAutoFit/>
          </a:bodyPr>
          <a:lstStyle/>
          <a:p>
            <a:pPr marL="285750" indent="-285750" algn="just">
              <a:spcBef>
                <a:spcPts val="1000"/>
              </a:spcBef>
              <a:buFont typeface="Arial" panose="020B0604020202020204" pitchFamily="34" charset="0"/>
              <a:buChar char="•"/>
            </a:pPr>
            <a:r>
              <a:rPr lang="en-US" sz="1600" dirty="0">
                <a:latin typeface="Söhne"/>
              </a:rPr>
              <a:t>The deleteItem() function facilitates the removal of a specific item from the system. Upon user input of the item name to be deleted, the function opens the "item_master.dat" file and a temporary file ("temp.dat"). </a:t>
            </a:r>
          </a:p>
          <a:p>
            <a:pPr algn="just">
              <a:spcBef>
                <a:spcPts val="1000"/>
              </a:spcBef>
            </a:pPr>
            <a:endParaRPr lang="en-US" sz="1600" dirty="0">
              <a:latin typeface="Söhne"/>
            </a:endParaRPr>
          </a:p>
          <a:p>
            <a:pPr marL="285750" indent="-285750" algn="just">
              <a:spcBef>
                <a:spcPts val="1000"/>
              </a:spcBef>
              <a:buFont typeface="Arial" panose="020B0604020202020204" pitchFamily="34" charset="0"/>
              <a:buChar char="•"/>
            </a:pPr>
            <a:r>
              <a:rPr lang="en-US" sz="1600" dirty="0">
                <a:latin typeface="Söhne"/>
              </a:rPr>
              <a:t>It reads through the existing items, copying each to the temporary file except for the one matching the specified item name. Simultaneously, the function writes the details of the deleted item to another file using the writeDeletedItemToFile function.</a:t>
            </a:r>
          </a:p>
          <a:p>
            <a:pPr algn="just">
              <a:spcBef>
                <a:spcPts val="1000"/>
              </a:spcBef>
            </a:pPr>
            <a:endParaRPr lang="en-US" sz="1600" dirty="0">
              <a:latin typeface="Söhne"/>
            </a:endParaRPr>
          </a:p>
          <a:p>
            <a:pPr marL="285750" indent="-285750" algn="just">
              <a:spcBef>
                <a:spcPts val="1000"/>
              </a:spcBef>
              <a:buFont typeface="Arial" panose="020B0604020202020204" pitchFamily="34" charset="0"/>
              <a:buChar char="•"/>
            </a:pPr>
            <a:r>
              <a:rPr lang="en-US" sz="1600" dirty="0">
                <a:latin typeface="Söhne"/>
              </a:rPr>
              <a:t>After successfully processing the items, the function closes both files and proceeds to replace the original "item_master.dat" file with the temporary file, effecting the deletion. The function provides error handling for file operations, notifying users in case of any issues.</a:t>
            </a:r>
            <a:endParaRPr lang="en-IN" sz="1600" dirty="0">
              <a:latin typeface="Söhne"/>
            </a:endParaRPr>
          </a:p>
        </p:txBody>
      </p:sp>
    </p:spTree>
    <p:extLst>
      <p:ext uri="{BB962C8B-B14F-4D97-AF65-F5344CB8AC3E}">
        <p14:creationId xmlns:p14="http://schemas.microsoft.com/office/powerpoint/2010/main" val="4062934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4527A-5DD4-DCD5-F798-EC294A0FA607}"/>
              </a:ext>
            </a:extLst>
          </p:cNvPr>
          <p:cNvSpPr>
            <a:spLocks noGrp="1"/>
          </p:cNvSpPr>
          <p:nvPr>
            <p:ph type="title"/>
          </p:nvPr>
        </p:nvSpPr>
        <p:spPr>
          <a:xfrm>
            <a:off x="1290320" y="155702"/>
            <a:ext cx="10241280" cy="804164"/>
          </a:xfrm>
        </p:spPr>
        <p:txBody>
          <a:bodyPr>
            <a:normAutofit/>
          </a:bodyPr>
          <a:lstStyle/>
          <a:p>
            <a:r>
              <a:rPr lang="en-US" sz="2400" dirty="0">
                <a:solidFill>
                  <a:schemeClr val="tx1">
                    <a:lumMod val="95000"/>
                  </a:schemeClr>
                </a:solidFill>
                <a:latin typeface="Söhne"/>
                <a:ea typeface="+mn-ea"/>
                <a:cs typeface="+mn-cs"/>
              </a:rPr>
              <a:t>Abstract</a:t>
            </a:r>
            <a:endParaRPr lang="en-IN" sz="1900" dirty="0">
              <a:solidFill>
                <a:schemeClr val="tx1">
                  <a:lumMod val="95000"/>
                </a:schemeClr>
              </a:solidFill>
              <a:latin typeface="Söhne"/>
              <a:ea typeface="+mn-ea"/>
              <a:cs typeface="+mn-cs"/>
            </a:endParaRPr>
          </a:p>
        </p:txBody>
      </p:sp>
      <p:sp>
        <p:nvSpPr>
          <p:cNvPr id="3" name="Content Placeholder 2">
            <a:extLst>
              <a:ext uri="{FF2B5EF4-FFF2-40B4-BE49-F238E27FC236}">
                <a16:creationId xmlns:a16="http://schemas.microsoft.com/office/drawing/2014/main" id="{90BA0247-A449-3447-4256-DB8B0C6CF512}"/>
              </a:ext>
            </a:extLst>
          </p:cNvPr>
          <p:cNvSpPr>
            <a:spLocks noGrp="1"/>
          </p:cNvSpPr>
          <p:nvPr>
            <p:ph idx="1"/>
          </p:nvPr>
        </p:nvSpPr>
        <p:spPr>
          <a:xfrm>
            <a:off x="1290320" y="1332803"/>
            <a:ext cx="10322560" cy="4780026"/>
          </a:xfrm>
        </p:spPr>
        <p:txBody>
          <a:bodyPr>
            <a:normAutofit lnSpcReduction="10000"/>
          </a:bodyPr>
          <a:lstStyle/>
          <a:p>
            <a:pPr algn="l"/>
            <a:r>
              <a:rPr lang="en-US" b="0" i="0" dirty="0">
                <a:solidFill>
                  <a:schemeClr val="tx1">
                    <a:lumMod val="95000"/>
                  </a:schemeClr>
                </a:solidFill>
                <a:effectLst/>
                <a:latin typeface="Söhne"/>
              </a:rPr>
              <a:t>An inventory management system developed in C for an electronic shop serves the primary goal of efficiently overseeing and organizing the stock of electronic products. </a:t>
            </a:r>
          </a:p>
          <a:p>
            <a:pPr algn="l"/>
            <a:r>
              <a:rPr lang="en-US" b="0" i="0" dirty="0">
                <a:solidFill>
                  <a:schemeClr val="tx1">
                    <a:lumMod val="95000"/>
                  </a:schemeClr>
                </a:solidFill>
                <a:effectLst/>
                <a:latin typeface="Söhne"/>
              </a:rPr>
              <a:t>This system encompasses various objectives to ensure smooth operations. It includes features such as stock tracking, enabling real-time monitoring of product quantities to prevent stockouts or overstock situations. </a:t>
            </a:r>
          </a:p>
          <a:p>
            <a:pPr algn="l"/>
            <a:r>
              <a:rPr lang="en-US" b="0" i="0" dirty="0">
                <a:solidFill>
                  <a:schemeClr val="tx1">
                    <a:lumMod val="95000"/>
                  </a:schemeClr>
                </a:solidFill>
                <a:effectLst/>
                <a:latin typeface="Söhne"/>
              </a:rPr>
              <a:t>Detailed information about each electronic product, including specifications and prices, is stored, facilitating informed decision-making.</a:t>
            </a:r>
          </a:p>
          <a:p>
            <a:pPr algn="l"/>
            <a:r>
              <a:rPr lang="en-US" b="0" i="0" dirty="0">
                <a:solidFill>
                  <a:schemeClr val="tx1">
                    <a:lumMod val="95000"/>
                  </a:schemeClr>
                </a:solidFill>
                <a:effectLst/>
                <a:latin typeface="Söhne"/>
              </a:rPr>
              <a:t>Supplier and customer management are integral components, with databases for supplier details and customer information to streamline transactions. The system records purchase transactions, capturing essential data like product details, quantities, and supplier information.</a:t>
            </a:r>
          </a:p>
          <a:p>
            <a:pPr algn="l"/>
            <a:r>
              <a:rPr lang="en-US" b="0" i="0" dirty="0">
                <a:solidFill>
                  <a:schemeClr val="tx1">
                    <a:lumMod val="95000"/>
                  </a:schemeClr>
                </a:solidFill>
                <a:effectLst/>
                <a:latin typeface="Söhne"/>
              </a:rPr>
              <a:t> Similarly, sales transactions are documented, encompassing product details, quantities sold, customer information, and sale dates.</a:t>
            </a:r>
          </a:p>
        </p:txBody>
      </p:sp>
    </p:spTree>
    <p:extLst>
      <p:ext uri="{BB962C8B-B14F-4D97-AF65-F5344CB8AC3E}">
        <p14:creationId xmlns:p14="http://schemas.microsoft.com/office/powerpoint/2010/main" val="39720719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7966" y="428171"/>
            <a:ext cx="6246017" cy="2950029"/>
          </a:xfr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966" y="3378200"/>
            <a:ext cx="6246017" cy="2950029"/>
          </a:xfrm>
          <a:prstGeom prst="rect">
            <a:avLst/>
          </a:prstGeom>
        </p:spPr>
      </p:pic>
      <p:sp>
        <p:nvSpPr>
          <p:cNvPr id="6" name="TextBox 5"/>
          <p:cNvSpPr txBox="1"/>
          <p:nvPr/>
        </p:nvSpPr>
        <p:spPr>
          <a:xfrm>
            <a:off x="6941713" y="428171"/>
            <a:ext cx="5123287" cy="6001643"/>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latin typeface="Söhne"/>
              </a:rPr>
              <a:t>The deleteSupplier() function is designed to remove a supplier from the electronic shop system based on the provided supplier code and name. The user is prompted to input the supplier code and name of the supplier to be deleted. The function then opens the supplier file (supplier_master.dat) in read mode and a temporary file (temp.dat) for writing.</a:t>
            </a:r>
          </a:p>
          <a:p>
            <a:pPr marL="285750" indent="-285750" algn="just">
              <a:buFont typeface="Arial" panose="020B0604020202020204" pitchFamily="34" charset="0"/>
              <a:buChar char="•"/>
            </a:pPr>
            <a:endParaRPr lang="en-US" sz="1600" dirty="0">
              <a:latin typeface="Söhne"/>
            </a:endParaRPr>
          </a:p>
          <a:p>
            <a:pPr marL="285750" indent="-285750" algn="just">
              <a:buFont typeface="Arial" panose="020B0604020202020204" pitchFamily="34" charset="0"/>
              <a:buChar char="•"/>
            </a:pPr>
            <a:r>
              <a:rPr lang="en-US" sz="1600" dirty="0">
                <a:latin typeface="Söhne"/>
              </a:rPr>
              <a:t>While reading each supplier record from the original file, the function checks if the supplier code matches the one specified for deletion. If there is a match, the supplier record is not written to the temporary file, but instead, the details of the deleted supplier are recorded using the </a:t>
            </a:r>
            <a:r>
              <a:rPr lang="en-US" sz="1600" dirty="0" err="1">
                <a:latin typeface="Söhne"/>
              </a:rPr>
              <a:t>writeDeletedSupplierToFile</a:t>
            </a:r>
            <a:r>
              <a:rPr lang="en-US" sz="1600" dirty="0">
                <a:latin typeface="Söhne"/>
              </a:rPr>
              <a:t>() function. If no match is found, the supplier record is written to the temporary file.</a:t>
            </a:r>
          </a:p>
          <a:p>
            <a:pPr marL="285750" indent="-285750" algn="just">
              <a:buFont typeface="Arial" panose="020B0604020202020204" pitchFamily="34" charset="0"/>
              <a:buChar char="•"/>
            </a:pPr>
            <a:endParaRPr lang="en-US" sz="1600" dirty="0">
              <a:latin typeface="Söhne"/>
            </a:endParaRPr>
          </a:p>
          <a:p>
            <a:pPr marL="285750" indent="-285750" algn="just">
              <a:buFont typeface="Arial" panose="020B0604020202020204" pitchFamily="34" charset="0"/>
              <a:buChar char="•"/>
            </a:pPr>
            <a:r>
              <a:rPr lang="en-US" sz="1600" dirty="0">
                <a:latin typeface="Söhne"/>
              </a:rPr>
              <a:t>After processing all supplier records, the original supplier file is removed, and the temporary file is renamed to replace the original file, effecting the deletion of the specified supplier. Informative messages are displayed to indicate the success or failure of the deletion process</a:t>
            </a:r>
          </a:p>
        </p:txBody>
      </p:sp>
    </p:spTree>
    <p:extLst>
      <p:ext uri="{BB962C8B-B14F-4D97-AF65-F5344CB8AC3E}">
        <p14:creationId xmlns:p14="http://schemas.microsoft.com/office/powerpoint/2010/main" val="20612920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93701" y="301982"/>
            <a:ext cx="6419223" cy="3144124"/>
          </a:xfr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701" y="3340100"/>
            <a:ext cx="6419223" cy="2908300"/>
          </a:xfrm>
          <a:prstGeom prst="rect">
            <a:avLst/>
          </a:prstGeom>
        </p:spPr>
      </p:pic>
      <p:sp>
        <p:nvSpPr>
          <p:cNvPr id="6" name="TextBox 5"/>
          <p:cNvSpPr txBox="1"/>
          <p:nvPr/>
        </p:nvSpPr>
        <p:spPr>
          <a:xfrm>
            <a:off x="7147774" y="301982"/>
            <a:ext cx="4942625" cy="6001643"/>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latin typeface="Söhne"/>
              </a:rPr>
              <a:t>The deletePurchaseTransaction() function is intended to remove a purchase transaction record from the electronic shop system based on the provided item name. The user is prompted to input the item name associated with the purchase transaction to be deleted. The function then opens the purchase transaction log file(Purchasetransaction_log.dat) in read mode and a temporary file (temp.dat) for writing.</a:t>
            </a:r>
          </a:p>
          <a:p>
            <a:pPr marL="285750" indent="-285750" algn="just">
              <a:buFont typeface="Arial" panose="020B0604020202020204" pitchFamily="34" charset="0"/>
              <a:buChar char="•"/>
            </a:pPr>
            <a:endParaRPr lang="en-US" sz="1600" dirty="0">
              <a:latin typeface="Söhne"/>
            </a:endParaRPr>
          </a:p>
          <a:p>
            <a:pPr marL="285750" indent="-285750" algn="just">
              <a:buFont typeface="Arial" panose="020B0604020202020204" pitchFamily="34" charset="0"/>
              <a:buChar char="•"/>
            </a:pPr>
            <a:r>
              <a:rPr lang="en-US" sz="1600" dirty="0">
                <a:latin typeface="Söhne"/>
              </a:rPr>
              <a:t>While reading each transaction record from the original file, the function checks if the item name does not match the one specified for deletion or if the transaction type is not 'P' (indicating a purchase transaction). If these conditions are met, the transaction record is written to the temporary file.</a:t>
            </a:r>
          </a:p>
          <a:p>
            <a:endParaRPr lang="en-US" sz="1600" dirty="0">
              <a:latin typeface="Söhne"/>
            </a:endParaRPr>
          </a:p>
          <a:p>
            <a:pPr marL="285750" indent="-285750">
              <a:buFont typeface="Arial" panose="020B0604020202020204" pitchFamily="34" charset="0"/>
              <a:buChar char="•"/>
            </a:pPr>
            <a:r>
              <a:rPr lang="en-US" sz="1600" dirty="0">
                <a:latin typeface="Söhne"/>
              </a:rPr>
              <a:t>The function concludes by calling </a:t>
            </a:r>
            <a:r>
              <a:rPr lang="en-US" sz="1600" dirty="0" err="1">
                <a:latin typeface="Söhne"/>
              </a:rPr>
              <a:t>displayPurchaseTransactions</a:t>
            </a:r>
            <a:r>
              <a:rPr lang="en-US" sz="1600" dirty="0">
                <a:latin typeface="Söhne"/>
              </a:rPr>
              <a:t>() to present an updated list of purchase transactions, providing the user with visual confirmation of the deleted transaction and ensuring transparency in the system's state.</a:t>
            </a:r>
          </a:p>
        </p:txBody>
      </p:sp>
    </p:spTree>
    <p:extLst>
      <p:ext uri="{BB962C8B-B14F-4D97-AF65-F5344CB8AC3E}">
        <p14:creationId xmlns:p14="http://schemas.microsoft.com/office/powerpoint/2010/main" val="19198420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F8910-2677-D597-3E98-5FE8F15DBC05}"/>
              </a:ext>
            </a:extLst>
          </p:cNvPr>
          <p:cNvSpPr>
            <a:spLocks noGrp="1"/>
          </p:cNvSpPr>
          <p:nvPr>
            <p:ph type="title"/>
          </p:nvPr>
        </p:nvSpPr>
        <p:spPr>
          <a:xfrm>
            <a:off x="3505200" y="139192"/>
            <a:ext cx="6929120" cy="606552"/>
          </a:xfrm>
        </p:spPr>
        <p:txBody>
          <a:bodyPr>
            <a:normAutofit/>
          </a:bodyPr>
          <a:lstStyle/>
          <a:p>
            <a:r>
              <a:rPr lang="en-IN" sz="2800" dirty="0"/>
              <a:t>Deleting results</a:t>
            </a:r>
          </a:p>
        </p:txBody>
      </p:sp>
      <p:pic>
        <p:nvPicPr>
          <p:cNvPr id="4" name="Content Placeholder 3">
            <a:extLst>
              <a:ext uri="{FF2B5EF4-FFF2-40B4-BE49-F238E27FC236}">
                <a16:creationId xmlns:a16="http://schemas.microsoft.com/office/drawing/2014/main" id="{092C8E14-8686-BAE4-47CE-8CE6B818780F}"/>
              </a:ext>
            </a:extLst>
          </p:cNvPr>
          <p:cNvPicPr>
            <a:picLocks noGrp="1" noChangeAspect="1"/>
          </p:cNvPicPr>
          <p:nvPr>
            <p:ph idx="1"/>
          </p:nvPr>
        </p:nvPicPr>
        <p:blipFill>
          <a:blip r:embed="rId2"/>
          <a:stretch>
            <a:fillRect/>
          </a:stretch>
        </p:blipFill>
        <p:spPr>
          <a:xfrm>
            <a:off x="824299" y="1277264"/>
            <a:ext cx="4580821" cy="1314590"/>
          </a:xfrm>
          <a:prstGeom prst="rect">
            <a:avLst/>
          </a:prstGeom>
        </p:spPr>
      </p:pic>
      <p:pic>
        <p:nvPicPr>
          <p:cNvPr id="6" name="Picture 5">
            <a:extLst>
              <a:ext uri="{FF2B5EF4-FFF2-40B4-BE49-F238E27FC236}">
                <a16:creationId xmlns:a16="http://schemas.microsoft.com/office/drawing/2014/main" id="{A0AA7994-6853-5BDB-3717-F0A2453B376B}"/>
              </a:ext>
            </a:extLst>
          </p:cNvPr>
          <p:cNvPicPr>
            <a:picLocks noChangeAspect="1"/>
          </p:cNvPicPr>
          <p:nvPr/>
        </p:nvPicPr>
        <p:blipFill>
          <a:blip r:embed="rId3"/>
          <a:stretch>
            <a:fillRect/>
          </a:stretch>
        </p:blipFill>
        <p:spPr>
          <a:xfrm>
            <a:off x="824299" y="2794189"/>
            <a:ext cx="3097461" cy="2001332"/>
          </a:xfrm>
          <a:prstGeom prst="rect">
            <a:avLst/>
          </a:prstGeom>
        </p:spPr>
      </p:pic>
      <p:pic>
        <p:nvPicPr>
          <p:cNvPr id="8" name="Picture 7">
            <a:extLst>
              <a:ext uri="{FF2B5EF4-FFF2-40B4-BE49-F238E27FC236}">
                <a16:creationId xmlns:a16="http://schemas.microsoft.com/office/drawing/2014/main" id="{88B52406-D3DC-90B0-E578-96A685E28481}"/>
              </a:ext>
            </a:extLst>
          </p:cNvPr>
          <p:cNvPicPr>
            <a:picLocks noChangeAspect="1"/>
          </p:cNvPicPr>
          <p:nvPr/>
        </p:nvPicPr>
        <p:blipFill>
          <a:blip r:embed="rId4"/>
          <a:stretch>
            <a:fillRect/>
          </a:stretch>
        </p:blipFill>
        <p:spPr>
          <a:xfrm>
            <a:off x="824299" y="4997857"/>
            <a:ext cx="4580821" cy="1279618"/>
          </a:xfrm>
          <a:prstGeom prst="rect">
            <a:avLst/>
          </a:prstGeom>
        </p:spPr>
      </p:pic>
      <p:sp>
        <p:nvSpPr>
          <p:cNvPr id="9" name="TextBox 8">
            <a:extLst>
              <a:ext uri="{FF2B5EF4-FFF2-40B4-BE49-F238E27FC236}">
                <a16:creationId xmlns:a16="http://schemas.microsoft.com/office/drawing/2014/main" id="{85F1B964-C982-E4D3-DB4D-8DBAA9044AB5}"/>
              </a:ext>
            </a:extLst>
          </p:cNvPr>
          <p:cNvSpPr txBox="1"/>
          <p:nvPr/>
        </p:nvSpPr>
        <p:spPr>
          <a:xfrm>
            <a:off x="6248400" y="1277264"/>
            <a:ext cx="5709920" cy="4656176"/>
          </a:xfrm>
          <a:prstGeom prst="rect">
            <a:avLst/>
          </a:prstGeom>
          <a:noFill/>
        </p:spPr>
        <p:txBody>
          <a:bodyPr wrap="square" rtlCol="0">
            <a:spAutoFit/>
          </a:bodyPr>
          <a:lstStyle/>
          <a:p>
            <a:pPr algn="l"/>
            <a:r>
              <a:rPr lang="en-US" b="0" i="0" dirty="0">
                <a:solidFill>
                  <a:srgbClr val="374151"/>
                </a:solidFill>
                <a:effectLst/>
                <a:latin typeface="Söhne"/>
              </a:rPr>
              <a:t>The deletion of the item named "capacitor" from the inventory has been successfully executed. This action was initiated through the "</a:t>
            </a:r>
            <a:r>
              <a:rPr lang="en-US" b="0" i="0" dirty="0" err="1">
                <a:solidFill>
                  <a:srgbClr val="374151"/>
                </a:solidFill>
                <a:effectLst/>
                <a:latin typeface="Söhne"/>
              </a:rPr>
              <a:t>deleteItem</a:t>
            </a:r>
            <a:r>
              <a:rPr lang="en-US" b="0" i="0" dirty="0">
                <a:solidFill>
                  <a:srgbClr val="374151"/>
                </a:solidFill>
                <a:effectLst/>
                <a:latin typeface="Söhne"/>
              </a:rPr>
              <a:t>" function, where users were prompted to enter the name of the item they wished to remove. </a:t>
            </a:r>
          </a:p>
          <a:p>
            <a:pPr algn="l"/>
            <a:endParaRPr lang="en-US" dirty="0">
              <a:solidFill>
                <a:srgbClr val="374151"/>
              </a:solidFill>
              <a:latin typeface="Söhne"/>
            </a:endParaRPr>
          </a:p>
          <a:p>
            <a:pPr algn="l"/>
            <a:r>
              <a:rPr lang="en-US" b="0" i="0" dirty="0">
                <a:solidFill>
                  <a:srgbClr val="374151"/>
                </a:solidFill>
                <a:effectLst/>
                <a:latin typeface="Söhne"/>
              </a:rPr>
              <a:t>The system efficiently located and deleted the specified item, ensuring that the inventory reflects the most accurate and up-to-date information.</a:t>
            </a:r>
          </a:p>
          <a:p>
            <a:pPr algn="l"/>
            <a:endParaRPr lang="en-US" b="0" i="0" dirty="0">
              <a:solidFill>
                <a:srgbClr val="374151"/>
              </a:solidFill>
              <a:effectLst/>
              <a:latin typeface="Söhne"/>
            </a:endParaRPr>
          </a:p>
          <a:p>
            <a:pPr algn="l"/>
            <a:r>
              <a:rPr lang="en-US" b="0" i="0" dirty="0">
                <a:solidFill>
                  <a:srgbClr val="374151"/>
                </a:solidFill>
                <a:effectLst/>
                <a:latin typeface="Söhne"/>
              </a:rPr>
              <a:t>As a result, the electronic shop's inventory is now updated, and the "capacitor" is no longer present in the item list. The successful deletion is confirmed through a system-generated message, providing users with assurance regarding the completion of the delete operation.</a:t>
            </a:r>
          </a:p>
          <a:p>
            <a:endParaRPr lang="en-IN" dirty="0"/>
          </a:p>
        </p:txBody>
      </p:sp>
    </p:spTree>
    <p:extLst>
      <p:ext uri="{BB962C8B-B14F-4D97-AF65-F5344CB8AC3E}">
        <p14:creationId xmlns:p14="http://schemas.microsoft.com/office/powerpoint/2010/main" val="1732456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4" descr="A blue hexagon with a white circle&#10;&#10;Description automatically generated">
            <a:extLst>
              <a:ext uri="{FF2B5EF4-FFF2-40B4-BE49-F238E27FC236}">
                <a16:creationId xmlns:a16="http://schemas.microsoft.com/office/drawing/2014/main" id="{40F23BCC-81CE-8096-0402-612CEA93D34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t="17746" b="17746"/>
          <a:stretch>
            <a:fillRect/>
          </a:stretch>
        </p:blipFill>
        <p:spPr>
          <a:xfrm>
            <a:off x="1038193" y="1288304"/>
            <a:ext cx="5789327" cy="4129435"/>
          </a:xfrm>
        </p:spPr>
      </p:pic>
      <p:sp>
        <p:nvSpPr>
          <p:cNvPr id="5" name="TextBox 4">
            <a:extLst>
              <a:ext uri="{FF2B5EF4-FFF2-40B4-BE49-F238E27FC236}">
                <a16:creationId xmlns:a16="http://schemas.microsoft.com/office/drawing/2014/main" id="{E5495D7D-B571-9A71-D919-DC5DF5707728}"/>
              </a:ext>
            </a:extLst>
          </p:cNvPr>
          <p:cNvSpPr txBox="1"/>
          <p:nvPr/>
        </p:nvSpPr>
        <p:spPr>
          <a:xfrm>
            <a:off x="7620000" y="2525550"/>
            <a:ext cx="3088640" cy="939103"/>
          </a:xfrm>
          <a:prstGeom prst="rect">
            <a:avLst/>
          </a:prstGeom>
          <a:noFill/>
        </p:spPr>
        <p:txBody>
          <a:bodyPr wrap="square" rtlCol="0">
            <a:spAutoFit/>
          </a:bodyPr>
          <a:lstStyle/>
          <a:p>
            <a:pPr algn="ctr">
              <a:lnSpc>
                <a:spcPct val="200000"/>
              </a:lnSpc>
            </a:pPr>
            <a:r>
              <a:rPr lang="en-US" sz="3200" b="1" dirty="0">
                <a:latin typeface="Arial Black" panose="020B0A04020102020204" pitchFamily="34" charset="0"/>
              </a:rPr>
              <a:t>THANK YOU</a:t>
            </a:r>
          </a:p>
        </p:txBody>
      </p:sp>
    </p:spTree>
    <p:extLst>
      <p:ext uri="{BB962C8B-B14F-4D97-AF65-F5344CB8AC3E}">
        <p14:creationId xmlns:p14="http://schemas.microsoft.com/office/powerpoint/2010/main" val="3918766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3F61282-664E-764A-EFB4-2D7560881ECC}"/>
              </a:ext>
            </a:extLst>
          </p:cNvPr>
          <p:cNvPicPr>
            <a:picLocks noGrp="1" noChangeAspect="1"/>
          </p:cNvPicPr>
          <p:nvPr>
            <p:ph idx="1"/>
          </p:nvPr>
        </p:nvPicPr>
        <p:blipFill>
          <a:blip r:embed="rId2"/>
          <a:stretch>
            <a:fillRect/>
          </a:stretch>
        </p:blipFill>
        <p:spPr>
          <a:xfrm>
            <a:off x="592888" y="1208544"/>
            <a:ext cx="5663131" cy="4846320"/>
          </a:xfrm>
        </p:spPr>
      </p:pic>
      <p:sp>
        <p:nvSpPr>
          <p:cNvPr id="4" name="Title 1">
            <a:extLst>
              <a:ext uri="{FF2B5EF4-FFF2-40B4-BE49-F238E27FC236}">
                <a16:creationId xmlns:a16="http://schemas.microsoft.com/office/drawing/2014/main" id="{7F400753-0ECE-76BC-E400-388068CC0C18}"/>
              </a:ext>
            </a:extLst>
          </p:cNvPr>
          <p:cNvSpPr>
            <a:spLocks noGrp="1"/>
          </p:cNvSpPr>
          <p:nvPr>
            <p:ph type="title"/>
          </p:nvPr>
        </p:nvSpPr>
        <p:spPr>
          <a:xfrm>
            <a:off x="592887" y="182880"/>
            <a:ext cx="11374321" cy="508992"/>
          </a:xfrm>
        </p:spPr>
        <p:txBody>
          <a:bodyPr>
            <a:normAutofit/>
          </a:bodyPr>
          <a:lstStyle/>
          <a:p>
            <a:pPr algn="ctr"/>
            <a:r>
              <a:rPr lang="en-IN" sz="2400" dirty="0">
                <a:ea typeface="+mn-ea"/>
                <a:cs typeface="+mn-cs"/>
              </a:rPr>
              <a:t>Code</a:t>
            </a:r>
            <a:r>
              <a:rPr lang="en-IN" sz="2400" dirty="0"/>
              <a:t> </a:t>
            </a:r>
            <a:r>
              <a:rPr lang="en-IN" sz="2400" dirty="0">
                <a:ea typeface="+mn-ea"/>
                <a:cs typeface="+mn-cs"/>
              </a:rPr>
              <a:t>Implementation</a:t>
            </a:r>
            <a:endParaRPr lang="en-IN" sz="1800" dirty="0">
              <a:ea typeface="+mn-ea"/>
              <a:cs typeface="+mn-cs"/>
            </a:endParaRPr>
          </a:p>
        </p:txBody>
      </p:sp>
      <p:sp>
        <p:nvSpPr>
          <p:cNvPr id="7" name="TextBox 6">
            <a:extLst>
              <a:ext uri="{FF2B5EF4-FFF2-40B4-BE49-F238E27FC236}">
                <a16:creationId xmlns:a16="http://schemas.microsoft.com/office/drawing/2014/main" id="{0AFDFC09-1F3B-34C4-ADCD-F0AE2C9708AC}"/>
              </a:ext>
            </a:extLst>
          </p:cNvPr>
          <p:cNvSpPr txBox="1"/>
          <p:nvPr/>
        </p:nvSpPr>
        <p:spPr>
          <a:xfrm>
            <a:off x="5640705" y="2971800"/>
            <a:ext cx="914400" cy="914400"/>
          </a:xfrm>
          <a:prstGeom prst="rect">
            <a:avLst/>
          </a:prstGeom>
          <a:noFill/>
        </p:spPr>
        <p:txBody>
          <a:bodyPr wrap="square" rtlCol="0">
            <a:spAutoFit/>
          </a:bodyPr>
          <a:lstStyle/>
          <a:p>
            <a:endParaRPr lang="en-IN" dirty="0"/>
          </a:p>
        </p:txBody>
      </p:sp>
      <p:sp>
        <p:nvSpPr>
          <p:cNvPr id="8" name="TextBox 7">
            <a:extLst>
              <a:ext uri="{FF2B5EF4-FFF2-40B4-BE49-F238E27FC236}">
                <a16:creationId xmlns:a16="http://schemas.microsoft.com/office/drawing/2014/main" id="{B76157A5-0683-6A90-450F-78A4BC4EDD97}"/>
              </a:ext>
            </a:extLst>
          </p:cNvPr>
          <p:cNvSpPr txBox="1"/>
          <p:nvPr/>
        </p:nvSpPr>
        <p:spPr>
          <a:xfrm>
            <a:off x="6555105" y="1092547"/>
            <a:ext cx="5412105" cy="4801314"/>
          </a:xfrm>
          <a:prstGeom prst="rect">
            <a:avLst/>
          </a:prstGeom>
          <a:noFill/>
        </p:spPr>
        <p:txBody>
          <a:bodyPr wrap="square" rtlCol="0">
            <a:spAutoFit/>
          </a:bodyPr>
          <a:lstStyle/>
          <a:p>
            <a:r>
              <a:rPr lang="en-IN" sz="1800" dirty="0">
                <a:latin typeface="Söhne"/>
              </a:rPr>
              <a:t>Our Inventory management will include features for adding, displaying, and deleting data of Inventory products, customers, Suppliers, sale, and purchase data.</a:t>
            </a:r>
          </a:p>
          <a:p>
            <a:endParaRPr lang="en-IN" dirty="0">
              <a:latin typeface="Söhne"/>
            </a:endParaRPr>
          </a:p>
          <a:p>
            <a:pPr marL="0" indent="0">
              <a:buNone/>
            </a:pPr>
            <a:r>
              <a:rPr lang="en-IN" sz="1800" dirty="0">
                <a:latin typeface="Söhne"/>
                <a:ea typeface="+mn-lt"/>
                <a:cs typeface="+mn-lt"/>
              </a:rPr>
              <a:t>The Display function provides a comprehensive overview of inventory, customers, suppliers, and transactions. </a:t>
            </a:r>
          </a:p>
          <a:p>
            <a:pPr marL="0" indent="0">
              <a:buNone/>
            </a:pPr>
            <a:endParaRPr lang="en-IN" sz="1800" dirty="0">
              <a:latin typeface="Söhne"/>
            </a:endParaRPr>
          </a:p>
          <a:p>
            <a:pPr marL="0" indent="0">
              <a:buNone/>
            </a:pPr>
            <a:r>
              <a:rPr lang="en-IN" sz="1800" dirty="0">
                <a:latin typeface="Söhne"/>
                <a:ea typeface="+mn-lt"/>
                <a:cs typeface="+mn-lt"/>
              </a:rPr>
              <a:t>Perform  action enables record addition and transaction logging for seamless data management. </a:t>
            </a:r>
          </a:p>
          <a:p>
            <a:pPr marL="0" indent="0">
              <a:buNone/>
            </a:pPr>
            <a:endParaRPr lang="en-IN" sz="1800" dirty="0">
              <a:latin typeface="Söhne"/>
              <a:ea typeface="+mn-lt"/>
              <a:cs typeface="+mn-lt"/>
            </a:endParaRPr>
          </a:p>
          <a:p>
            <a:pPr marL="0" indent="0">
              <a:buNone/>
            </a:pPr>
            <a:r>
              <a:rPr lang="en-IN" sz="1800" dirty="0">
                <a:latin typeface="Söhne"/>
                <a:ea typeface="+mn-lt"/>
                <a:cs typeface="+mn-lt"/>
              </a:rPr>
              <a:t>Delete facilitates the removal of specific records, ensuring system accuracy. Together, they empower users to efficiently navigate and manage the inventory system. These functions collectively contribute to a dynamic and responsive inventory management experience.</a:t>
            </a:r>
            <a:endParaRPr lang="en-IN" sz="1800" dirty="0">
              <a:latin typeface="Söhne"/>
            </a:endParaRPr>
          </a:p>
        </p:txBody>
      </p:sp>
    </p:spTree>
    <p:extLst>
      <p:ext uri="{BB962C8B-B14F-4D97-AF65-F5344CB8AC3E}">
        <p14:creationId xmlns:p14="http://schemas.microsoft.com/office/powerpoint/2010/main" val="2348357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4527A-5DD4-DCD5-F798-EC294A0FA607}"/>
              </a:ext>
            </a:extLst>
          </p:cNvPr>
          <p:cNvSpPr>
            <a:spLocks noGrp="1"/>
          </p:cNvSpPr>
          <p:nvPr>
            <p:ph type="title"/>
          </p:nvPr>
        </p:nvSpPr>
        <p:spPr>
          <a:xfrm>
            <a:off x="310846" y="0"/>
            <a:ext cx="11220754" cy="804164"/>
          </a:xfrm>
        </p:spPr>
        <p:txBody>
          <a:bodyPr>
            <a:normAutofit/>
          </a:bodyPr>
          <a:lstStyle/>
          <a:p>
            <a:pPr algn="ctr"/>
            <a:r>
              <a:rPr lang="en-US" sz="2400" dirty="0">
                <a:solidFill>
                  <a:schemeClr val="tx1">
                    <a:lumMod val="95000"/>
                  </a:schemeClr>
                </a:solidFill>
                <a:ea typeface="+mn-ea"/>
                <a:cs typeface="+mn-cs"/>
              </a:rPr>
              <a:t>Perform ACTION</a:t>
            </a:r>
            <a:endParaRPr lang="en-IN" sz="2400" dirty="0">
              <a:solidFill>
                <a:schemeClr val="tx1">
                  <a:lumMod val="95000"/>
                </a:schemeClr>
              </a:solidFill>
              <a:ea typeface="+mn-ea"/>
              <a:cs typeface="+mn-cs"/>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0845" y="1189634"/>
            <a:ext cx="5770487" cy="4914952"/>
          </a:xfrm>
        </p:spPr>
      </p:pic>
      <p:sp>
        <p:nvSpPr>
          <p:cNvPr id="6" name="TextBox 5"/>
          <p:cNvSpPr txBox="1"/>
          <p:nvPr/>
        </p:nvSpPr>
        <p:spPr>
          <a:xfrm>
            <a:off x="6220497" y="1189634"/>
            <a:ext cx="5971504" cy="5509200"/>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Söhne"/>
              </a:rPr>
              <a:t>The "Perform Action" option, a pivotal component within the electronic shop management system, encompasses an array of functions designed for efficient business control. Among these functions are </a:t>
            </a:r>
            <a:r>
              <a:rPr lang="en-US" sz="1600" dirty="0" err="1">
                <a:latin typeface="Söhne"/>
              </a:rPr>
              <a:t>createItem</a:t>
            </a:r>
            <a:r>
              <a:rPr lang="en-US" sz="1600" dirty="0">
                <a:latin typeface="Söhne"/>
              </a:rPr>
              <a:t>(), </a:t>
            </a:r>
            <a:r>
              <a:rPr lang="en-US" sz="1600" dirty="0" err="1">
                <a:latin typeface="Söhne"/>
              </a:rPr>
              <a:t>createSupplier</a:t>
            </a:r>
            <a:r>
              <a:rPr lang="en-US" sz="1600" dirty="0">
                <a:latin typeface="Söhne"/>
              </a:rPr>
              <a:t>(),</a:t>
            </a:r>
            <a:r>
              <a:rPr lang="en-US" sz="1600" dirty="0" err="1">
                <a:latin typeface="Söhne"/>
              </a:rPr>
              <a:t>createCustomer</a:t>
            </a:r>
            <a:r>
              <a:rPr lang="en-US" sz="1600" dirty="0">
                <a:latin typeface="Söhne"/>
              </a:rPr>
              <a:t>(), </a:t>
            </a:r>
            <a:r>
              <a:rPr lang="en-US" sz="1600" dirty="0" err="1">
                <a:latin typeface="Söhne"/>
              </a:rPr>
              <a:t>recordPurchaseTransaction</a:t>
            </a:r>
            <a:r>
              <a:rPr lang="en-US" sz="1600" dirty="0">
                <a:latin typeface="Söhne"/>
              </a:rPr>
              <a:t>(),and </a:t>
            </a:r>
            <a:r>
              <a:rPr lang="en-US" sz="1600" dirty="0" err="1">
                <a:latin typeface="Söhne"/>
              </a:rPr>
              <a:t>recordSaleTransaction</a:t>
            </a:r>
            <a:r>
              <a:rPr lang="en-US" sz="1600" dirty="0">
                <a:latin typeface="Söhne"/>
              </a:rPr>
              <a:t>(). </a:t>
            </a:r>
          </a:p>
          <a:p>
            <a:endParaRPr lang="en-US" sz="1600" dirty="0">
              <a:latin typeface="Söhne"/>
            </a:endParaRPr>
          </a:p>
          <a:p>
            <a:pPr marL="285750" indent="-285750">
              <a:buFont typeface="Arial" panose="020B0604020202020204" pitchFamily="34" charset="0"/>
              <a:buChar char="•"/>
            </a:pPr>
            <a:r>
              <a:rPr lang="en-US" sz="1600" dirty="0">
                <a:latin typeface="Söhne"/>
              </a:rPr>
              <a:t>These functions enable users to seamlessly create new records for items, suppliers, customers, and transactions, contributing to the dynamic management of the electronic </a:t>
            </a:r>
            <a:r>
              <a:rPr lang="en-US" sz="1600" dirty="0" err="1">
                <a:latin typeface="Söhne"/>
              </a:rPr>
              <a:t>shop.The</a:t>
            </a:r>
            <a:r>
              <a:rPr lang="en-US" sz="1600" dirty="0">
                <a:latin typeface="Söhne"/>
              </a:rPr>
              <a:t> option also integrates robust reporting mechanisms facilitated by functions such as </a:t>
            </a:r>
            <a:r>
              <a:rPr lang="en-US" sz="1600" dirty="0" err="1">
                <a:latin typeface="Söhne"/>
              </a:rPr>
              <a:t>displayInventory</a:t>
            </a:r>
            <a:r>
              <a:rPr lang="en-US" sz="1600" dirty="0">
                <a:latin typeface="Söhne"/>
              </a:rPr>
              <a:t>(),</a:t>
            </a:r>
            <a:r>
              <a:rPr lang="en-US" sz="1600" dirty="0" err="1">
                <a:latin typeface="Söhne"/>
              </a:rPr>
              <a:t>create_report_item</a:t>
            </a:r>
            <a:r>
              <a:rPr lang="en-US" sz="1600" dirty="0">
                <a:latin typeface="Söhne"/>
              </a:rPr>
              <a:t>(),</a:t>
            </a:r>
            <a:r>
              <a:rPr lang="en-US" sz="1600" dirty="0" err="1">
                <a:latin typeface="Söhne"/>
              </a:rPr>
              <a:t>create_report</a:t>
            </a:r>
            <a:r>
              <a:rPr lang="en-US" sz="1600" dirty="0">
                <a:latin typeface="Söhne"/>
              </a:rPr>
              <a:t>_ supplier(), </a:t>
            </a:r>
            <a:r>
              <a:rPr lang="en-US" sz="1600" dirty="0" err="1">
                <a:latin typeface="Söhne"/>
              </a:rPr>
              <a:t>create_report_customer</a:t>
            </a:r>
            <a:r>
              <a:rPr lang="en-US" sz="1600" dirty="0">
                <a:latin typeface="Söhne"/>
              </a:rPr>
              <a:t>(), </a:t>
            </a:r>
            <a:r>
              <a:rPr lang="en-US" sz="1600" dirty="0" err="1">
                <a:latin typeface="Söhne"/>
              </a:rPr>
              <a:t>create_report_PurchaseTransaction</a:t>
            </a:r>
            <a:r>
              <a:rPr lang="en-US" sz="1600" dirty="0">
                <a:latin typeface="Söhne"/>
              </a:rPr>
              <a:t>(), and </a:t>
            </a:r>
            <a:r>
              <a:rPr lang="en-US" sz="1600" dirty="0" err="1">
                <a:latin typeface="Söhne"/>
              </a:rPr>
              <a:t>create_report_SaleTransaction</a:t>
            </a:r>
            <a:r>
              <a:rPr lang="en-US" sz="1600" dirty="0">
                <a:latin typeface="Söhne"/>
              </a:rPr>
              <a:t>(). </a:t>
            </a:r>
          </a:p>
          <a:p>
            <a:endParaRPr lang="en-US" sz="1600" dirty="0">
              <a:latin typeface="Söhne"/>
            </a:endParaRPr>
          </a:p>
          <a:p>
            <a:pPr marL="285750" indent="-285750">
              <a:buFont typeface="Arial" panose="020B0604020202020204" pitchFamily="34" charset="0"/>
              <a:buChar char="•"/>
            </a:pPr>
            <a:r>
              <a:rPr lang="en-US" sz="1600" dirty="0">
                <a:latin typeface="Söhne"/>
              </a:rPr>
              <a:t>These functions generate detailed reports, offering valuable insights into inventory trends, supplier interactions, customer preferences, and transaction histories, thereby empowering informed decision-making.</a:t>
            </a:r>
          </a:p>
          <a:p>
            <a:endParaRPr lang="en-US" sz="1600" dirty="0">
              <a:latin typeface="Söhne"/>
            </a:endParaRPr>
          </a:p>
        </p:txBody>
      </p:sp>
    </p:spTree>
    <p:extLst>
      <p:ext uri="{BB962C8B-B14F-4D97-AF65-F5344CB8AC3E}">
        <p14:creationId xmlns:p14="http://schemas.microsoft.com/office/powerpoint/2010/main" val="776048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B3F0D-F945-5A93-CFBA-E7CAA99E4C34}"/>
              </a:ext>
            </a:extLst>
          </p:cNvPr>
          <p:cNvSpPr>
            <a:spLocks noGrp="1"/>
          </p:cNvSpPr>
          <p:nvPr>
            <p:ph type="title"/>
          </p:nvPr>
        </p:nvSpPr>
        <p:spPr>
          <a:xfrm>
            <a:off x="1062990" y="232156"/>
            <a:ext cx="10241280" cy="546608"/>
          </a:xfrm>
        </p:spPr>
        <p:txBody>
          <a:bodyPr>
            <a:normAutofit/>
          </a:bodyPr>
          <a:lstStyle/>
          <a:p>
            <a:pPr algn="ctr"/>
            <a:r>
              <a:rPr lang="en-IN" sz="2400" dirty="0"/>
              <a:t>Code Implementation</a:t>
            </a:r>
          </a:p>
        </p:txBody>
      </p:sp>
      <p:sp>
        <p:nvSpPr>
          <p:cNvPr id="6" name="Content Placeholder 5">
            <a:extLst>
              <a:ext uri="{FF2B5EF4-FFF2-40B4-BE49-F238E27FC236}">
                <a16:creationId xmlns:a16="http://schemas.microsoft.com/office/drawing/2014/main" id="{4C8C6151-F0F7-CE73-13F4-8FD68FB7A0E5}"/>
              </a:ext>
            </a:extLst>
          </p:cNvPr>
          <p:cNvSpPr>
            <a:spLocks noGrp="1"/>
          </p:cNvSpPr>
          <p:nvPr>
            <p:ph idx="1"/>
          </p:nvPr>
        </p:nvSpPr>
        <p:spPr>
          <a:xfrm>
            <a:off x="1062990" y="1211580"/>
            <a:ext cx="10321290" cy="4791456"/>
          </a:xfrm>
        </p:spPr>
        <p:txBody>
          <a:bodyPr>
            <a:normAutofit lnSpcReduction="10000"/>
          </a:bodyPr>
          <a:lstStyle/>
          <a:p>
            <a:r>
              <a:rPr lang="en-US" b="0" dirty="0">
                <a:effectLst/>
                <a:latin typeface="Söhne"/>
              </a:rPr>
              <a:t>int </a:t>
            </a:r>
            <a:r>
              <a:rPr lang="en-US" b="0" dirty="0" err="1">
                <a:effectLst/>
                <a:latin typeface="Söhne"/>
              </a:rPr>
              <a:t>createitem</a:t>
            </a:r>
            <a:r>
              <a:rPr lang="en-US" b="0" dirty="0">
                <a:effectLst/>
                <a:latin typeface="Söhne"/>
              </a:rPr>
              <a:t>();</a:t>
            </a:r>
          </a:p>
          <a:p>
            <a:r>
              <a:rPr lang="en-US" b="0" dirty="0">
                <a:effectLst/>
                <a:latin typeface="Söhne"/>
              </a:rPr>
              <a:t>int </a:t>
            </a:r>
            <a:r>
              <a:rPr lang="en-US" b="0" dirty="0" err="1">
                <a:effectLst/>
                <a:latin typeface="Söhne"/>
              </a:rPr>
              <a:t>createsupplier</a:t>
            </a:r>
            <a:r>
              <a:rPr lang="en-US" b="0" dirty="0">
                <a:effectLst/>
                <a:latin typeface="Söhne"/>
              </a:rPr>
              <a:t>();</a:t>
            </a:r>
          </a:p>
          <a:p>
            <a:r>
              <a:rPr lang="en-US" b="0" dirty="0">
                <a:effectLst/>
                <a:latin typeface="Söhne"/>
              </a:rPr>
              <a:t>int </a:t>
            </a:r>
            <a:r>
              <a:rPr lang="en-US" b="0" dirty="0" err="1">
                <a:effectLst/>
                <a:latin typeface="Söhne"/>
              </a:rPr>
              <a:t>createCustomer</a:t>
            </a:r>
            <a:r>
              <a:rPr lang="en-US" b="0" dirty="0">
                <a:effectLst/>
                <a:latin typeface="Söhne"/>
              </a:rPr>
              <a:t>();</a:t>
            </a:r>
          </a:p>
          <a:p>
            <a:r>
              <a:rPr lang="en-IN" b="0" dirty="0">
                <a:effectLst/>
                <a:latin typeface="Söhne"/>
              </a:rPr>
              <a:t>int recordPurchaseTransaction();</a:t>
            </a:r>
          </a:p>
          <a:p>
            <a:r>
              <a:rPr lang="en-IN" b="0" dirty="0">
                <a:effectLst/>
                <a:latin typeface="Söhne"/>
              </a:rPr>
              <a:t>int </a:t>
            </a:r>
            <a:r>
              <a:rPr lang="en-IN" b="0" dirty="0" err="1">
                <a:effectLst/>
                <a:latin typeface="Söhne"/>
              </a:rPr>
              <a:t>recordSaleTransaction</a:t>
            </a:r>
            <a:r>
              <a:rPr lang="en-IN" b="0" dirty="0">
                <a:effectLst/>
                <a:latin typeface="Söhne"/>
              </a:rPr>
              <a:t>();</a:t>
            </a:r>
          </a:p>
          <a:p>
            <a:pPr marL="0" indent="0" algn="just">
              <a:buNone/>
            </a:pPr>
            <a:r>
              <a:rPr lang="en-US" b="0" dirty="0">
                <a:effectLst/>
                <a:latin typeface="Söhne"/>
              </a:rPr>
              <a:t>                                                    The functions </a:t>
            </a:r>
            <a:r>
              <a:rPr lang="en-US" b="0" dirty="0" err="1">
                <a:effectLst/>
                <a:latin typeface="Söhne"/>
              </a:rPr>
              <a:t>createItem</a:t>
            </a:r>
            <a:r>
              <a:rPr lang="en-US" b="0" dirty="0">
                <a:effectLst/>
                <a:latin typeface="Söhne"/>
              </a:rPr>
              <a:t>(), </a:t>
            </a:r>
            <a:r>
              <a:rPr lang="en-US" b="0" dirty="0" err="1">
                <a:effectLst/>
                <a:latin typeface="Söhne"/>
              </a:rPr>
              <a:t>createSupplier</a:t>
            </a:r>
            <a:r>
              <a:rPr lang="en-US" b="0" dirty="0">
                <a:effectLst/>
                <a:latin typeface="Söhne"/>
              </a:rPr>
              <a:t>(), </a:t>
            </a:r>
            <a:r>
              <a:rPr lang="en-US" b="0" dirty="0" err="1">
                <a:effectLst/>
                <a:latin typeface="Söhne"/>
              </a:rPr>
              <a:t>createCustomer</a:t>
            </a:r>
            <a:r>
              <a:rPr lang="en-US" b="0" dirty="0">
                <a:effectLst/>
                <a:latin typeface="Söhne"/>
              </a:rPr>
              <a:t>(), </a:t>
            </a:r>
            <a:r>
              <a:rPr lang="en-US" b="0" dirty="0" err="1">
                <a:effectLst/>
                <a:latin typeface="Söhne"/>
              </a:rPr>
              <a:t>recordPurchaseTransaction</a:t>
            </a:r>
            <a:r>
              <a:rPr lang="en-US" b="0" dirty="0">
                <a:effectLst/>
                <a:latin typeface="Söhne"/>
              </a:rPr>
              <a:t>(), and </a:t>
            </a:r>
            <a:r>
              <a:rPr lang="en-US" b="0" dirty="0" err="1">
                <a:effectLst/>
                <a:latin typeface="Söhne"/>
              </a:rPr>
              <a:t>recordSaleTransaction</a:t>
            </a:r>
            <a:r>
              <a:rPr lang="en-US" b="0" dirty="0">
                <a:effectLst/>
                <a:latin typeface="Söhne"/>
              </a:rPr>
              <a:t>() are integral components of the electronic shop management system. </a:t>
            </a:r>
            <a:r>
              <a:rPr lang="en-US" b="0" dirty="0" err="1">
                <a:effectLst/>
                <a:latin typeface="Söhne"/>
              </a:rPr>
              <a:t>createItem</a:t>
            </a:r>
            <a:r>
              <a:rPr lang="en-US" b="0" dirty="0">
                <a:effectLst/>
                <a:latin typeface="Söhne"/>
              </a:rPr>
              <a:t>() and </a:t>
            </a:r>
            <a:r>
              <a:rPr lang="en-US" b="0" dirty="0" err="1">
                <a:effectLst/>
                <a:latin typeface="Söhne"/>
              </a:rPr>
              <a:t>createSupplier</a:t>
            </a:r>
            <a:r>
              <a:rPr lang="en-US" b="0" dirty="0">
                <a:effectLst/>
                <a:latin typeface="Söhne"/>
              </a:rPr>
              <a:t>() facilitate the addition of new items and suppliers, while </a:t>
            </a:r>
            <a:r>
              <a:rPr lang="en-US" b="0" dirty="0" err="1">
                <a:effectLst/>
                <a:latin typeface="Söhne"/>
              </a:rPr>
              <a:t>createCustomer</a:t>
            </a:r>
            <a:r>
              <a:rPr lang="en-US" b="0" dirty="0">
                <a:effectLst/>
                <a:latin typeface="Söhne"/>
              </a:rPr>
              <a:t>() enables the incorporation of new customer details. </a:t>
            </a:r>
            <a:r>
              <a:rPr lang="en-US" b="0" dirty="0" err="1">
                <a:effectLst/>
                <a:latin typeface="Söhne"/>
              </a:rPr>
              <a:t>recordPurchaseTransaction</a:t>
            </a:r>
            <a:r>
              <a:rPr lang="en-US" b="0" dirty="0">
                <a:effectLst/>
                <a:latin typeface="Söhne"/>
              </a:rPr>
              <a:t>() and </a:t>
            </a:r>
            <a:r>
              <a:rPr lang="en-US" b="0" dirty="0" err="1">
                <a:effectLst/>
                <a:latin typeface="Söhne"/>
              </a:rPr>
              <a:t>recordSaleTransaction</a:t>
            </a:r>
            <a:r>
              <a:rPr lang="en-US" b="0" dirty="0">
                <a:effectLst/>
                <a:latin typeface="Söhne"/>
              </a:rPr>
              <a:t>() contribute to the real-time tracking of purchase and sale transactions, enhancing the system's ability to manage inventory and customer interactions effectively.</a:t>
            </a:r>
            <a:endParaRPr lang="en-IN" b="0" dirty="0">
              <a:effectLst/>
              <a:latin typeface="Söhne"/>
            </a:endParaRPr>
          </a:p>
        </p:txBody>
      </p:sp>
    </p:spTree>
    <p:extLst>
      <p:ext uri="{BB962C8B-B14F-4D97-AF65-F5344CB8AC3E}">
        <p14:creationId xmlns:p14="http://schemas.microsoft.com/office/powerpoint/2010/main" val="892168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7B3602-03F4-24F7-683E-81A14FA9CE4D}"/>
              </a:ext>
            </a:extLst>
          </p:cNvPr>
          <p:cNvSpPr txBox="1"/>
          <p:nvPr/>
        </p:nvSpPr>
        <p:spPr>
          <a:xfrm>
            <a:off x="708340" y="388620"/>
            <a:ext cx="10792494" cy="738664"/>
          </a:xfrm>
          <a:prstGeom prst="rect">
            <a:avLst/>
          </a:prstGeom>
          <a:noFill/>
        </p:spPr>
        <p:txBody>
          <a:bodyPr wrap="square" rtlCol="0">
            <a:spAutoFit/>
          </a:bodyPr>
          <a:lstStyle/>
          <a:p>
            <a:pPr algn="ctr"/>
            <a:r>
              <a:rPr lang="en-US" sz="2400" b="1" dirty="0">
                <a:effectLst/>
                <a:latin typeface="Söhne"/>
              </a:rPr>
              <a:t>Item Creation (int </a:t>
            </a:r>
            <a:r>
              <a:rPr lang="en-US" sz="2400" b="1" dirty="0" err="1">
                <a:effectLst/>
                <a:latin typeface="Söhne"/>
              </a:rPr>
              <a:t>createitem</a:t>
            </a:r>
            <a:r>
              <a:rPr lang="en-US" sz="2400" b="1" dirty="0">
                <a:effectLst/>
                <a:latin typeface="Söhne"/>
              </a:rPr>
              <a:t>())</a:t>
            </a:r>
          </a:p>
          <a:p>
            <a:endParaRPr lang="en-IN" b="1" dirty="0">
              <a:latin typeface="Söhne"/>
            </a:endParaRPr>
          </a:p>
        </p:txBody>
      </p:sp>
      <p:pic>
        <p:nvPicPr>
          <p:cNvPr id="10" name="Content Placeholder 9">
            <a:extLst>
              <a:ext uri="{FF2B5EF4-FFF2-40B4-BE49-F238E27FC236}">
                <a16:creationId xmlns:a16="http://schemas.microsoft.com/office/drawing/2014/main" id="{1ACF91AD-B230-B7A6-2F04-144E664D00E6}"/>
              </a:ext>
            </a:extLst>
          </p:cNvPr>
          <p:cNvPicPr>
            <a:picLocks noGrp="1" noChangeAspect="1"/>
          </p:cNvPicPr>
          <p:nvPr>
            <p:ph idx="1"/>
          </p:nvPr>
        </p:nvPicPr>
        <p:blipFill>
          <a:blip r:embed="rId2"/>
          <a:stretch>
            <a:fillRect/>
          </a:stretch>
        </p:blipFill>
        <p:spPr>
          <a:xfrm>
            <a:off x="708340" y="1127284"/>
            <a:ext cx="10792494" cy="5090635"/>
          </a:xfrm>
        </p:spPr>
      </p:pic>
    </p:spTree>
    <p:extLst>
      <p:ext uri="{BB962C8B-B14F-4D97-AF65-F5344CB8AC3E}">
        <p14:creationId xmlns:p14="http://schemas.microsoft.com/office/powerpoint/2010/main" val="3725338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30598-196D-57D5-DA5E-54F53C2FBEB8}"/>
              </a:ext>
            </a:extLst>
          </p:cNvPr>
          <p:cNvSpPr>
            <a:spLocks noGrp="1"/>
          </p:cNvSpPr>
          <p:nvPr>
            <p:ph type="title"/>
          </p:nvPr>
        </p:nvSpPr>
        <p:spPr>
          <a:xfrm>
            <a:off x="855345" y="261620"/>
            <a:ext cx="10481310" cy="498348"/>
          </a:xfrm>
        </p:spPr>
        <p:txBody>
          <a:bodyPr>
            <a:normAutofit/>
          </a:bodyPr>
          <a:lstStyle/>
          <a:p>
            <a:pPr algn="ctr"/>
            <a:r>
              <a:rPr lang="en-IN" sz="2800" dirty="0"/>
              <a:t>Creating Items</a:t>
            </a:r>
          </a:p>
        </p:txBody>
      </p:sp>
      <p:sp>
        <p:nvSpPr>
          <p:cNvPr id="3" name="Content Placeholder 2">
            <a:extLst>
              <a:ext uri="{FF2B5EF4-FFF2-40B4-BE49-F238E27FC236}">
                <a16:creationId xmlns:a16="http://schemas.microsoft.com/office/drawing/2014/main" id="{BEC225A1-5636-E991-8E5D-935DE7637863}"/>
              </a:ext>
            </a:extLst>
          </p:cNvPr>
          <p:cNvSpPr>
            <a:spLocks noGrp="1"/>
          </p:cNvSpPr>
          <p:nvPr>
            <p:ph idx="1"/>
          </p:nvPr>
        </p:nvSpPr>
        <p:spPr>
          <a:xfrm>
            <a:off x="855345" y="1314450"/>
            <a:ext cx="10481310" cy="4848606"/>
          </a:xfrm>
        </p:spPr>
        <p:txBody>
          <a:bodyPr/>
          <a:lstStyle/>
          <a:p>
            <a:pPr marL="0" algn="just"/>
            <a:r>
              <a:rPr lang="en-US" sz="1800" dirty="0">
                <a:latin typeface="Söhne"/>
              </a:rPr>
              <a:t>The </a:t>
            </a:r>
            <a:r>
              <a:rPr lang="en-US" sz="1800" dirty="0" err="1">
                <a:latin typeface="Söhne"/>
              </a:rPr>
              <a:t>createitem</a:t>
            </a:r>
            <a:r>
              <a:rPr lang="en-US" sz="1800" dirty="0">
                <a:latin typeface="Söhne"/>
              </a:rPr>
              <a:t> function serves the purpose of facilitating the creation of a new inventory item. It guides the user through the input of essential item details, including the item code, description, quantity, price, and reorder quantity. </a:t>
            </a:r>
          </a:p>
          <a:p>
            <a:pPr marL="0" algn="just"/>
            <a:r>
              <a:rPr lang="en-US" sz="1800" dirty="0">
                <a:latin typeface="Söhne"/>
              </a:rPr>
              <a:t>The function incorporates input handling mechanisms, such as using </a:t>
            </a:r>
            <a:r>
              <a:rPr lang="en-US" sz="1800" dirty="0" err="1">
                <a:latin typeface="Söhne"/>
              </a:rPr>
              <a:t>fgets</a:t>
            </a:r>
            <a:r>
              <a:rPr lang="en-US" sz="1800" dirty="0">
                <a:latin typeface="Söhne"/>
              </a:rPr>
              <a:t> to prevent buffer overflow and converting the item description to uppercase. </a:t>
            </a:r>
          </a:p>
          <a:p>
            <a:pPr marL="0" algn="just"/>
            <a:r>
              <a:rPr lang="en-US" sz="1800" dirty="0">
                <a:latin typeface="Söhne"/>
              </a:rPr>
              <a:t>Following user input, the function prints a formatted table displaying the details of the newly created item. Subsequently, it invokes two functions: </a:t>
            </a:r>
            <a:r>
              <a:rPr lang="en-US" sz="1800" dirty="0" err="1">
                <a:latin typeface="Söhne"/>
              </a:rPr>
              <a:t>writeItemtofile</a:t>
            </a:r>
            <a:r>
              <a:rPr lang="en-US" sz="1800" dirty="0">
                <a:latin typeface="Söhne"/>
              </a:rPr>
              <a:t> for writing the new item to a file, presumably updating the item inventory, and </a:t>
            </a:r>
            <a:r>
              <a:rPr lang="en-US" sz="1800" dirty="0" err="1">
                <a:latin typeface="Söhne"/>
              </a:rPr>
              <a:t>create_report_item</a:t>
            </a:r>
            <a:r>
              <a:rPr lang="en-US" sz="1800" dirty="0">
                <a:latin typeface="Söhne"/>
              </a:rPr>
              <a:t> for generating a report, possibly for record-keeping purposes. The function concludes by returning 0, signifying successful item creation. </a:t>
            </a:r>
          </a:p>
          <a:p>
            <a:pPr marL="0" algn="just"/>
            <a:r>
              <a:rPr lang="en-US" sz="1800" dirty="0">
                <a:latin typeface="Söhne"/>
              </a:rPr>
              <a:t>Additionally, the function employs the </a:t>
            </a:r>
            <a:r>
              <a:rPr lang="en-US" sz="1800" dirty="0" err="1">
                <a:latin typeface="Söhne"/>
              </a:rPr>
              <a:t>scanf</a:t>
            </a:r>
            <a:r>
              <a:rPr lang="en-US" sz="1800" dirty="0">
                <a:latin typeface="Söhne"/>
              </a:rPr>
              <a:t> and </a:t>
            </a:r>
            <a:r>
              <a:rPr lang="en-US" sz="1800" dirty="0" err="1">
                <a:latin typeface="Söhne"/>
              </a:rPr>
              <a:t>fgets</a:t>
            </a:r>
            <a:r>
              <a:rPr lang="en-US" sz="1800" dirty="0">
                <a:latin typeface="Söhne"/>
              </a:rPr>
              <a:t> functions for user input, ensuring a structured and controlled means of gathering information. It includes necessary conversions, such as transforming the item description to uppercase using a loop. </a:t>
            </a:r>
            <a:endParaRPr lang="en-IN" sz="1800" dirty="0">
              <a:latin typeface="Söhne"/>
            </a:endParaRPr>
          </a:p>
        </p:txBody>
      </p:sp>
    </p:spTree>
    <p:extLst>
      <p:ext uri="{BB962C8B-B14F-4D97-AF65-F5344CB8AC3E}">
        <p14:creationId xmlns:p14="http://schemas.microsoft.com/office/powerpoint/2010/main" val="2504262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098FF-3F20-E49C-9E35-F57362E5FA2A}"/>
              </a:ext>
            </a:extLst>
          </p:cNvPr>
          <p:cNvSpPr>
            <a:spLocks noGrp="1"/>
          </p:cNvSpPr>
          <p:nvPr>
            <p:ph type="title"/>
          </p:nvPr>
        </p:nvSpPr>
        <p:spPr>
          <a:xfrm>
            <a:off x="3322320" y="147430"/>
            <a:ext cx="5862320" cy="427066"/>
          </a:xfrm>
        </p:spPr>
        <p:txBody>
          <a:bodyPr>
            <a:normAutofit fontScale="90000"/>
          </a:bodyPr>
          <a:lstStyle/>
          <a:p>
            <a:r>
              <a:rPr lang="en-IN" sz="2400" dirty="0"/>
              <a:t>Adding records to file</a:t>
            </a:r>
          </a:p>
        </p:txBody>
      </p:sp>
      <p:pic>
        <p:nvPicPr>
          <p:cNvPr id="5" name="Content Placeholder 4">
            <a:extLst>
              <a:ext uri="{FF2B5EF4-FFF2-40B4-BE49-F238E27FC236}">
                <a16:creationId xmlns:a16="http://schemas.microsoft.com/office/drawing/2014/main" id="{3A71A5CF-0171-398B-6C3C-452359060C7A}"/>
              </a:ext>
            </a:extLst>
          </p:cNvPr>
          <p:cNvPicPr>
            <a:picLocks noGrp="1" noChangeAspect="1"/>
          </p:cNvPicPr>
          <p:nvPr>
            <p:ph idx="1"/>
          </p:nvPr>
        </p:nvPicPr>
        <p:blipFill>
          <a:blip r:embed="rId2"/>
          <a:stretch>
            <a:fillRect/>
          </a:stretch>
        </p:blipFill>
        <p:spPr>
          <a:xfrm>
            <a:off x="1706880" y="914400"/>
            <a:ext cx="8168640" cy="5348784"/>
          </a:xfrm>
        </p:spPr>
      </p:pic>
    </p:spTree>
    <p:extLst>
      <p:ext uri="{BB962C8B-B14F-4D97-AF65-F5344CB8AC3E}">
        <p14:creationId xmlns:p14="http://schemas.microsoft.com/office/powerpoint/2010/main" val="974470940"/>
      </p:ext>
    </p:extLst>
  </p:cSld>
  <p:clrMapOvr>
    <a:masterClrMapping/>
  </p:clrMapOvr>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emplate>Gradient rise</Template>
  <TotalTime>1068</TotalTime>
  <Words>3029</Words>
  <Application>Microsoft Office PowerPoint</Application>
  <PresentationFormat>Widescreen</PresentationFormat>
  <Paragraphs>139</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Arial Black</vt:lpstr>
      <vt:lpstr>Avenir Next LT Pro</vt:lpstr>
      <vt:lpstr>Avenir Next LT Pro Light</vt:lpstr>
      <vt:lpstr>Consolas</vt:lpstr>
      <vt:lpstr>Söhne</vt:lpstr>
      <vt:lpstr>GradientRiseVTI</vt:lpstr>
      <vt:lpstr>PowerPoint Presentation</vt:lpstr>
      <vt:lpstr>Team Members</vt:lpstr>
      <vt:lpstr>Abstract</vt:lpstr>
      <vt:lpstr>Code Implementation</vt:lpstr>
      <vt:lpstr>Perform ACTION</vt:lpstr>
      <vt:lpstr>Code Implementation</vt:lpstr>
      <vt:lpstr>PowerPoint Presentation</vt:lpstr>
      <vt:lpstr>Creating Items</vt:lpstr>
      <vt:lpstr>Adding records to file</vt:lpstr>
      <vt:lpstr>PowerPoint Presentation</vt:lpstr>
      <vt:lpstr>Customer Details ( int createcustomer();) </vt:lpstr>
      <vt:lpstr>PowerPoint Presentation</vt:lpstr>
      <vt:lpstr>DISPLAYING RECORDS</vt:lpstr>
      <vt:lpstr>PowerPoint Presentation</vt:lpstr>
      <vt:lpstr>PowerPoint Presentation</vt:lpstr>
      <vt:lpstr>PowerPoint Presentation</vt:lpstr>
      <vt:lpstr>Displaying Results</vt:lpstr>
      <vt:lpstr>PowerPoint Presentation</vt:lpstr>
      <vt:lpstr>PowerPoint Presentation</vt:lpstr>
      <vt:lpstr>Customizing records</vt:lpstr>
      <vt:lpstr>PowerPoint Presentation</vt:lpstr>
      <vt:lpstr>PowerPoint Presentation</vt:lpstr>
      <vt:lpstr>PowerPoint Presentation</vt:lpstr>
      <vt:lpstr>PowerPoint Presentation</vt:lpstr>
      <vt:lpstr>PowerPoint Presentation</vt:lpstr>
      <vt:lpstr>Customizing records</vt:lpstr>
      <vt:lpstr>PowerPoint Presentation</vt:lpstr>
      <vt:lpstr>Deleting records</vt:lpstr>
      <vt:lpstr>PowerPoint Presentation</vt:lpstr>
      <vt:lpstr>PowerPoint Presentation</vt:lpstr>
      <vt:lpstr>PowerPoint Presentation</vt:lpstr>
      <vt:lpstr>Deleting results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Vishal Seshadri</dc:creator>
  <cp:lastModifiedBy>Vishal Seshadri</cp:lastModifiedBy>
  <cp:revision>38</cp:revision>
  <dcterms:created xsi:type="dcterms:W3CDTF">2023-12-22T14:59:35Z</dcterms:created>
  <dcterms:modified xsi:type="dcterms:W3CDTF">2023-12-28T09:01:35Z</dcterms:modified>
</cp:coreProperties>
</file>