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2"/>
  </p:notesMasterIdLst>
  <p:handoutMasterIdLst>
    <p:handoutMasterId r:id="rId43"/>
  </p:handoutMasterIdLst>
  <p:sldIdLst>
    <p:sldId id="261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6" r:id="rId15"/>
    <p:sldId id="291" r:id="rId16"/>
    <p:sldId id="285" r:id="rId17"/>
    <p:sldId id="288" r:id="rId18"/>
    <p:sldId id="292" r:id="rId19"/>
    <p:sldId id="289" r:id="rId20"/>
    <p:sldId id="293" r:id="rId21"/>
    <p:sldId id="295" r:id="rId22"/>
    <p:sldId id="296" r:id="rId23"/>
    <p:sldId id="294" r:id="rId24"/>
    <p:sldId id="297" r:id="rId25"/>
    <p:sldId id="298" r:id="rId26"/>
    <p:sldId id="299" r:id="rId27"/>
    <p:sldId id="300" r:id="rId28"/>
    <p:sldId id="301" r:id="rId29"/>
    <p:sldId id="302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5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49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59041DB8-B66F-4DC8-A96E-33677E0F90FF}" type="datetimeFigureOut">
              <a:rPr lang="en-US" altLang="ko-KR" smtClean="0"/>
              <a:t>5/9/2017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1604A0D4-B89B-4ADD-AF9E-38636B40EE4E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DEB49C4A-65AC-492D-9701-81B46C3AD0E4}" type="datetimeFigureOut">
              <a:t>2017-05-09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2869989-EB00-4EE7-BCB5-25BDC5BB29F8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56735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37186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015184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0888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80229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588779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91620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88339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5223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544064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2664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33754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14155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00225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025470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62644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847258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58516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237249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490271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39336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30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700627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113790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31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261560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32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869198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33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0100662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34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678761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35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833857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36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457728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37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690742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38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385578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39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13933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69719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23095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48340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0616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70158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3394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967645"/>
            <a:ext cx="9604310" cy="3383280"/>
          </a:xfrm>
        </p:spPr>
        <p:txBody>
          <a:bodyPr anchor="b">
            <a:normAutofit/>
          </a:bodyPr>
          <a:lstStyle>
            <a:lvl1pPr algn="l" latinLnBrk="1">
              <a:lnSpc>
                <a:spcPct val="76000"/>
              </a:lnSpc>
              <a:defRPr lang="ko-KR" sz="8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4490863"/>
            <a:ext cx="9604310" cy="4572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4352474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2017-05-09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2017-05-09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353726"/>
            <a:ext cx="9601200" cy="5606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228299"/>
            <a:ext cx="9601200" cy="4562901"/>
          </a:xfrm>
        </p:spPr>
        <p:txBody>
          <a:bodyPr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2017-05-09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1">
              <a:lnSpc>
                <a:spcPct val="85000"/>
              </a:lnSpc>
              <a:defRPr lang="ko-KR" sz="6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2017-05-09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2017-05-09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2017-05-09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2017-05-09</a:t>
            </a:fld>
            <a:endParaRPr lang="ko-KR"/>
          </a:p>
        </p:txBody>
      </p: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2017-05-09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20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t>2017-05-09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2356235"/>
            <a:ext cx="9604310" cy="1832475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정보처리기사 실기</a:t>
            </a:r>
            <a:endParaRPr lang="ko-KR" sz="6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4527627"/>
            <a:ext cx="9604310" cy="543137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실무 응용</a:t>
            </a:r>
            <a:endParaRPr 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데이터베이스 기초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8</a:t>
            </a:r>
            <a:r>
              <a:rPr lang="en-US" altLang="ko-KR"/>
              <a:t>.</a:t>
            </a:r>
            <a:r>
              <a:rPr lang="ko-KR" altLang="en-US" smtClean="0"/>
              <a:t>스키마</a:t>
            </a:r>
            <a:endParaRPr lang="en-US" altLang="ko-KR" smtClean="0"/>
          </a:p>
          <a:p>
            <a:endParaRPr lang="ko-KR" altLang="en-US"/>
          </a:p>
          <a:p>
            <a:r>
              <a:rPr lang="ko-KR" altLang="en-US"/>
              <a:t>스키마</a:t>
            </a:r>
            <a:r>
              <a:rPr lang="en-US" altLang="ko-KR"/>
              <a:t>(Schema)</a:t>
            </a:r>
            <a:r>
              <a:rPr lang="ko-KR" altLang="en-US"/>
              <a:t>의 </a:t>
            </a:r>
            <a:r>
              <a:rPr lang="ko-KR" altLang="en-US" smtClean="0"/>
              <a:t>개념</a:t>
            </a:r>
            <a:endParaRPr lang="en-US" altLang="ko-KR" smtClean="0"/>
          </a:p>
          <a:p>
            <a:endParaRPr lang="ko-KR" altLang="en-US"/>
          </a:p>
          <a:p>
            <a:r>
              <a:rPr lang="ko-KR" altLang="en-US"/>
              <a:t>스키마는 </a:t>
            </a:r>
            <a:r>
              <a:rPr lang="en-US" altLang="ko-KR"/>
              <a:t>DB </a:t>
            </a:r>
            <a:r>
              <a:rPr lang="ko-KR" altLang="en-US"/>
              <a:t>구조와 제약 조건에 관한 전반적인 명세를 의미한다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en-US" altLang="ko-KR"/>
              <a:t>DB</a:t>
            </a:r>
            <a:r>
              <a:rPr lang="ko-KR" altLang="en-US"/>
              <a:t>를 구성하는 데이터 개체</a:t>
            </a:r>
            <a:r>
              <a:rPr lang="en-US" altLang="ko-KR"/>
              <a:t>(Entity), </a:t>
            </a:r>
            <a:r>
              <a:rPr lang="ko-KR" altLang="en-US"/>
              <a:t>속성 </a:t>
            </a:r>
            <a:r>
              <a:rPr lang="en-US" altLang="ko-KR"/>
              <a:t>(Attribute), </a:t>
            </a:r>
            <a:r>
              <a:rPr lang="ko-KR" altLang="en-US"/>
              <a:t>관계</a:t>
            </a:r>
            <a:r>
              <a:rPr lang="en-US" altLang="ko-KR"/>
              <a:t>(Relationship) </a:t>
            </a:r>
            <a:r>
              <a:rPr lang="ko-KR" altLang="en-US"/>
              <a:t>및 데이터 조작 시 데이터 값들이 갖는 제약 조건 등에 관해 전반적으로 정의한다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>스키마는 사용자의 관점에 따라 외부 스키마</a:t>
            </a:r>
            <a:r>
              <a:rPr lang="en-US" altLang="ko-KR"/>
              <a:t>(External Schema), </a:t>
            </a:r>
            <a:r>
              <a:rPr lang="ko-KR" altLang="en-US"/>
              <a:t>개념 스키마</a:t>
            </a:r>
            <a:r>
              <a:rPr lang="en-US" altLang="ko-KR"/>
              <a:t>(Conceptual Schema), </a:t>
            </a:r>
            <a:r>
              <a:rPr lang="ko-KR" altLang="en-US"/>
              <a:t>내부 스키마</a:t>
            </a:r>
            <a:r>
              <a:rPr lang="en-US" altLang="ko-KR"/>
              <a:t>(Internal Schema)</a:t>
            </a:r>
            <a:r>
              <a:rPr lang="ko-KR" altLang="en-US"/>
              <a:t>로 </a:t>
            </a:r>
            <a:r>
              <a:rPr lang="ko-KR" altLang="en-US"/>
              <a:t>나눈다</a:t>
            </a:r>
            <a:r>
              <a:rPr lang="en-US" altLang="ko-KR" smtClean="0"/>
              <a:t>. </a:t>
            </a:r>
          </a:p>
          <a:p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스키마의 특징</a:t>
            </a:r>
          </a:p>
          <a:p>
            <a:r>
              <a:rPr lang="ko-KR" altLang="en-US"/>
              <a:t>  </a:t>
            </a:r>
            <a:r>
              <a:rPr lang="en-US" altLang="ko-KR"/>
              <a:t>-</a:t>
            </a:r>
            <a:r>
              <a:rPr lang="ko-KR" altLang="en-US"/>
              <a:t>데이터의 구조적 특성을 의미</a:t>
            </a:r>
          </a:p>
          <a:p>
            <a:r>
              <a:rPr lang="ko-KR" altLang="en-US"/>
              <a:t>  </a:t>
            </a:r>
            <a:r>
              <a:rPr lang="en-US" altLang="ko-KR"/>
              <a:t>-</a:t>
            </a:r>
            <a:r>
              <a:rPr lang="ko-KR" altLang="en-US"/>
              <a:t>데이터 사전에 저장된다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>  </a:t>
            </a:r>
            <a:r>
              <a:rPr lang="en-US" altLang="ko-KR"/>
              <a:t>-</a:t>
            </a:r>
            <a:r>
              <a:rPr lang="ko-KR" altLang="en-US"/>
              <a:t>현실 세계의 특정한 한 부분의 표현으로서 특정 데이터 모델을 이용해서 만들어진다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>  </a:t>
            </a:r>
            <a:r>
              <a:rPr lang="en-US" altLang="ko-KR"/>
              <a:t>-</a:t>
            </a:r>
            <a:r>
              <a:rPr lang="ko-KR" altLang="en-US"/>
              <a:t>스키마는 시간에 따라 불변인 특성을 갖는다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>  </a:t>
            </a:r>
            <a:r>
              <a:rPr lang="en-US" altLang="ko-KR"/>
              <a:t>-</a:t>
            </a:r>
            <a:r>
              <a:rPr lang="ko-KR" altLang="en-US"/>
              <a:t>스키마는 데이터의 논리적 단위에 명칭을 부여하고 그 의미를 </a:t>
            </a:r>
            <a:r>
              <a:rPr lang="ko-KR" altLang="en-US"/>
              <a:t>기술한다</a:t>
            </a:r>
            <a:r>
              <a:rPr lang="en-US" altLang="ko-KR" smtClean="0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15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데이터베이스 기초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3778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스키마의 </a:t>
            </a:r>
            <a:r>
              <a:rPr lang="en-US" altLang="ko-KR" smtClean="0"/>
              <a:t>3</a:t>
            </a:r>
            <a:r>
              <a:rPr lang="ko-KR" altLang="en-US" smtClean="0"/>
              <a:t>계층</a:t>
            </a:r>
          </a:p>
          <a:p>
            <a:pPr>
              <a:lnSpc>
                <a:spcPct val="150000"/>
              </a:lnSpc>
            </a:pPr>
            <a:r>
              <a:rPr lang="ko-KR" altLang="en-US" b="1" smtClean="0"/>
              <a:t>* 외부 스키마 </a:t>
            </a:r>
            <a:r>
              <a:rPr lang="en-US" altLang="ko-KR" b="1" smtClean="0"/>
              <a:t>(External Schema) = </a:t>
            </a:r>
            <a:r>
              <a:rPr lang="ko-KR" altLang="en-US" b="1" smtClean="0"/>
              <a:t>서브 스키마 </a:t>
            </a:r>
            <a:r>
              <a:rPr lang="en-US" altLang="ko-KR" b="1" smtClean="0"/>
              <a:t>= </a:t>
            </a:r>
            <a:r>
              <a:rPr lang="ko-KR" altLang="en-US" b="1" smtClean="0"/>
              <a:t>사용자 뷰 </a:t>
            </a:r>
            <a:r>
              <a:rPr lang="en-US" altLang="ko-KR" b="1" smtClean="0"/>
              <a:t>(View)  </a:t>
            </a:r>
            <a:endParaRPr lang="ko-KR" altLang="en-US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- </a:t>
            </a:r>
            <a:r>
              <a:rPr lang="ko-KR" altLang="en-US" smtClean="0"/>
              <a:t>사용자나 용용 프로그래머가 각 개인의 입장에서 필요로 하는 데이터베이스의 논리적 구조를 정의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- </a:t>
            </a:r>
            <a:r>
              <a:rPr lang="ko-KR" altLang="en-US" smtClean="0"/>
              <a:t>실세계에 존재하는 데이터들을 어떤 형식</a:t>
            </a:r>
            <a:r>
              <a:rPr lang="en-US" altLang="ko-KR" smtClean="0"/>
              <a:t>, </a:t>
            </a:r>
            <a:r>
              <a:rPr lang="ko-KR" altLang="en-US" smtClean="0"/>
              <a:t>배치로 화면을 통해 사용자에게 보여줄 것인가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- </a:t>
            </a:r>
            <a:r>
              <a:rPr lang="ko-KR" altLang="en-US" smtClean="0"/>
              <a:t>전체 데이터베이스에는 여러 개의 외부 스키마가 존재 가능  </a:t>
            </a:r>
            <a:r>
              <a:rPr lang="en-US" altLang="ko-KR" smtClean="0"/>
              <a:t>&amp; </a:t>
            </a:r>
            <a:r>
              <a:rPr lang="ko-KR" altLang="en-US" smtClean="0"/>
              <a:t>하나의 외부 스키마를 여러 개의 응용프로그램이나 사용자가 공용 가능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- </a:t>
            </a:r>
            <a:r>
              <a:rPr lang="ko-KR" altLang="en-US" smtClean="0"/>
              <a:t>같은 데이터베이스에 대해서도 서로 다른 관점을 정의할 수 있도록 허용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- </a:t>
            </a:r>
            <a:r>
              <a:rPr lang="ko-KR" altLang="en-US" smtClean="0"/>
              <a:t>일반 사용자는 질의어</a:t>
            </a:r>
            <a:r>
              <a:rPr lang="en-US" altLang="ko-KR" smtClean="0"/>
              <a:t>(SQL)</a:t>
            </a:r>
            <a:r>
              <a:rPr lang="ko-KR" altLang="en-US" smtClean="0"/>
              <a:t>를 이용</a:t>
            </a:r>
            <a:r>
              <a:rPr lang="en-US" altLang="ko-KR" smtClean="0"/>
              <a:t>, DB</a:t>
            </a:r>
            <a:r>
              <a:rPr lang="ko-KR" altLang="en-US" smtClean="0"/>
              <a:t>를 쉽게 사용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- </a:t>
            </a:r>
            <a:r>
              <a:rPr lang="ko-KR" altLang="en-US" smtClean="0"/>
              <a:t>응용프로그래머는 </a:t>
            </a:r>
            <a:r>
              <a:rPr lang="en-US" altLang="ko-KR" smtClean="0"/>
              <a:t>COBOL, C </a:t>
            </a:r>
            <a:r>
              <a:rPr lang="ko-KR" altLang="en-US" smtClean="0"/>
              <a:t>등의 언어를 사용</a:t>
            </a:r>
            <a:r>
              <a:rPr lang="en-US" altLang="ko-KR" smtClean="0"/>
              <a:t>, DB</a:t>
            </a:r>
            <a:r>
              <a:rPr lang="ko-KR" altLang="en-US" smtClean="0"/>
              <a:t>에 접근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207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데이터베이스 기초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/>
              <a:t>* 개념 스키마 </a:t>
            </a:r>
            <a:r>
              <a:rPr lang="en-US" altLang="ko-KR" b="1"/>
              <a:t>(Conceptual Schema) = </a:t>
            </a:r>
            <a:r>
              <a:rPr lang="ko-KR" altLang="en-US" b="1"/>
              <a:t>전체적인 뷰 </a:t>
            </a:r>
            <a:r>
              <a:rPr lang="en-US" altLang="ko-KR" b="1"/>
              <a:t>(View)</a:t>
            </a:r>
            <a:endParaRPr lang="ko-KR" altLang="en-US"/>
          </a:p>
          <a:p>
            <a:r>
              <a:rPr lang="en-US" altLang="ko-KR"/>
              <a:t>- </a:t>
            </a:r>
            <a:r>
              <a:rPr lang="ko-KR" altLang="en-US"/>
              <a:t>데이터베이스의 전체적인 논리적 구조</a:t>
            </a:r>
          </a:p>
          <a:p>
            <a:r>
              <a:rPr lang="en-US" altLang="ko-KR"/>
              <a:t>- </a:t>
            </a:r>
            <a:r>
              <a:rPr lang="ko-KR" altLang="en-US"/>
              <a:t>데이터베이스에 실제로 </a:t>
            </a:r>
            <a:r>
              <a:rPr lang="en-US" altLang="ko-KR"/>
              <a:t>'</a:t>
            </a:r>
            <a:r>
              <a:rPr lang="ko-KR" altLang="en-US"/>
              <a:t>어떤</a:t>
            </a:r>
            <a:r>
              <a:rPr lang="en-US" altLang="ko-KR"/>
              <a:t>' </a:t>
            </a:r>
            <a:r>
              <a:rPr lang="ko-KR" altLang="en-US"/>
              <a:t>데이터가 저장되었으며 데이터간의 관계는 어떻게 되는가</a:t>
            </a:r>
          </a:p>
          <a:p>
            <a:pPr marL="144463" indent="-144463">
              <a:buFontTx/>
              <a:buChar char="-"/>
            </a:pPr>
            <a:r>
              <a:rPr lang="ko-KR" altLang="en-US" smtClean="0"/>
              <a:t>모든 </a:t>
            </a:r>
            <a:r>
              <a:rPr lang="ko-KR" altLang="en-US"/>
              <a:t>응용 프로그램이나 사용자들이 필요로 하는 데이터를 종합한 조직 </a:t>
            </a:r>
            <a:r>
              <a:rPr lang="ko-KR" altLang="en-US"/>
              <a:t>전체의 </a:t>
            </a:r>
            <a:r>
              <a:rPr lang="ko-KR" altLang="en-US" smtClean="0"/>
              <a:t>데이터베이스</a:t>
            </a:r>
            <a:endParaRPr lang="en-US" altLang="ko-KR" smtClean="0"/>
          </a:p>
          <a:p>
            <a:pPr marL="285750" indent="-285750">
              <a:buFontTx/>
              <a:buChar char="-"/>
            </a:pPr>
            <a:endParaRPr lang="ko-KR" altLang="en-US"/>
          </a:p>
          <a:p>
            <a:r>
              <a:rPr lang="ko-KR" altLang="en-US"/>
              <a:t>  </a:t>
            </a:r>
            <a:r>
              <a:rPr lang="en-US" altLang="ko-KR"/>
              <a:t>※</a:t>
            </a:r>
            <a:r>
              <a:rPr lang="ko-KR" altLang="en-US"/>
              <a:t>데이터베이스 당 하나만 존재</a:t>
            </a:r>
          </a:p>
          <a:p>
            <a:r>
              <a:rPr lang="en-US" altLang="ko-KR"/>
              <a:t>- </a:t>
            </a:r>
            <a:r>
              <a:rPr lang="ko-KR" altLang="en-US"/>
              <a:t>개체 간의 관계와 제약 조건 명시</a:t>
            </a:r>
          </a:p>
          <a:p>
            <a:r>
              <a:rPr lang="en-US" altLang="ko-KR"/>
              <a:t>- </a:t>
            </a:r>
            <a:r>
              <a:rPr lang="ko-KR" altLang="en-US"/>
              <a:t>데이터베이스의 접근 권한</a:t>
            </a:r>
            <a:r>
              <a:rPr lang="en-US" altLang="ko-KR"/>
              <a:t>, </a:t>
            </a:r>
            <a:r>
              <a:rPr lang="ko-KR" altLang="en-US"/>
              <a:t>보안 및 무결성 규칙에 관한 명세를 정의</a:t>
            </a:r>
          </a:p>
          <a:p>
            <a:r>
              <a:rPr lang="en-US" altLang="ko-KR"/>
              <a:t>- </a:t>
            </a:r>
            <a:r>
              <a:rPr lang="ko-KR" altLang="en-US"/>
              <a:t>단순한 스키마</a:t>
            </a:r>
            <a:r>
              <a:rPr lang="en-US" altLang="ko-KR"/>
              <a:t>(Schema)</a:t>
            </a:r>
            <a:r>
              <a:rPr lang="ko-KR" altLang="en-US"/>
              <a:t>라고 하면 개념스키마를 의미</a:t>
            </a:r>
            <a:r>
              <a:rPr lang="en-US" altLang="ko-KR"/>
              <a:t>.</a:t>
            </a:r>
            <a:endParaRPr lang="ko-KR" altLang="en-US"/>
          </a:p>
          <a:p>
            <a:r>
              <a:rPr lang="en-US" altLang="ko-KR"/>
              <a:t>- </a:t>
            </a:r>
            <a:r>
              <a:rPr lang="ko-KR" altLang="en-US"/>
              <a:t>기관이나 조직체의 관점에서 데이터베이스를 정의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데이터베이스 </a:t>
            </a:r>
            <a:r>
              <a:rPr lang="ko-KR" altLang="en-US"/>
              <a:t>관리자</a:t>
            </a:r>
            <a:r>
              <a:rPr lang="en-US" altLang="ko-KR"/>
              <a:t>(DBA, DataBase Adminstrator)</a:t>
            </a:r>
            <a:r>
              <a:rPr lang="ko-KR" altLang="en-US"/>
              <a:t>에 </a:t>
            </a:r>
            <a:r>
              <a:rPr lang="ko-KR" altLang="en-US"/>
              <a:t>의해 </a:t>
            </a:r>
            <a:r>
              <a:rPr lang="ko-KR" altLang="en-US" smtClean="0"/>
              <a:t>구성</a:t>
            </a:r>
            <a:endParaRPr lang="en-US" altLang="ko-KR" smtClean="0"/>
          </a:p>
          <a:p>
            <a:pPr marL="285750" indent="-285750">
              <a:buFontTx/>
              <a:buChar char="-"/>
            </a:pPr>
            <a:endParaRPr lang="en-US" altLang="ko-KR" smtClean="0"/>
          </a:p>
          <a:p>
            <a:r>
              <a:rPr lang="ko-KR" altLang="en-US" b="1"/>
              <a:t>*내부 스키마 </a:t>
            </a:r>
            <a:r>
              <a:rPr lang="en-US" altLang="ko-KR" b="1"/>
              <a:t>(Internal Schema)</a:t>
            </a:r>
            <a:endParaRPr lang="ko-KR" altLang="en-US"/>
          </a:p>
          <a:p>
            <a:r>
              <a:rPr lang="en-US" altLang="ko-KR"/>
              <a:t>- </a:t>
            </a:r>
            <a:r>
              <a:rPr lang="ko-KR" altLang="en-US"/>
              <a:t>데이터베이스의 물리적 저장 구조를 정의</a:t>
            </a:r>
          </a:p>
          <a:p>
            <a:r>
              <a:rPr lang="en-US" altLang="ko-KR"/>
              <a:t>- </a:t>
            </a:r>
            <a:r>
              <a:rPr lang="ko-KR" altLang="en-US"/>
              <a:t>디스크에는 어떤 구조로 저장할 것인가</a:t>
            </a:r>
          </a:p>
          <a:p>
            <a:r>
              <a:rPr lang="en-US" altLang="ko-KR"/>
              <a:t>- </a:t>
            </a:r>
            <a:r>
              <a:rPr lang="ko-KR" altLang="en-US"/>
              <a:t>데이터의 실제 저장 방법을 기술</a:t>
            </a:r>
          </a:p>
          <a:p>
            <a:r>
              <a:rPr lang="en-US" altLang="ko-KR"/>
              <a:t>- </a:t>
            </a:r>
            <a:r>
              <a:rPr lang="ko-KR" altLang="en-US"/>
              <a:t>물리적인 저장장치와 밀접한 계층</a:t>
            </a:r>
          </a:p>
          <a:p>
            <a:r>
              <a:rPr lang="en-US" altLang="ko-KR"/>
              <a:t>- </a:t>
            </a:r>
            <a:r>
              <a:rPr lang="ko-KR" altLang="en-US"/>
              <a:t>시스템 프로그래머나 시스템 설계자가 보는 </a:t>
            </a:r>
            <a:r>
              <a:rPr lang="ko-KR" altLang="en-US"/>
              <a:t>관점의 </a:t>
            </a:r>
            <a:r>
              <a:rPr lang="ko-KR" altLang="en-US" smtClean="0"/>
              <a:t>스키마</a:t>
            </a:r>
            <a:endParaRPr lang="ko-KR" altLang="en-US"/>
          </a:p>
          <a:p>
            <a:pPr marL="285750" indent="-285750">
              <a:buFontTx/>
              <a:buChar char="-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80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데이터베이스 기초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ER </a:t>
            </a:r>
            <a:r>
              <a:rPr lang="ko-KR" altLang="en-US"/>
              <a:t>모델 </a:t>
            </a:r>
            <a:r>
              <a:rPr lang="en-US" altLang="ko-KR"/>
              <a:t>(Entity-Relationship Model)</a:t>
            </a:r>
            <a:br>
              <a:rPr lang="en-US" altLang="ko-KR"/>
            </a:b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1. </a:t>
            </a:r>
            <a:r>
              <a:rPr lang="ko-KR" altLang="en-US"/>
              <a:t>개요</a:t>
            </a:r>
          </a:p>
          <a:p>
            <a:pPr>
              <a:lnSpc>
                <a:spcPct val="150000"/>
              </a:lnSpc>
            </a:pPr>
            <a:r>
              <a:rPr lang="en-US" altLang="ko-KR"/>
              <a:t>ER </a:t>
            </a:r>
            <a:r>
              <a:rPr lang="ko-KR" altLang="en-US"/>
              <a:t>모델 </a:t>
            </a:r>
            <a:r>
              <a:rPr lang="en-US" altLang="ko-KR"/>
              <a:t>(Entity-Relationship model)</a:t>
            </a:r>
            <a:r>
              <a:rPr lang="ko-KR" altLang="en-US"/>
              <a:t>은 데이터베이스를 디자인 하기 위해 이용되는 모델링 기법으로</a:t>
            </a:r>
            <a:r>
              <a:rPr lang="en-US" altLang="ko-KR"/>
              <a:t>, </a:t>
            </a:r>
            <a:r>
              <a:rPr lang="ko-KR" altLang="en-US"/>
              <a:t>데이터베이스에 대한 요구 사항을 그래픽적으로 표현하는 방법이다</a:t>
            </a:r>
            <a:r>
              <a:rPr lang="en-US" altLang="ko-KR"/>
              <a:t>. ER </a:t>
            </a:r>
            <a:r>
              <a:rPr lang="ko-KR" altLang="en-US"/>
              <a:t>모델에서는 데이터베이스에 저장되는 데이터들을 추상화하여 나타내기 때문에 특정 </a:t>
            </a:r>
            <a:r>
              <a:rPr lang="en-US" altLang="ko-KR"/>
              <a:t>DBMS </a:t>
            </a:r>
            <a:r>
              <a:rPr lang="ko-KR" altLang="en-US"/>
              <a:t>및 하드웨어에 독립적으로 데이터베이스의 구조를 나타낼 수 있다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64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데이터베이스 기초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ER </a:t>
            </a:r>
            <a:r>
              <a:rPr lang="ko-KR" altLang="en-US" smtClean="0"/>
              <a:t>다이어그램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176" y="1723360"/>
            <a:ext cx="5321766" cy="439659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8453012" y="5477651"/>
            <a:ext cx="848270" cy="642307"/>
            <a:chOff x="8184995" y="5307979"/>
            <a:chExt cx="881724" cy="568710"/>
          </a:xfrm>
        </p:grpSpPr>
        <p:sp>
          <p:nvSpPr>
            <p:cNvPr id="7" name="이등변 삼각형 6"/>
            <p:cNvSpPr/>
            <p:nvPr/>
          </p:nvSpPr>
          <p:spPr>
            <a:xfrm rot="10800000">
              <a:off x="8184995" y="5307979"/>
              <a:ext cx="881724" cy="568710"/>
            </a:xfrm>
            <a:prstGeom prst="triangle">
              <a:avLst>
                <a:gd name="adj" fmla="val 4882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14939" y="5307979"/>
              <a:ext cx="621834" cy="354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/>
                <a:t>ISA</a:t>
              </a:r>
              <a:endParaRPr lang="ko-KR" altLang="en-US" sz="200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301281" y="5598750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개체 간 상하관계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720533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데이터베이스 기초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2. </a:t>
            </a:r>
            <a:r>
              <a:rPr lang="ko-KR" altLang="en-US"/>
              <a:t>개체 </a:t>
            </a:r>
            <a:r>
              <a:rPr lang="en-US" altLang="ko-KR"/>
              <a:t>(Entity)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ER </a:t>
            </a:r>
            <a:r>
              <a:rPr lang="ko-KR" altLang="en-US"/>
              <a:t>모델에서 개체는 개별적으로 구별될 수 있는 모든 것을 말한다</a:t>
            </a:r>
            <a:r>
              <a:rPr lang="en-US" altLang="ko-KR"/>
              <a:t>. </a:t>
            </a:r>
            <a:r>
              <a:rPr lang="ko-KR" altLang="en-US"/>
              <a:t>예를 들어</a:t>
            </a:r>
            <a:r>
              <a:rPr lang="en-US" altLang="ko-KR"/>
              <a:t>, </a:t>
            </a:r>
            <a:r>
              <a:rPr lang="ko-KR" altLang="en-US"/>
              <a:t>어떠한 회사의 직원 정보가 저장된 데이터베이스에서는 직원</a:t>
            </a:r>
            <a:r>
              <a:rPr lang="en-US" altLang="ko-KR"/>
              <a:t>, </a:t>
            </a:r>
            <a:r>
              <a:rPr lang="ko-KR" altLang="en-US"/>
              <a:t>부서 등이 개체가 된다</a:t>
            </a:r>
            <a:r>
              <a:rPr lang="en-US" altLang="ko-KR"/>
              <a:t>. </a:t>
            </a:r>
            <a:r>
              <a:rPr lang="ko-KR" altLang="en-US"/>
              <a:t>개체에는 </a:t>
            </a:r>
            <a:r>
              <a:rPr lang="en-US" altLang="ko-KR"/>
              <a:t>weak entity</a:t>
            </a:r>
            <a:r>
              <a:rPr lang="ko-KR" altLang="en-US"/>
              <a:t>와 </a:t>
            </a:r>
            <a:r>
              <a:rPr lang="en-US" altLang="ko-KR"/>
              <a:t>regular entity</a:t>
            </a:r>
            <a:r>
              <a:rPr lang="ko-KR" altLang="en-US"/>
              <a:t>가 </a:t>
            </a:r>
            <a:r>
              <a:rPr lang="ko-KR" altLang="en-US"/>
              <a:t>있다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weak entity: </a:t>
            </a:r>
            <a:r>
              <a:rPr lang="ko-KR" altLang="en-US"/>
              <a:t>개체가 가진 속성들로는 개체를 고유하게 정의할 수 없는 개체를 말한다</a:t>
            </a:r>
            <a:r>
              <a:rPr lang="en-US" altLang="ko-KR"/>
              <a:t>. </a:t>
            </a:r>
            <a:r>
              <a:rPr lang="ko-KR" altLang="en-US"/>
              <a:t>예를 들어</a:t>
            </a:r>
            <a:r>
              <a:rPr lang="en-US" altLang="ko-KR"/>
              <a:t>, </a:t>
            </a:r>
            <a:r>
              <a:rPr lang="ko-KR" altLang="en-US"/>
              <a:t>학과 </a:t>
            </a:r>
            <a:r>
              <a:rPr lang="en-US" altLang="ko-KR"/>
              <a:t>(department)</a:t>
            </a:r>
            <a:r>
              <a:rPr lang="ko-KR" altLang="en-US"/>
              <a:t>라는 개체는 </a:t>
            </a:r>
            <a:r>
              <a:rPr lang="en-US" altLang="ko-KR"/>
              <a:t>A</a:t>
            </a:r>
            <a:r>
              <a:rPr lang="ko-KR" altLang="en-US"/>
              <a:t>라는 학교와 </a:t>
            </a:r>
            <a:r>
              <a:rPr lang="en-US" altLang="ko-KR"/>
              <a:t>B</a:t>
            </a:r>
            <a:r>
              <a:rPr lang="ko-KR" altLang="en-US"/>
              <a:t>라는 학교 모두에 존재할 수 있기 때문에 학교라는 개체와의 관계를 명시해야 학과라는 개체를 정의할 수 있다</a:t>
            </a:r>
            <a:r>
              <a:rPr lang="en-US" altLang="ko-KR"/>
              <a:t>. </a:t>
            </a:r>
            <a:r>
              <a:rPr lang="ko-KR" altLang="en-US"/>
              <a:t>따라서</a:t>
            </a:r>
            <a:r>
              <a:rPr lang="en-US" altLang="ko-KR"/>
              <a:t>, </a:t>
            </a:r>
            <a:r>
              <a:rPr lang="ko-KR" altLang="en-US"/>
              <a:t>학과라는 개체는 </a:t>
            </a:r>
            <a:r>
              <a:rPr lang="en-US" altLang="ko-KR"/>
              <a:t>weak entity</a:t>
            </a:r>
            <a:r>
              <a:rPr lang="ko-KR" altLang="en-US"/>
              <a:t>에 해당한다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regular entity: weak entity</a:t>
            </a:r>
            <a:r>
              <a:rPr lang="ko-KR" altLang="en-US"/>
              <a:t>가 아닌 모든 개체를 말한다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94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데이터베이스 기초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3. </a:t>
            </a:r>
            <a:r>
              <a:rPr lang="ko-KR" altLang="en-US"/>
              <a:t>관계 </a:t>
            </a:r>
            <a:r>
              <a:rPr lang="en-US" altLang="ko-KR"/>
              <a:t>(Relationship)</a:t>
            </a:r>
          </a:p>
          <a:p>
            <a:r>
              <a:rPr lang="en-US" altLang="ko-KR"/>
              <a:t>ER </a:t>
            </a:r>
            <a:r>
              <a:rPr lang="ko-KR" altLang="en-US"/>
              <a:t>모델에서 관계는 두 개 이상의 개체 사이의 연관성을 의미한다</a:t>
            </a:r>
            <a:r>
              <a:rPr lang="en-US" altLang="ko-KR"/>
              <a:t>. </a:t>
            </a:r>
            <a:r>
              <a:rPr lang="ko-KR" altLang="en-US"/>
              <a:t>개체 사이에 존재하는 관계의 종류로는 다음과 같은 것이 있다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  <a:p>
            <a:r>
              <a:rPr lang="en-US" altLang="ko-KR" b="1"/>
              <a:t>one-to-one</a:t>
            </a:r>
            <a:r>
              <a:rPr lang="en-US" altLang="ko-KR"/>
              <a:t>: </a:t>
            </a:r>
            <a:r>
              <a:rPr lang="ko-KR" altLang="en-US"/>
              <a:t>두 개체의 </a:t>
            </a:r>
            <a:r>
              <a:rPr lang="en-US" altLang="ko-KR"/>
              <a:t>instance</a:t>
            </a:r>
            <a:r>
              <a:rPr lang="ko-KR" altLang="en-US"/>
              <a:t>가 각각 하나씩 연관되는 관계이다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en-US" altLang="ko-KR" b="1"/>
              <a:t>one-to-many</a:t>
            </a:r>
            <a:r>
              <a:rPr lang="en-US" altLang="ko-KR"/>
              <a:t>: </a:t>
            </a:r>
            <a:r>
              <a:rPr lang="ko-KR" altLang="en-US"/>
              <a:t>한 개체의 하나의 </a:t>
            </a:r>
            <a:r>
              <a:rPr lang="en-US" altLang="ko-KR"/>
              <a:t>instance</a:t>
            </a:r>
            <a:r>
              <a:rPr lang="ko-KR" altLang="en-US"/>
              <a:t>가 다른 개체의 여러 </a:t>
            </a:r>
            <a:r>
              <a:rPr lang="en-US" altLang="ko-KR"/>
              <a:t>instance</a:t>
            </a:r>
            <a:r>
              <a:rPr lang="ko-KR" altLang="en-US"/>
              <a:t>에 연관되는 관계이다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en-US" altLang="ko-KR" b="1"/>
              <a:t>many-to-many</a:t>
            </a:r>
            <a:r>
              <a:rPr lang="en-US" altLang="ko-KR"/>
              <a:t>: </a:t>
            </a:r>
            <a:r>
              <a:rPr lang="ko-KR" altLang="en-US"/>
              <a:t>한 개체의 여러 </a:t>
            </a:r>
            <a:r>
              <a:rPr lang="en-US" altLang="ko-KR"/>
              <a:t>instance</a:t>
            </a:r>
            <a:r>
              <a:rPr lang="ko-KR" altLang="en-US"/>
              <a:t>와 다른 개체의 여러 </a:t>
            </a:r>
            <a:r>
              <a:rPr lang="en-US" altLang="ko-KR"/>
              <a:t>instance</a:t>
            </a:r>
            <a:r>
              <a:rPr lang="ko-KR" altLang="en-US"/>
              <a:t>가 연관되는 관계이다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en-US" altLang="ko-KR" b="1"/>
              <a:t>total participation</a:t>
            </a:r>
            <a:r>
              <a:rPr lang="en-US" altLang="ko-KR"/>
              <a:t>: </a:t>
            </a:r>
            <a:r>
              <a:rPr lang="ko-KR" altLang="en-US"/>
              <a:t>한 개체의 모든 </a:t>
            </a:r>
            <a:r>
              <a:rPr lang="en-US" altLang="ko-KR"/>
              <a:t>instance</a:t>
            </a:r>
            <a:r>
              <a:rPr lang="ko-KR" altLang="en-US"/>
              <a:t>가 반드시 어떠한 관계를 통해 다른 개체의 </a:t>
            </a:r>
            <a:r>
              <a:rPr lang="en-US" altLang="ko-KR"/>
              <a:t>instance</a:t>
            </a:r>
            <a:r>
              <a:rPr lang="ko-KR" altLang="en-US"/>
              <a:t>와 연관되는 관계를 말한다</a:t>
            </a:r>
            <a:r>
              <a:rPr lang="en-US" altLang="ko-KR"/>
              <a:t>. </a:t>
            </a:r>
            <a:r>
              <a:rPr lang="ko-KR" altLang="en-US"/>
              <a:t>예를 들어</a:t>
            </a:r>
            <a:r>
              <a:rPr lang="en-US" altLang="ko-KR"/>
              <a:t>, Employee</a:t>
            </a:r>
            <a:r>
              <a:rPr lang="ko-KR" altLang="en-US"/>
              <a:t>와 </a:t>
            </a:r>
            <a:r>
              <a:rPr lang="en-US" altLang="ko-KR"/>
              <a:t>Department</a:t>
            </a:r>
            <a:r>
              <a:rPr lang="ko-KR" altLang="en-US"/>
              <a:t>라는 개체를 이용하여 사원들의 부서를 관리하는 테이블 </a:t>
            </a:r>
            <a:r>
              <a:rPr lang="en-US" altLang="ko-KR"/>
              <a:t>WORK_FOR</a:t>
            </a:r>
            <a:r>
              <a:rPr lang="ko-KR" altLang="en-US"/>
              <a:t>를 만들면</a:t>
            </a:r>
            <a:r>
              <a:rPr lang="en-US" altLang="ko-KR"/>
              <a:t>, Employee</a:t>
            </a:r>
            <a:r>
              <a:rPr lang="ko-KR" altLang="en-US"/>
              <a:t>와 </a:t>
            </a:r>
            <a:r>
              <a:rPr lang="en-US" altLang="ko-KR"/>
              <a:t>Department</a:t>
            </a:r>
            <a:r>
              <a:rPr lang="ko-KR" altLang="en-US"/>
              <a:t>는 </a:t>
            </a:r>
            <a:r>
              <a:rPr lang="en-US" altLang="ko-KR"/>
              <a:t>total participation </a:t>
            </a:r>
            <a:r>
              <a:rPr lang="ko-KR" altLang="en-US"/>
              <a:t>관계이다</a:t>
            </a:r>
            <a:r>
              <a:rPr lang="en-US" altLang="ko-KR"/>
              <a:t>. Employee</a:t>
            </a:r>
            <a:r>
              <a:rPr lang="ko-KR" altLang="en-US"/>
              <a:t>의 모든 </a:t>
            </a:r>
            <a:r>
              <a:rPr lang="en-US" altLang="ko-KR"/>
              <a:t>instance</a:t>
            </a:r>
            <a:r>
              <a:rPr lang="ko-KR" altLang="en-US"/>
              <a:t>는 반드시 </a:t>
            </a:r>
            <a:r>
              <a:rPr lang="en-US" altLang="ko-KR"/>
              <a:t>Department</a:t>
            </a:r>
            <a:r>
              <a:rPr lang="ko-KR" altLang="en-US"/>
              <a:t>의 </a:t>
            </a:r>
            <a:r>
              <a:rPr lang="en-US" altLang="ko-KR"/>
              <a:t>instance</a:t>
            </a:r>
            <a:r>
              <a:rPr lang="ko-KR" altLang="en-US"/>
              <a:t>와 </a:t>
            </a:r>
            <a:r>
              <a:rPr lang="en-US" altLang="ko-KR"/>
              <a:t>WORK_FOR </a:t>
            </a:r>
            <a:r>
              <a:rPr lang="ko-KR" altLang="en-US"/>
              <a:t>테이블에서 연관되어야 하기 때문이다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en-US" altLang="ko-KR" b="1"/>
              <a:t>recursive relation</a:t>
            </a:r>
            <a:r>
              <a:rPr lang="en-US" altLang="ko-KR"/>
              <a:t>: </a:t>
            </a:r>
            <a:r>
              <a:rPr lang="ko-KR" altLang="en-US"/>
              <a:t>한 개체가 자기 자신을 참조하는 관계를 말한다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701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데이터베이스 기초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관계 </a:t>
            </a:r>
            <a:r>
              <a:rPr lang="en-US" altLang="ko-KR"/>
              <a:t>(Relationship)</a:t>
            </a:r>
          </a:p>
          <a:p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369" y="3376732"/>
            <a:ext cx="3320267" cy="26226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369" y="1752810"/>
            <a:ext cx="3076190" cy="1400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57636" y="3465942"/>
            <a:ext cx="701985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2238" indent="-122238">
              <a:buFontTx/>
              <a:buChar char="-"/>
            </a:pPr>
            <a:r>
              <a:rPr lang="ko-KR" altLang="en-US" sz="1600" smtClean="0"/>
              <a:t>개체 </a:t>
            </a:r>
            <a:r>
              <a:rPr lang="en-US" altLang="ko-KR" sz="1600"/>
              <a:t>A</a:t>
            </a:r>
            <a:r>
              <a:rPr lang="ko-KR" altLang="en-US" sz="1600"/>
              <a:t>와 개체 </a:t>
            </a:r>
            <a:r>
              <a:rPr lang="en-US" altLang="ko-KR" sz="1600"/>
              <a:t>B</a:t>
            </a:r>
            <a:r>
              <a:rPr lang="ko-KR" altLang="en-US" sz="1600"/>
              <a:t>가 반드시 </a:t>
            </a:r>
            <a:r>
              <a:rPr lang="ko-KR" altLang="en-US" sz="1600"/>
              <a:t>하나씩 </a:t>
            </a:r>
            <a:r>
              <a:rPr lang="ko-KR" altLang="en-US" sz="1600" smtClean="0"/>
              <a:t>존재</a:t>
            </a:r>
            <a:r>
              <a:rPr lang="en-US" altLang="ko-KR" sz="1600" smtClean="0"/>
              <a:t>(1 </a:t>
            </a:r>
            <a:r>
              <a:rPr lang="en-US" altLang="ko-KR" sz="1600"/>
              <a:t>: </a:t>
            </a:r>
            <a:r>
              <a:rPr lang="en-US" altLang="ko-KR" sz="1600" smtClean="0"/>
              <a:t>1)</a:t>
            </a:r>
          </a:p>
          <a:p>
            <a:pPr marL="122238" indent="-122238">
              <a:buFontTx/>
              <a:buChar char="-"/>
            </a:pPr>
            <a:endParaRPr lang="en-US" altLang="ko-KR" sz="1600"/>
          </a:p>
          <a:p>
            <a:pPr marL="122238" indent="-122238">
              <a:buFontTx/>
              <a:buChar char="-"/>
            </a:pPr>
            <a:r>
              <a:rPr lang="ko-KR" altLang="en-US" sz="1600" smtClean="0"/>
              <a:t>개체 </a:t>
            </a:r>
            <a:r>
              <a:rPr lang="en-US" altLang="ko-KR" sz="1600"/>
              <a:t>A</a:t>
            </a:r>
            <a:r>
              <a:rPr lang="ko-KR" altLang="en-US" sz="1600"/>
              <a:t>는 하나가 존재하지만 개체 </a:t>
            </a:r>
            <a:r>
              <a:rPr lang="en-US" altLang="ko-KR" sz="1600"/>
              <a:t>B</a:t>
            </a:r>
            <a:r>
              <a:rPr lang="ko-KR" altLang="en-US" sz="1600"/>
              <a:t>는 없거나 </a:t>
            </a:r>
            <a:r>
              <a:rPr lang="ko-KR" altLang="en-US" sz="1600"/>
              <a:t>한개만 </a:t>
            </a:r>
            <a:r>
              <a:rPr lang="ko-KR" altLang="en-US" sz="1600" smtClean="0"/>
              <a:t>존재 </a:t>
            </a:r>
            <a:r>
              <a:rPr lang="en-US" altLang="ko-KR" sz="1600" smtClean="0"/>
              <a:t>(1 </a:t>
            </a:r>
            <a:r>
              <a:rPr lang="en-US" altLang="ko-KR" sz="1600"/>
              <a:t>: 0 or 1 </a:t>
            </a:r>
            <a:r>
              <a:rPr lang="en-US" altLang="ko-KR" sz="1600"/>
              <a:t>: </a:t>
            </a:r>
            <a:r>
              <a:rPr lang="en-US" altLang="ko-KR" sz="1600" smtClean="0"/>
              <a:t>1)</a:t>
            </a:r>
          </a:p>
          <a:p>
            <a:pPr marL="285750" indent="-285750">
              <a:buFontTx/>
              <a:buChar char="-"/>
            </a:pPr>
            <a:endParaRPr lang="ko-KR" altLang="en-US" sz="1600"/>
          </a:p>
          <a:p>
            <a:r>
              <a:rPr lang="en-US" altLang="ko-KR" sz="1600"/>
              <a:t>- </a:t>
            </a:r>
            <a:r>
              <a:rPr lang="ko-KR" altLang="en-US" sz="1600"/>
              <a:t>개체 </a:t>
            </a:r>
            <a:r>
              <a:rPr lang="en-US" altLang="ko-KR" sz="1600"/>
              <a:t>A</a:t>
            </a:r>
            <a:r>
              <a:rPr lang="ko-KR" altLang="en-US" sz="1600"/>
              <a:t>가 하나가 존재하면 개체 </a:t>
            </a:r>
            <a:r>
              <a:rPr lang="en-US" altLang="ko-KR" sz="1600"/>
              <a:t>B</a:t>
            </a:r>
            <a:r>
              <a:rPr lang="ko-KR" altLang="en-US" sz="1600"/>
              <a:t>는 반드시 </a:t>
            </a:r>
            <a:r>
              <a:rPr lang="ko-KR" altLang="en-US" sz="1600"/>
              <a:t>여러개 </a:t>
            </a:r>
            <a:r>
              <a:rPr lang="ko-KR" altLang="en-US" sz="1600" smtClean="0"/>
              <a:t>존재 </a:t>
            </a:r>
            <a:r>
              <a:rPr lang="en-US" altLang="ko-KR" sz="1600" smtClean="0"/>
              <a:t>(1 </a:t>
            </a:r>
            <a:r>
              <a:rPr lang="en-US" altLang="ko-KR" sz="1600"/>
              <a:t>: </a:t>
            </a:r>
            <a:r>
              <a:rPr lang="en-US" altLang="ko-KR" sz="1600" smtClean="0"/>
              <a:t>N)</a:t>
            </a:r>
          </a:p>
          <a:p>
            <a:endParaRPr lang="ko-KR" altLang="en-US" sz="1600"/>
          </a:p>
          <a:p>
            <a:pPr marL="100013" indent="-100013">
              <a:buFontTx/>
              <a:buChar char="-"/>
            </a:pPr>
            <a:r>
              <a:rPr lang="ko-KR" altLang="en-US" sz="1600" smtClean="0"/>
              <a:t>개체 </a:t>
            </a:r>
            <a:r>
              <a:rPr lang="en-US" altLang="ko-KR" sz="1600"/>
              <a:t>A</a:t>
            </a:r>
            <a:r>
              <a:rPr lang="ko-KR" altLang="en-US" sz="1600"/>
              <a:t>가 하나 존재하는데 개체 </a:t>
            </a:r>
            <a:r>
              <a:rPr lang="en-US" altLang="ko-KR" sz="1600"/>
              <a:t>B</a:t>
            </a:r>
            <a:r>
              <a:rPr lang="ko-KR" altLang="en-US" sz="1600"/>
              <a:t>는 한개 </a:t>
            </a:r>
            <a:r>
              <a:rPr lang="ko-KR" altLang="en-US" sz="1600"/>
              <a:t>이상 </a:t>
            </a:r>
            <a:r>
              <a:rPr lang="ko-KR" altLang="en-US" sz="1600" smtClean="0"/>
              <a:t>존재</a:t>
            </a:r>
            <a:r>
              <a:rPr lang="en-US" altLang="ko-KR" sz="1600" smtClean="0"/>
              <a:t>(1 </a:t>
            </a:r>
            <a:r>
              <a:rPr lang="en-US" altLang="ko-KR" sz="1600"/>
              <a:t>: 1 or 1</a:t>
            </a:r>
            <a:r>
              <a:rPr lang="en-US" altLang="ko-KR" sz="1600"/>
              <a:t>: </a:t>
            </a:r>
            <a:r>
              <a:rPr lang="en-US" altLang="ko-KR" sz="1600" smtClean="0"/>
              <a:t>N) </a:t>
            </a:r>
          </a:p>
          <a:p>
            <a:pPr marL="285750" indent="-285750">
              <a:buFontTx/>
              <a:buChar char="-"/>
            </a:pPr>
            <a:endParaRPr lang="en-US" altLang="ko-KR" sz="1600" smtClean="0"/>
          </a:p>
          <a:p>
            <a:r>
              <a:rPr lang="en-US" altLang="ko-KR" sz="1600" smtClean="0"/>
              <a:t>-</a:t>
            </a:r>
            <a:r>
              <a:rPr lang="en-US" altLang="ko-KR" sz="1600"/>
              <a:t> </a:t>
            </a:r>
            <a:r>
              <a:rPr lang="ko-KR" altLang="en-US" sz="1600"/>
              <a:t>개체 </a:t>
            </a:r>
            <a:r>
              <a:rPr lang="en-US" altLang="ko-KR" sz="1600"/>
              <a:t>A</a:t>
            </a:r>
            <a:r>
              <a:rPr lang="ko-KR" altLang="en-US" sz="1600"/>
              <a:t>가 하나 존재하는데 개체 </a:t>
            </a:r>
            <a:r>
              <a:rPr lang="en-US" altLang="ko-KR" sz="1600"/>
              <a:t>B</a:t>
            </a:r>
            <a:r>
              <a:rPr lang="ko-KR" altLang="en-US" sz="1600"/>
              <a:t>는 없거나 한개 존재하거나 여러개 존재</a:t>
            </a:r>
          </a:p>
          <a:p>
            <a:r>
              <a:rPr lang="en-US" altLang="ko-KR" sz="1600" smtClean="0"/>
              <a:t>  (1 </a:t>
            </a:r>
            <a:r>
              <a:rPr lang="en-US" altLang="ko-KR" sz="1600"/>
              <a:t>: 0 or 1 : 1 or 1 </a:t>
            </a:r>
            <a:r>
              <a:rPr lang="en-US" altLang="ko-KR" sz="1600"/>
              <a:t>: </a:t>
            </a:r>
            <a:r>
              <a:rPr lang="en-US" altLang="ko-KR" sz="1600" smtClean="0"/>
              <a:t>N)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525992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데이터베이스 기초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4. </a:t>
            </a:r>
            <a:r>
              <a:rPr lang="ko-KR" altLang="en-US"/>
              <a:t>개체의 </a:t>
            </a:r>
            <a:r>
              <a:rPr lang="en-US" altLang="ko-KR"/>
              <a:t>subtype</a:t>
            </a:r>
            <a:r>
              <a:rPr lang="ko-KR" altLang="en-US"/>
              <a:t>과 </a:t>
            </a:r>
            <a:r>
              <a:rPr lang="en-US" altLang="ko-KR" smtClean="0"/>
              <a:t>supertype</a:t>
            </a:r>
          </a:p>
          <a:p>
            <a:endParaRPr lang="en-US" altLang="ko-KR"/>
          </a:p>
          <a:p>
            <a:r>
              <a:rPr lang="ko-KR" altLang="en-US"/>
              <a:t>모든 개체는 적어도 하나 이상의 개체 타입을 갖는다</a:t>
            </a:r>
            <a:r>
              <a:rPr lang="en-US" altLang="ko-KR"/>
              <a:t>. </a:t>
            </a:r>
            <a:r>
              <a:rPr lang="ko-KR" altLang="en-US"/>
              <a:t>관계형 데이터베이스에서는 개체가 갖는 타입에 대해 </a:t>
            </a:r>
            <a:r>
              <a:rPr lang="en-US" altLang="ko-KR"/>
              <a:t>subtype</a:t>
            </a:r>
            <a:r>
              <a:rPr lang="ko-KR" altLang="en-US"/>
              <a:t>과 </a:t>
            </a:r>
            <a:r>
              <a:rPr lang="en-US" altLang="ko-KR"/>
              <a:t>supertype</a:t>
            </a:r>
            <a:r>
              <a:rPr lang="ko-KR" altLang="en-US"/>
              <a:t>라는 개념이 존재한다</a:t>
            </a:r>
            <a:r>
              <a:rPr lang="en-US" altLang="ko-KR"/>
              <a:t>. </a:t>
            </a:r>
            <a:r>
              <a:rPr lang="ko-KR" altLang="en-US"/>
              <a:t>예를 들어</a:t>
            </a:r>
            <a:r>
              <a:rPr lang="en-US" altLang="ko-KR"/>
              <a:t>, </a:t>
            </a:r>
            <a:r>
              <a:rPr lang="ko-KR" altLang="en-US"/>
              <a:t>직원 정보가 저장된 데이터베이스에서 </a:t>
            </a:r>
            <a:r>
              <a:rPr lang="en-US" altLang="ko-KR"/>
              <a:t>Programmer</a:t>
            </a:r>
            <a:r>
              <a:rPr lang="ko-KR" altLang="en-US"/>
              <a:t>에 해당하는 개체는 </a:t>
            </a:r>
            <a:r>
              <a:rPr lang="en-US" altLang="ko-KR"/>
              <a:t>Employee</a:t>
            </a:r>
            <a:r>
              <a:rPr lang="ko-KR" altLang="en-US"/>
              <a:t>라는 개체의 </a:t>
            </a:r>
            <a:r>
              <a:rPr lang="en-US" altLang="ko-KR"/>
              <a:t>subtype</a:t>
            </a:r>
            <a:r>
              <a:rPr lang="ko-KR" altLang="en-US"/>
              <a:t>이며</a:t>
            </a:r>
            <a:r>
              <a:rPr lang="en-US" altLang="ko-KR"/>
              <a:t>, </a:t>
            </a:r>
            <a:r>
              <a:rPr lang="ko-KR" altLang="en-US"/>
              <a:t>반대로 </a:t>
            </a:r>
            <a:r>
              <a:rPr lang="en-US" altLang="ko-KR"/>
              <a:t>Employee</a:t>
            </a:r>
            <a:r>
              <a:rPr lang="ko-KR" altLang="en-US"/>
              <a:t>라는 개체는 </a:t>
            </a:r>
            <a:r>
              <a:rPr lang="en-US" altLang="ko-KR"/>
              <a:t>Programmer</a:t>
            </a:r>
            <a:r>
              <a:rPr lang="ko-KR" altLang="en-US"/>
              <a:t>라는 개체의 </a:t>
            </a:r>
            <a:r>
              <a:rPr lang="en-US" altLang="ko-KR"/>
              <a:t>supertype</a:t>
            </a:r>
            <a:r>
              <a:rPr lang="ko-KR" altLang="en-US"/>
              <a:t>에 해당한다</a:t>
            </a:r>
            <a:r>
              <a:rPr lang="en-US" altLang="ko-KR"/>
              <a:t>. </a:t>
            </a:r>
            <a:r>
              <a:rPr lang="ko-KR" altLang="en-US"/>
              <a:t>이러한 </a:t>
            </a:r>
            <a:r>
              <a:rPr lang="en-US" altLang="ko-KR"/>
              <a:t>subtype</a:t>
            </a:r>
            <a:r>
              <a:rPr lang="ko-KR" altLang="en-US"/>
              <a:t>과 </a:t>
            </a:r>
            <a:r>
              <a:rPr lang="en-US" altLang="ko-KR"/>
              <a:t>supertype </a:t>
            </a:r>
            <a:r>
              <a:rPr lang="ko-KR" altLang="en-US"/>
              <a:t>관계에 있는 개체는 다음과 같은 속성을 갖는다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  <a:p>
            <a:r>
              <a:rPr lang="en-US" altLang="ko-KR"/>
              <a:t>supertype</a:t>
            </a:r>
            <a:r>
              <a:rPr lang="ko-KR" altLang="en-US"/>
              <a:t>에 해당하는 개체가 갖는 모든 속성은 </a:t>
            </a:r>
            <a:r>
              <a:rPr lang="en-US" altLang="ko-KR"/>
              <a:t>subtype</a:t>
            </a:r>
            <a:r>
              <a:rPr lang="ko-KR" altLang="en-US"/>
              <a:t>에 해당하는 개체에 적용할 수 있다</a:t>
            </a:r>
            <a:r>
              <a:rPr lang="en-US" altLang="ko-KR"/>
              <a:t>. </a:t>
            </a:r>
            <a:r>
              <a:rPr lang="ko-KR" altLang="en-US"/>
              <a:t>그러나 그 반대는 항상 가능하지 않다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en-US" altLang="ko-KR"/>
              <a:t>subtype</a:t>
            </a:r>
            <a:r>
              <a:rPr lang="ko-KR" altLang="en-US"/>
              <a:t>에 해당하는 개체는 자동적으로 </a:t>
            </a:r>
            <a:r>
              <a:rPr lang="en-US" altLang="ko-KR"/>
              <a:t>supertype</a:t>
            </a:r>
            <a:r>
              <a:rPr lang="ko-KR" altLang="en-US"/>
              <a:t>에 해당하는 개체가 연관된 모든 관계에 포함된다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993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관계형 데이터베이스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용어</a:t>
            </a:r>
            <a:r>
              <a:rPr lang="en-US" altLang="ko-KR" smtClean="0"/>
              <a:t> </a:t>
            </a:r>
            <a:r>
              <a:rPr lang="ko-KR" altLang="en-US" smtClean="0"/>
              <a:t>정리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b="1"/>
              <a:t>행</a:t>
            </a:r>
            <a:r>
              <a:rPr lang="en-US" altLang="ko-KR"/>
              <a:t>(Row) </a:t>
            </a:r>
          </a:p>
          <a:p>
            <a:r>
              <a:rPr lang="ko-KR" altLang="en-US"/>
              <a:t>테이블에 있는 데이터 레코드를 의미한다</a:t>
            </a:r>
            <a:r>
              <a:rPr lang="en-US" altLang="ko-KR"/>
              <a:t>. </a:t>
            </a:r>
            <a:endParaRPr lang="en-US" altLang="ko-KR"/>
          </a:p>
          <a:p>
            <a:r>
              <a:rPr lang="ko-KR" altLang="en-US" b="1"/>
              <a:t>열</a:t>
            </a:r>
            <a:r>
              <a:rPr lang="en-US" altLang="ko-KR"/>
              <a:t>(Column) </a:t>
            </a:r>
          </a:p>
          <a:p>
            <a:r>
              <a:rPr lang="ko-KR" altLang="en-US"/>
              <a:t>데이터 레코드에 있는 데이터 필드를 의미한다</a:t>
            </a:r>
            <a:r>
              <a:rPr lang="en-US" altLang="ko-KR"/>
              <a:t>. </a:t>
            </a:r>
            <a:endParaRPr lang="en-US" altLang="ko-KR"/>
          </a:p>
          <a:p>
            <a:r>
              <a:rPr lang="ko-KR" altLang="en-US" b="1"/>
              <a:t>개체</a:t>
            </a:r>
            <a:r>
              <a:rPr lang="en-US" altLang="ko-KR"/>
              <a:t>(Entity) </a:t>
            </a:r>
          </a:p>
          <a:p>
            <a:r>
              <a:rPr lang="ko-KR" altLang="en-US"/>
              <a:t>현실 세계의 객체로서 유형 또는 무형의 정보 대상으로 존재하며 서로 구별될 수 있는 것을 뜻한다</a:t>
            </a:r>
            <a:r>
              <a:rPr lang="en-US" altLang="ko-KR"/>
              <a:t>. </a:t>
            </a:r>
            <a:endParaRPr lang="en-US" altLang="ko-KR"/>
          </a:p>
          <a:p>
            <a:r>
              <a:rPr lang="ko-KR" altLang="en-US" b="1"/>
              <a:t>속성</a:t>
            </a:r>
            <a:r>
              <a:rPr lang="en-US" altLang="ko-KR"/>
              <a:t>(Attribute) </a:t>
            </a:r>
          </a:p>
          <a:p>
            <a:r>
              <a:rPr lang="ko-KR" altLang="en-US"/>
              <a:t>개체의 특성이나 상태를 기술한 것으로서 릴레이션의 열을 말한다</a:t>
            </a:r>
            <a:r>
              <a:rPr lang="en-US" altLang="ko-KR"/>
              <a:t>. </a:t>
            </a:r>
            <a:endParaRPr lang="en-US" altLang="ko-KR" smtClean="0"/>
          </a:p>
          <a:p>
            <a:r>
              <a:rPr lang="ko-KR" altLang="en-US" b="1" smtClean="0"/>
              <a:t>튜플</a:t>
            </a:r>
            <a:r>
              <a:rPr lang="en-US" altLang="ko-KR"/>
              <a:t>(Tuple) </a:t>
            </a:r>
          </a:p>
          <a:p>
            <a:r>
              <a:rPr lang="ko-KR" altLang="en-US"/>
              <a:t>릴레이션의 행을 말한다</a:t>
            </a:r>
            <a:r>
              <a:rPr lang="en-US" altLang="ko-KR"/>
              <a:t>. </a:t>
            </a:r>
            <a:endParaRPr lang="en-US" altLang="ko-KR"/>
          </a:p>
          <a:p>
            <a:r>
              <a:rPr lang="ko-KR" altLang="en-US" b="1"/>
              <a:t>도메인</a:t>
            </a:r>
            <a:r>
              <a:rPr lang="en-US" altLang="ko-KR"/>
              <a:t>(Domain) </a:t>
            </a:r>
          </a:p>
          <a:p>
            <a:r>
              <a:rPr lang="ko-KR" altLang="en-US" b="1"/>
              <a:t>속성이 가질 수 있는 모든 가능한 값들의 집합</a:t>
            </a:r>
            <a:r>
              <a:rPr lang="ko-KR" altLang="en-US"/>
              <a:t>이다</a:t>
            </a:r>
            <a:r>
              <a:rPr lang="en-US" altLang="ko-KR"/>
              <a:t>. </a:t>
            </a:r>
            <a:endParaRPr lang="en-US" altLang="ko-KR"/>
          </a:p>
          <a:p>
            <a:r>
              <a:rPr lang="ko-KR" altLang="en-US" b="1"/>
              <a:t>릴레이션</a:t>
            </a:r>
            <a:r>
              <a:rPr lang="en-US" altLang="ko-KR"/>
              <a:t>(Relation) </a:t>
            </a:r>
          </a:p>
          <a:p>
            <a:r>
              <a:rPr lang="ko-KR" altLang="en-US"/>
              <a:t>관계형 데이터 모델에서 데이터를 원자 값으로 갖는 이차원의 </a:t>
            </a:r>
            <a:r>
              <a:rPr lang="ko-KR" altLang="en-US" b="1"/>
              <a:t>테이블로 표현한 것</a:t>
            </a:r>
            <a:r>
              <a:rPr lang="ko-KR" altLang="en-US"/>
              <a:t>이다</a:t>
            </a:r>
            <a:r>
              <a:rPr lang="en-US" altLang="ko-KR"/>
              <a:t>. </a:t>
            </a:r>
            <a:endParaRPr lang="en-US" altLang="ko-KR"/>
          </a:p>
          <a:p>
            <a:r>
              <a:rPr lang="ko-KR" altLang="en-US" b="1"/>
              <a:t>릴레이션 스키마</a:t>
            </a:r>
            <a:r>
              <a:rPr lang="en-US" altLang="ko-KR"/>
              <a:t>(Relational Schema) </a:t>
            </a:r>
          </a:p>
          <a:p>
            <a:r>
              <a:rPr lang="ko-KR" altLang="en-US"/>
              <a:t>릴레이션에 데이터를 넣을 수 있도록 하는 릴레이션 틀이다</a:t>
            </a:r>
            <a:r>
              <a:rPr lang="en-US" altLang="ko-KR"/>
              <a:t>. </a:t>
            </a:r>
            <a:endParaRPr lang="en-US" altLang="ko-KR"/>
          </a:p>
          <a:p>
            <a:r>
              <a:rPr lang="ko-KR" altLang="en-US" b="1"/>
              <a:t>릴레이션 인스턴스</a:t>
            </a:r>
            <a:r>
              <a:rPr lang="en-US" altLang="ko-KR"/>
              <a:t>(Relation Instance) </a:t>
            </a:r>
          </a:p>
          <a:p>
            <a:r>
              <a:rPr lang="ko-KR" altLang="en-US"/>
              <a:t>어느 시점의 릴레이션에 들어 있는 튜플들의 집합이다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380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데이터베이스 기초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4611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</a:t>
            </a:r>
            <a:r>
              <a:rPr lang="en-US" altLang="ko-KR"/>
              <a:t>. </a:t>
            </a:r>
            <a:r>
              <a:rPr lang="ko-KR" altLang="en-US" smtClean="0"/>
              <a:t>데이터베이스의 </a:t>
            </a:r>
            <a:r>
              <a:rPr lang="ko-KR" altLang="en-US"/>
              <a:t>정의 </a:t>
            </a:r>
          </a:p>
          <a:p>
            <a:pPr>
              <a:lnSpc>
                <a:spcPct val="150000"/>
              </a:lnSpc>
            </a:pPr>
            <a:r>
              <a:rPr lang="ko-KR" altLang="en-US"/>
              <a:t> 통합 데이터</a:t>
            </a:r>
            <a:r>
              <a:rPr lang="en-US" altLang="ko-KR" b="1"/>
              <a:t>(Integrated Date)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검색의 효율성을 위해 중복이 최소화된 데이터의 모임</a:t>
            </a:r>
          </a:p>
          <a:p>
            <a:pPr>
              <a:lnSpc>
                <a:spcPct val="150000"/>
              </a:lnSpc>
            </a:pPr>
            <a:r>
              <a:rPr lang="ko-KR" altLang="en-US"/>
              <a:t> 저장 데이터</a:t>
            </a:r>
            <a:r>
              <a:rPr lang="en-US" altLang="ko-KR" b="1"/>
              <a:t>(Stored Data) </a:t>
            </a:r>
            <a:r>
              <a:rPr lang="en-US" altLang="ko-KR"/>
              <a:t>: </a:t>
            </a:r>
            <a:r>
              <a:rPr lang="ko-KR" altLang="en-US"/>
              <a:t>컴퓨터가 접근 가능한 저장 매체에 저장된 데이터</a:t>
            </a:r>
          </a:p>
          <a:p>
            <a:pPr>
              <a:lnSpc>
                <a:spcPct val="150000"/>
              </a:lnSpc>
            </a:pPr>
            <a:r>
              <a:rPr lang="ko-KR" altLang="en-US"/>
              <a:t> 운영 데이터</a:t>
            </a:r>
            <a:r>
              <a:rPr lang="en-US" altLang="ko-KR" b="1"/>
              <a:t>(Operational Data)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조직의 목적을 위해 존재 가치가 확실하고 반드시 필요한 데이터</a:t>
            </a:r>
          </a:p>
          <a:p>
            <a:pPr>
              <a:lnSpc>
                <a:spcPct val="150000"/>
              </a:lnSpc>
            </a:pPr>
            <a:r>
              <a:rPr lang="ko-KR" altLang="en-US"/>
              <a:t> 공유 데이터</a:t>
            </a:r>
            <a:r>
              <a:rPr lang="en-US" altLang="ko-KR" b="1"/>
              <a:t>(Shared Data)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여러 응용 프로그램들이 공동으로 사용하는 데이터</a:t>
            </a:r>
          </a:p>
          <a:p>
            <a:pPr>
              <a:lnSpc>
                <a:spcPct val="150000"/>
              </a:lnSpc>
            </a:pP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  <a:p>
            <a:pPr>
              <a:lnSpc>
                <a:spcPct val="150000"/>
              </a:lnSpc>
            </a:pPr>
            <a:r>
              <a:rPr lang="en-US" altLang="ko-KR"/>
              <a:t>2. </a:t>
            </a:r>
            <a:r>
              <a:rPr lang="ko-KR" altLang="en-US"/>
              <a:t>데이터베이스의 특징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실시간 접근성</a:t>
            </a:r>
            <a:r>
              <a:rPr lang="en-US" altLang="ko-KR"/>
              <a:t>/ </a:t>
            </a:r>
            <a:r>
              <a:rPr lang="ko-KR" altLang="en-US"/>
              <a:t>계속적인 진화 </a:t>
            </a:r>
            <a:r>
              <a:rPr lang="en-US" altLang="ko-KR"/>
              <a:t>/</a:t>
            </a:r>
            <a:r>
              <a:rPr lang="ko-KR" altLang="en-US"/>
              <a:t>동시 공유</a:t>
            </a:r>
            <a:r>
              <a:rPr lang="en-US" altLang="ko-KR"/>
              <a:t>/ </a:t>
            </a:r>
            <a:r>
              <a:rPr lang="ko-KR" altLang="en-US"/>
              <a:t>내용에 의한 참조</a:t>
            </a:r>
            <a:r>
              <a:rPr lang="en-US" altLang="ko-KR"/>
              <a:t>/ </a:t>
            </a:r>
            <a:r>
              <a:rPr lang="ko-KR" altLang="en-US"/>
              <a:t>데이터의 논리적</a:t>
            </a:r>
            <a:r>
              <a:rPr lang="en-US" altLang="ko-KR"/>
              <a:t>, </a:t>
            </a:r>
            <a:r>
              <a:rPr lang="ko-KR" altLang="en-US"/>
              <a:t>물리적 </a:t>
            </a:r>
            <a:r>
              <a:rPr lang="ko-KR" altLang="en-US" smtClean="0"/>
              <a:t>독립성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34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관계형 데이터베이스와 관계 연산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용어</a:t>
            </a:r>
            <a:r>
              <a:rPr lang="en-US" altLang="ko-KR" smtClean="0"/>
              <a:t> </a:t>
            </a:r>
            <a:r>
              <a:rPr lang="ko-KR" altLang="en-US" smtClean="0"/>
              <a:t>정리</a:t>
            </a:r>
            <a:endParaRPr lang="en-US" altLang="ko-KR" smtClean="0"/>
          </a:p>
          <a:p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슈퍼키 </a:t>
            </a:r>
            <a:r>
              <a:rPr lang="en-US" altLang="ko-KR"/>
              <a:t>:</a:t>
            </a:r>
            <a:r>
              <a:rPr lang="ko-KR" altLang="en-US"/>
              <a:t>릴레이션 내에 있는 속성들의 집합으로 구성된 키  </a:t>
            </a:r>
            <a:r>
              <a:rPr lang="en-US" altLang="ko-KR"/>
              <a:t>- </a:t>
            </a:r>
            <a:r>
              <a:rPr lang="ko-KR" altLang="en-US"/>
              <a:t>유일성 만족 </a:t>
            </a:r>
            <a:r>
              <a:rPr lang="en-US" altLang="ko-KR"/>
              <a:t>, </a:t>
            </a:r>
            <a:r>
              <a:rPr lang="ko-KR" altLang="en-US"/>
              <a:t>최소성 불만족</a:t>
            </a:r>
          </a:p>
          <a:p>
            <a:pPr>
              <a:lnSpc>
                <a:spcPct val="150000"/>
              </a:lnSpc>
            </a:pPr>
            <a:r>
              <a:rPr lang="ko-KR" altLang="en-US"/>
              <a:t>후보키 </a:t>
            </a:r>
            <a:r>
              <a:rPr lang="en-US" altLang="ko-KR"/>
              <a:t>: </a:t>
            </a:r>
            <a:r>
              <a:rPr lang="ko-KR" altLang="en-US"/>
              <a:t>튜플을 유일하게 식별하기 위해 사용되는 속성들의 부분집합 </a:t>
            </a:r>
            <a:r>
              <a:rPr lang="en-US" altLang="ko-KR"/>
              <a:t>- </a:t>
            </a:r>
            <a:r>
              <a:rPr lang="ko-KR" altLang="en-US"/>
              <a:t>유일성</a:t>
            </a:r>
            <a:r>
              <a:rPr lang="en-US" altLang="ko-KR"/>
              <a:t>, </a:t>
            </a:r>
            <a:r>
              <a:rPr lang="ko-KR" altLang="en-US"/>
              <a:t>최소성 </a:t>
            </a:r>
            <a:r>
              <a:rPr lang="ko-KR" altLang="en-US" smtClean="0"/>
              <a:t>만족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기본키 </a:t>
            </a:r>
            <a:r>
              <a:rPr lang="en-US" altLang="ko-KR"/>
              <a:t>:  </a:t>
            </a:r>
            <a:r>
              <a:rPr lang="ko-KR" altLang="en-US"/>
              <a:t>후보키 중 특별히 선정 </a:t>
            </a:r>
            <a:r>
              <a:rPr lang="en-US" altLang="ko-KR"/>
              <a:t>,Null </a:t>
            </a:r>
            <a:r>
              <a:rPr lang="ko-KR" altLang="en-US"/>
              <a:t>값을 가질 수 없음 </a:t>
            </a:r>
            <a:r>
              <a:rPr lang="en-US" altLang="ko-KR"/>
              <a:t>- </a:t>
            </a:r>
            <a:r>
              <a:rPr lang="ko-KR" altLang="en-US"/>
              <a:t>유일성</a:t>
            </a:r>
            <a:r>
              <a:rPr lang="en-US" altLang="ko-KR"/>
              <a:t>, </a:t>
            </a:r>
            <a:r>
              <a:rPr lang="ko-KR" altLang="en-US"/>
              <a:t>최소성 만족 </a:t>
            </a:r>
          </a:p>
          <a:p>
            <a:pPr>
              <a:lnSpc>
                <a:spcPct val="150000"/>
              </a:lnSpc>
            </a:pPr>
            <a:r>
              <a:rPr lang="ko-KR" altLang="en-US"/>
              <a:t>대체키 </a:t>
            </a:r>
            <a:r>
              <a:rPr lang="en-US" altLang="ko-KR"/>
              <a:t>:  </a:t>
            </a:r>
            <a:r>
              <a:rPr lang="ko-KR" altLang="en-US"/>
              <a:t>기본키를 제외한 나머지 후보키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외래키 </a:t>
            </a:r>
            <a:r>
              <a:rPr lang="en-US" altLang="ko-KR"/>
              <a:t>:  </a:t>
            </a:r>
            <a:r>
              <a:rPr lang="ko-KR" altLang="en-US"/>
              <a:t>기본키를 참조하는 속성 또는 속성들의 집합 </a:t>
            </a:r>
          </a:p>
        </p:txBody>
      </p:sp>
    </p:spTree>
    <p:extLst>
      <p:ext uri="{BB962C8B-B14F-4D97-AF65-F5344CB8AC3E}">
        <p14:creationId xmlns:p14="http://schemas.microsoft.com/office/powerpoint/2010/main" val="1296105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관계형 데이터베이스와 관계 연산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용어</a:t>
            </a:r>
            <a:r>
              <a:rPr lang="en-US" altLang="ko-KR" smtClean="0"/>
              <a:t> </a:t>
            </a:r>
            <a:r>
              <a:rPr lang="ko-KR" altLang="en-US" smtClean="0"/>
              <a:t>정리</a:t>
            </a:r>
            <a:endParaRPr lang="en-US" altLang="ko-KR" smtClean="0"/>
          </a:p>
          <a:p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NULL </a:t>
            </a:r>
            <a:r>
              <a:rPr lang="ko-KR" altLang="en-US"/>
              <a:t>무결성 </a:t>
            </a:r>
            <a:r>
              <a:rPr lang="en-US" altLang="ko-KR"/>
              <a:t>:  </a:t>
            </a:r>
            <a:r>
              <a:rPr lang="ko-KR" altLang="en-US"/>
              <a:t>릴레이션의 특정 속성값이 </a:t>
            </a:r>
            <a:r>
              <a:rPr lang="en-US" altLang="ko-KR"/>
              <a:t>NULL </a:t>
            </a:r>
            <a:r>
              <a:rPr lang="ko-KR" altLang="en-US"/>
              <a:t>이 될 수 없음 </a:t>
            </a:r>
          </a:p>
          <a:p>
            <a:pPr>
              <a:lnSpc>
                <a:spcPct val="150000"/>
              </a:lnSpc>
            </a:pPr>
            <a:r>
              <a:rPr lang="ko-KR" altLang="en-US"/>
              <a:t>교유 무결성 </a:t>
            </a:r>
            <a:r>
              <a:rPr lang="en-US" altLang="ko-KR"/>
              <a:t>: </a:t>
            </a:r>
            <a:r>
              <a:rPr lang="ko-KR" altLang="en-US"/>
              <a:t>릴레이션의 특정 속성에 대해 각 튜플이 </a:t>
            </a:r>
            <a:r>
              <a:rPr lang="ko-KR" altLang="en-US"/>
              <a:t>갖는 </a:t>
            </a:r>
            <a:r>
              <a:rPr lang="ko-KR" altLang="en-US" smtClean="0"/>
              <a:t>속성 </a:t>
            </a:r>
            <a:r>
              <a:rPr lang="ko-KR" altLang="en-US"/>
              <a:t>값들이 서로 달라야 한다</a:t>
            </a:r>
          </a:p>
          <a:p>
            <a:pPr>
              <a:lnSpc>
                <a:spcPct val="150000"/>
              </a:lnSpc>
            </a:pPr>
            <a:r>
              <a:rPr lang="ko-KR" altLang="en-US"/>
              <a:t>도메인 무결성 </a:t>
            </a:r>
            <a:r>
              <a:rPr lang="en-US" altLang="ko-KR"/>
              <a:t>:  </a:t>
            </a:r>
            <a:r>
              <a:rPr lang="ko-KR" altLang="en-US"/>
              <a:t>특정 속성의 </a:t>
            </a:r>
            <a:r>
              <a:rPr lang="ko-KR" altLang="en-US"/>
              <a:t>값이 </a:t>
            </a:r>
            <a:r>
              <a:rPr lang="ko-KR" altLang="en-US" smtClean="0"/>
              <a:t>그 속성이 </a:t>
            </a:r>
            <a:r>
              <a:rPr lang="ko-KR" altLang="en-US"/>
              <a:t>정의된 도메인에 </a:t>
            </a:r>
            <a:r>
              <a:rPr lang="ko-KR" altLang="en-US"/>
              <a:t>속한 </a:t>
            </a:r>
            <a:r>
              <a:rPr lang="ko-KR" altLang="en-US" smtClean="0"/>
              <a:t>값이어야 함</a:t>
            </a:r>
            <a:r>
              <a:rPr lang="ko-KR" altLang="en-US"/>
              <a:t> </a:t>
            </a:r>
          </a:p>
          <a:p>
            <a:pPr>
              <a:lnSpc>
                <a:spcPct val="150000"/>
              </a:lnSpc>
            </a:pPr>
            <a:r>
              <a:rPr lang="ko-KR" altLang="en-US"/>
              <a:t>키 무결성 </a:t>
            </a:r>
            <a:r>
              <a:rPr lang="en-US" altLang="ko-KR"/>
              <a:t>:  </a:t>
            </a:r>
            <a:r>
              <a:rPr lang="ko-KR" altLang="en-US"/>
              <a:t>하나의 릴레이션에는 적어도 하나의 키가 존재해야하 함</a:t>
            </a:r>
          </a:p>
          <a:p>
            <a:pPr>
              <a:lnSpc>
                <a:spcPct val="150000"/>
              </a:lnSpc>
            </a:pPr>
            <a:r>
              <a:rPr lang="ko-KR" altLang="en-US"/>
              <a:t>관계 무결성 </a:t>
            </a:r>
            <a:r>
              <a:rPr lang="en-US" altLang="ko-KR"/>
              <a:t>: </a:t>
            </a:r>
            <a:r>
              <a:rPr lang="ko-KR" altLang="en-US"/>
              <a:t>릴레이션에 어느 한 튜플의 삽입 가능 여부 또는 튜플 사이의 관계에 대한 적절성 여부 지정</a:t>
            </a:r>
          </a:p>
          <a:p>
            <a:pPr>
              <a:lnSpc>
                <a:spcPct val="150000"/>
              </a:lnSpc>
            </a:pPr>
            <a:r>
              <a:rPr lang="ko-KR" altLang="en-US" b="1"/>
              <a:t>참조 무결성 </a:t>
            </a:r>
            <a:r>
              <a:rPr lang="en-US" altLang="ko-KR" b="1"/>
              <a:t>: </a:t>
            </a:r>
            <a:r>
              <a:rPr lang="ko-KR" altLang="en-US" b="1"/>
              <a:t>외래키 값은 </a:t>
            </a:r>
            <a:r>
              <a:rPr lang="en-US" altLang="ko-KR" b="1"/>
              <a:t>NULL </a:t>
            </a:r>
            <a:r>
              <a:rPr lang="ko-KR" altLang="en-US" b="1"/>
              <a:t>이거나 기본키 값과 동일 해야함 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 b="1"/>
              <a:t>개체 무결성 </a:t>
            </a:r>
            <a:r>
              <a:rPr lang="en-US" altLang="ko-KR" b="1"/>
              <a:t>:  </a:t>
            </a:r>
            <a:r>
              <a:rPr lang="ko-KR" altLang="en-US" b="1"/>
              <a:t>기본키를 구성하는 어떤 속성도 </a:t>
            </a:r>
            <a:r>
              <a:rPr lang="en-US" altLang="ko-KR" b="1"/>
              <a:t>NULL </a:t>
            </a:r>
            <a:r>
              <a:rPr lang="ko-KR" altLang="en-US" b="1"/>
              <a:t>값이 될 수 없다 </a:t>
            </a:r>
            <a:r>
              <a:rPr lang="en-US" altLang="ko-KR" b="1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694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관계형 데이터베이스와 관계 연산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ER</a:t>
            </a:r>
            <a:r>
              <a:rPr lang="ko-KR" altLang="en-US" smtClean="0"/>
              <a:t>모델을 관계형 데이터 모델로 변환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b="1" smtClean="0"/>
              <a:t>Mapping Rule</a:t>
            </a:r>
          </a:p>
          <a:p>
            <a:r>
              <a:rPr lang="ko-KR" altLang="en-US" smtClean="0"/>
              <a:t>개념적 데이터 모델인 </a:t>
            </a:r>
            <a:r>
              <a:rPr lang="en-US" altLang="ko-KR" smtClean="0"/>
              <a:t>ER</a:t>
            </a:r>
            <a:r>
              <a:rPr lang="ko-KR" altLang="en-US" smtClean="0"/>
              <a:t>모델을 논리적 데이터 모델인 릴레이션 스키마로 변환 하는 것</a:t>
            </a:r>
            <a:endParaRPr lang="en-US" altLang="ko-KR" smtClean="0"/>
          </a:p>
          <a:p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2590316"/>
            <a:ext cx="6209524" cy="2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77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관계형 데이터베이스와 관계 연산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식별 관계 </a:t>
            </a:r>
          </a:p>
          <a:p>
            <a:r>
              <a:rPr lang="ko-KR" altLang="en-US"/>
              <a:t> </a:t>
            </a:r>
          </a:p>
          <a:p>
            <a:r>
              <a:rPr lang="en-US" altLang="ko-KR"/>
              <a:t>1) </a:t>
            </a:r>
            <a:r>
              <a:rPr lang="ko-KR" altLang="en-US"/>
              <a:t>식별관계</a:t>
            </a:r>
            <a:r>
              <a:rPr lang="en-US" altLang="ko-KR"/>
              <a:t>(Identifying) </a:t>
            </a:r>
          </a:p>
          <a:p>
            <a:r>
              <a:rPr lang="ko-KR" altLang="en-US" smtClean="0"/>
              <a:t>  부모테이블의 </a:t>
            </a:r>
            <a:r>
              <a:rPr lang="en-US" altLang="ko-KR"/>
              <a:t>PK</a:t>
            </a:r>
            <a:r>
              <a:rPr lang="ko-KR" altLang="en-US"/>
              <a:t>가 자식테이블의 </a:t>
            </a:r>
            <a:r>
              <a:rPr lang="en-US" altLang="ko-KR"/>
              <a:t>PK</a:t>
            </a:r>
            <a:r>
              <a:rPr lang="ko-KR" altLang="en-US"/>
              <a:t>의 </a:t>
            </a:r>
            <a:r>
              <a:rPr lang="ko-KR" altLang="en-US"/>
              <a:t>일부분으로 </a:t>
            </a:r>
            <a:r>
              <a:rPr lang="ko-KR" altLang="en-US" smtClean="0"/>
              <a:t>상속됨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/>
          </a:p>
          <a:p>
            <a:endParaRPr lang="ko-KR" altLang="en-US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/>
              <a:t>                                                                          </a:t>
            </a:r>
          </a:p>
          <a:p>
            <a:endParaRPr lang="en-US" altLang="ko-KR" smtClean="0"/>
          </a:p>
          <a:p>
            <a:r>
              <a:rPr lang="en-US" altLang="ko-KR" smtClean="0"/>
              <a:t>2</a:t>
            </a:r>
            <a:r>
              <a:rPr lang="en-US" altLang="ko-KR"/>
              <a:t>) </a:t>
            </a:r>
            <a:r>
              <a:rPr lang="ko-KR" altLang="en-US"/>
              <a:t>비식별관계</a:t>
            </a:r>
            <a:r>
              <a:rPr lang="en-US" altLang="ko-KR"/>
              <a:t>(Non-Identifying</a:t>
            </a:r>
            <a:r>
              <a:rPr lang="en-US" altLang="ko-KR"/>
              <a:t>) </a:t>
            </a:r>
            <a:endParaRPr lang="en-US" altLang="ko-KR"/>
          </a:p>
          <a:p>
            <a:r>
              <a:rPr lang="ko-KR" altLang="en-US" smtClean="0"/>
              <a:t>  부모테이블의 </a:t>
            </a:r>
            <a:r>
              <a:rPr lang="en-US" altLang="ko-KR"/>
              <a:t>PK</a:t>
            </a:r>
            <a:r>
              <a:rPr lang="ko-KR" altLang="en-US"/>
              <a:t>가 자식테이블의 </a:t>
            </a:r>
            <a:r>
              <a:rPr lang="en-US" altLang="ko-KR"/>
              <a:t>PK</a:t>
            </a:r>
            <a:r>
              <a:rPr lang="ko-KR" altLang="en-US"/>
              <a:t>로 상속되지 않음</a:t>
            </a:r>
            <a:endParaRPr lang="en-US" altLang="ko-KR"/>
          </a:p>
        </p:txBody>
      </p:sp>
      <p:pic>
        <p:nvPicPr>
          <p:cNvPr id="1026" name="Picture 2" descr="http://postfiles10.naver.net/20100517_105/genie319_1274087860152o686w_jpg/식별관계1_genie319.jp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525" y="2458970"/>
            <a:ext cx="4682419" cy="159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://postfiles15.naver.net/20100517_62/genie319_1274087875845VmxvI_jpg/식별관계2_genie319.jpg?type=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583" y="4894368"/>
            <a:ext cx="4661627" cy="159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483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관계형 데이터베이스와 관계 연산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관계대수의 개요</a:t>
            </a:r>
          </a:p>
          <a:p>
            <a:endParaRPr lang="ko-KR" altLang="en-US"/>
          </a:p>
          <a:p>
            <a:r>
              <a:rPr lang="ko-KR" altLang="en-US" smtClean="0"/>
              <a:t>관계형 </a:t>
            </a:r>
            <a:r>
              <a:rPr lang="ko-KR" altLang="en-US"/>
              <a:t>데이터베이스에서 원하는 정보와 그 정보를 검색하기 위해서 어떻게 유도하는가를 기술하는 절차적 언어</a:t>
            </a:r>
          </a:p>
          <a:p>
            <a:endParaRPr lang="ko-KR" altLang="en-US"/>
          </a:p>
          <a:p>
            <a:r>
              <a:rPr lang="ko-KR" altLang="en-US" smtClean="0"/>
              <a:t>릴레이션을 </a:t>
            </a:r>
            <a:r>
              <a:rPr lang="ko-KR" altLang="en-US"/>
              <a:t>처리하기 위해 연산자와 연산 규칙을 제공하는 언어</a:t>
            </a:r>
          </a:p>
          <a:p>
            <a:endParaRPr lang="ko-KR" altLang="en-US"/>
          </a:p>
          <a:p>
            <a:r>
              <a:rPr lang="ko-KR" altLang="en-US" smtClean="0"/>
              <a:t>피연산자 </a:t>
            </a:r>
            <a:r>
              <a:rPr lang="en-US" altLang="ko-KR"/>
              <a:t>= </a:t>
            </a:r>
            <a:r>
              <a:rPr lang="ko-KR" altLang="en-US"/>
              <a:t>릴레이션</a:t>
            </a:r>
            <a:r>
              <a:rPr lang="en-US" altLang="ko-KR"/>
              <a:t>, </a:t>
            </a:r>
            <a:r>
              <a:rPr lang="ko-KR" altLang="en-US"/>
              <a:t>결과 </a:t>
            </a:r>
            <a:r>
              <a:rPr lang="en-US" altLang="ko-KR"/>
              <a:t>= </a:t>
            </a:r>
            <a:r>
              <a:rPr lang="ko-KR" altLang="en-US"/>
              <a:t>릴레이션</a:t>
            </a:r>
          </a:p>
          <a:p>
            <a:endParaRPr lang="ko-KR" altLang="en-US"/>
          </a:p>
          <a:p>
            <a:r>
              <a:rPr lang="ko-KR" altLang="en-US" smtClean="0"/>
              <a:t>질의에 </a:t>
            </a:r>
            <a:r>
              <a:rPr lang="ko-KR" altLang="en-US"/>
              <a:t>대한 해를 구하기 위해 수행해야 할 연산의 순서 명시</a:t>
            </a:r>
          </a:p>
          <a:p>
            <a:endParaRPr lang="ko-KR" altLang="en-US"/>
          </a:p>
          <a:p>
            <a:r>
              <a:rPr lang="ko-KR" altLang="en-US" smtClean="0"/>
              <a:t>순수 </a:t>
            </a:r>
            <a:r>
              <a:rPr lang="ko-KR" altLang="en-US"/>
              <a:t>관계 연산자 </a:t>
            </a:r>
            <a:r>
              <a:rPr lang="en-US" altLang="ko-KR"/>
              <a:t>: Select, Project, Join, Division</a:t>
            </a:r>
          </a:p>
          <a:p>
            <a:endParaRPr lang="en-US" altLang="ko-KR"/>
          </a:p>
          <a:p>
            <a:r>
              <a:rPr lang="ko-KR" altLang="en-US" smtClean="0"/>
              <a:t>일반 </a:t>
            </a:r>
            <a:r>
              <a:rPr lang="ko-KR" altLang="en-US"/>
              <a:t>집합 연산자 </a:t>
            </a:r>
            <a:r>
              <a:rPr lang="en-US" altLang="ko-KR"/>
              <a:t>: UNION(</a:t>
            </a:r>
            <a:r>
              <a:rPr lang="ko-KR" altLang="en-US"/>
              <a:t>합집합</a:t>
            </a:r>
            <a:r>
              <a:rPr lang="en-US" altLang="ko-KR"/>
              <a:t>), INTERSECTION(</a:t>
            </a:r>
            <a:r>
              <a:rPr lang="ko-KR" altLang="en-US"/>
              <a:t>교집합</a:t>
            </a:r>
            <a:r>
              <a:rPr lang="en-US" altLang="ko-KR"/>
              <a:t>), DIFFERENCE(</a:t>
            </a:r>
            <a:r>
              <a:rPr lang="ko-KR" altLang="en-US"/>
              <a:t>차집합</a:t>
            </a:r>
            <a:r>
              <a:rPr lang="en-US" altLang="ko-KR"/>
              <a:t>), CARTESIAN PRODUCT(</a:t>
            </a:r>
            <a:r>
              <a:rPr lang="ko-KR" altLang="en-US"/>
              <a:t>교차곱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3691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관계형 데이터베이스와 관계 연산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순수 </a:t>
            </a:r>
            <a:r>
              <a:rPr lang="ko-KR" altLang="en-US"/>
              <a:t>관계 </a:t>
            </a:r>
            <a:r>
              <a:rPr lang="ko-KR" altLang="en-US" smtClean="0"/>
              <a:t>연산자</a:t>
            </a:r>
            <a:endParaRPr lang="ko-KR" altLang="en-US"/>
          </a:p>
          <a:p>
            <a:r>
              <a:rPr lang="ko-KR" altLang="en-US" smtClean="0"/>
              <a:t> </a:t>
            </a:r>
            <a:r>
              <a:rPr lang="ko-KR" altLang="en-US"/>
              <a:t>순수 관계 연산자 </a:t>
            </a:r>
            <a:r>
              <a:rPr lang="en-US" altLang="ko-KR"/>
              <a:t>: </a:t>
            </a:r>
            <a:r>
              <a:rPr lang="ko-KR" altLang="en-US"/>
              <a:t>관계 데이터베이스에 적용할 수 있도록 특별히 개발한 </a:t>
            </a:r>
            <a:r>
              <a:rPr lang="ko-KR" altLang="en-US"/>
              <a:t>관계 </a:t>
            </a:r>
            <a:r>
              <a:rPr lang="ko-KR" altLang="en-US" smtClean="0"/>
              <a:t>연산자</a:t>
            </a:r>
            <a:endParaRPr lang="ko-KR" altLang="en-US"/>
          </a:p>
          <a:p>
            <a:endParaRPr lang="ko-KR" altLang="en-US"/>
          </a:p>
          <a:p>
            <a:r>
              <a:rPr lang="ko-KR" altLang="en-US" smtClean="0"/>
              <a:t> </a:t>
            </a:r>
            <a:r>
              <a:rPr lang="en-US" altLang="ko-KR" smtClean="0"/>
              <a:t>Select</a:t>
            </a:r>
            <a:endParaRPr lang="en-US" altLang="ko-KR"/>
          </a:p>
          <a:p>
            <a:pPr marL="320675" indent="-142875"/>
            <a:r>
              <a:rPr lang="en-US" altLang="ko-KR"/>
              <a:t>- </a:t>
            </a:r>
            <a:r>
              <a:rPr lang="ko-KR" altLang="en-US"/>
              <a:t>릴레이션에 존재하는 튜플 중에서 선택 조건을 만족하는 튜플의 부분집합을 구하여 새로운 </a:t>
            </a:r>
            <a:r>
              <a:rPr lang="ko-KR" altLang="en-US"/>
              <a:t>릴레이션 </a:t>
            </a:r>
            <a:r>
              <a:rPr lang="ko-KR" altLang="en-US" smtClean="0"/>
              <a:t>만듦</a:t>
            </a:r>
            <a:endParaRPr lang="ko-KR" altLang="en-US"/>
          </a:p>
          <a:p>
            <a:pPr marL="320675" indent="-142875"/>
            <a:r>
              <a:rPr lang="en-US" altLang="ko-KR"/>
              <a:t>- </a:t>
            </a:r>
            <a:r>
              <a:rPr lang="ko-KR" altLang="en-US"/>
              <a:t>릴레이션의 행</a:t>
            </a:r>
            <a:r>
              <a:rPr lang="en-US" altLang="ko-KR"/>
              <a:t>(</a:t>
            </a:r>
            <a:r>
              <a:rPr lang="ko-KR" altLang="en-US"/>
              <a:t>가로</a:t>
            </a:r>
            <a:r>
              <a:rPr lang="en-US" altLang="ko-KR"/>
              <a:t>)</a:t>
            </a:r>
            <a:r>
              <a:rPr lang="ko-KR" altLang="en-US"/>
              <a:t>에 해당하는 튜플을 구하는 것 → </a:t>
            </a:r>
            <a:r>
              <a:rPr lang="ko-KR" altLang="en-US"/>
              <a:t>수평 </a:t>
            </a:r>
            <a:r>
              <a:rPr lang="ko-KR" altLang="en-US" smtClean="0"/>
              <a:t>연산</a:t>
            </a:r>
            <a:endParaRPr lang="ko-KR" altLang="en-US"/>
          </a:p>
          <a:p>
            <a:pPr marL="320675" indent="-142875"/>
            <a:r>
              <a:rPr lang="en-US" altLang="ko-KR"/>
              <a:t>- </a:t>
            </a:r>
            <a:r>
              <a:rPr lang="ko-KR" altLang="en-US"/>
              <a:t>연산자 기호 </a:t>
            </a:r>
            <a:r>
              <a:rPr lang="en-US" altLang="ko-KR"/>
              <a:t>: </a:t>
            </a:r>
            <a:r>
              <a:rPr lang="ko-KR" altLang="en-US"/>
              <a:t>시그마</a:t>
            </a:r>
            <a:r>
              <a:rPr lang="en-US" altLang="ko-KR"/>
              <a:t>(</a:t>
            </a:r>
            <a:r>
              <a:rPr lang="en-US" altLang="ko-KR"/>
              <a:t>σ</a:t>
            </a:r>
            <a:r>
              <a:rPr lang="en-US" altLang="ko-KR" smtClean="0"/>
              <a:t>)</a:t>
            </a:r>
            <a:endParaRPr lang="en-US" altLang="ko-KR"/>
          </a:p>
          <a:p>
            <a:pPr marL="320675" indent="-142875"/>
            <a:r>
              <a:rPr lang="en-US" altLang="ko-KR"/>
              <a:t>- </a:t>
            </a:r>
            <a:r>
              <a:rPr lang="ko-KR" altLang="en-US"/>
              <a:t>표기형식 </a:t>
            </a:r>
            <a:r>
              <a:rPr lang="en-US" altLang="ko-KR"/>
              <a:t>: σ(</a:t>
            </a:r>
            <a:r>
              <a:rPr lang="ko-KR" altLang="en-US"/>
              <a:t>조건</a:t>
            </a:r>
            <a:r>
              <a:rPr lang="en-US" altLang="ko-KR"/>
              <a:t>)(R) , R = </a:t>
            </a:r>
            <a:r>
              <a:rPr lang="ko-KR" altLang="en-US"/>
              <a:t>릴레이션 </a:t>
            </a:r>
            <a:r>
              <a:rPr lang="ko-KR" altLang="en-US" smtClean="0"/>
              <a:t>이름 </a:t>
            </a:r>
            <a:endParaRPr lang="ko-KR" altLang="en-US"/>
          </a:p>
          <a:p>
            <a:pPr marL="320675" indent="-142875"/>
            <a:endParaRPr lang="ko-KR" altLang="en-US"/>
          </a:p>
          <a:p>
            <a:pPr marL="320675" indent="-142875"/>
            <a:r>
              <a:rPr lang="ko-KR" altLang="en-US" smtClean="0"/>
              <a:t> </a:t>
            </a:r>
            <a:r>
              <a:rPr lang="en-US" altLang="ko-KR" smtClean="0"/>
              <a:t>Project</a:t>
            </a:r>
            <a:endParaRPr lang="en-US" altLang="ko-KR"/>
          </a:p>
          <a:p>
            <a:pPr marL="320675" indent="-142875"/>
            <a:r>
              <a:rPr lang="en-US" altLang="ko-KR"/>
              <a:t>- </a:t>
            </a:r>
            <a:r>
              <a:rPr lang="ko-KR" altLang="en-US"/>
              <a:t>주어진 릴레이션에서 속성 </a:t>
            </a:r>
            <a:r>
              <a:rPr lang="en-US" altLang="ko-KR"/>
              <a:t>List</a:t>
            </a:r>
            <a:r>
              <a:rPr lang="ko-KR" altLang="en-US"/>
              <a:t>에 제시된  </a:t>
            </a:r>
            <a:r>
              <a:rPr lang="en-US" altLang="ko-KR"/>
              <a:t>Attribute</a:t>
            </a:r>
            <a:r>
              <a:rPr lang="ko-KR" altLang="en-US"/>
              <a:t>만을 </a:t>
            </a:r>
            <a:r>
              <a:rPr lang="ko-KR" altLang="en-US"/>
              <a:t>추출하는 </a:t>
            </a:r>
            <a:r>
              <a:rPr lang="ko-KR" altLang="en-US" smtClean="0"/>
              <a:t>연산</a:t>
            </a:r>
            <a:endParaRPr lang="ko-KR" altLang="en-US"/>
          </a:p>
          <a:p>
            <a:pPr marL="320675" indent="-142875"/>
            <a:r>
              <a:rPr lang="en-US" altLang="ko-KR"/>
              <a:t>- </a:t>
            </a:r>
            <a:r>
              <a:rPr lang="ko-KR" altLang="en-US"/>
              <a:t>릴레이션의 열</a:t>
            </a:r>
            <a:r>
              <a:rPr lang="en-US" altLang="ko-KR"/>
              <a:t>(</a:t>
            </a:r>
            <a:r>
              <a:rPr lang="ko-KR" altLang="en-US"/>
              <a:t>세로</a:t>
            </a:r>
            <a:r>
              <a:rPr lang="en-US" altLang="ko-KR"/>
              <a:t>)</a:t>
            </a:r>
            <a:r>
              <a:rPr lang="ko-KR" altLang="en-US"/>
              <a:t>에 해당하는 </a:t>
            </a:r>
            <a:r>
              <a:rPr lang="en-US" altLang="ko-KR"/>
              <a:t>Attribute</a:t>
            </a:r>
            <a:r>
              <a:rPr lang="ko-KR" altLang="en-US"/>
              <a:t>를 추출하는 것</a:t>
            </a:r>
            <a:r>
              <a:rPr lang="en-US" altLang="ko-KR"/>
              <a:t>, </a:t>
            </a:r>
            <a:r>
              <a:rPr lang="ko-KR" altLang="en-US" smtClean="0"/>
              <a:t>수직연산자</a:t>
            </a:r>
            <a:endParaRPr lang="ko-KR" altLang="en-US"/>
          </a:p>
          <a:p>
            <a:pPr marL="320675" indent="-142875"/>
            <a:r>
              <a:rPr lang="en-US" altLang="ko-KR"/>
              <a:t>- </a:t>
            </a:r>
            <a:r>
              <a:rPr lang="ko-KR" altLang="en-US"/>
              <a:t>연산자 기호 </a:t>
            </a:r>
            <a:r>
              <a:rPr lang="en-US" altLang="ko-KR"/>
              <a:t>: </a:t>
            </a:r>
            <a:r>
              <a:rPr lang="ko-KR" altLang="en-US"/>
              <a:t>파이</a:t>
            </a:r>
            <a:r>
              <a:rPr lang="en-US" altLang="ko-KR"/>
              <a:t>(</a:t>
            </a:r>
            <a:r>
              <a:rPr lang="en-US" altLang="ko-KR"/>
              <a:t>π</a:t>
            </a:r>
            <a:r>
              <a:rPr lang="en-US" altLang="ko-KR" smtClean="0"/>
              <a:t>)</a:t>
            </a:r>
            <a:endParaRPr lang="en-US" altLang="ko-KR"/>
          </a:p>
          <a:p>
            <a:pPr marL="320675" indent="-142875"/>
            <a:r>
              <a:rPr lang="en-US" altLang="ko-KR"/>
              <a:t>- </a:t>
            </a:r>
            <a:r>
              <a:rPr lang="ko-KR" altLang="en-US"/>
              <a:t>표기 형식 </a:t>
            </a:r>
            <a:r>
              <a:rPr lang="en-US" altLang="ko-KR"/>
              <a:t>: π(</a:t>
            </a:r>
            <a:r>
              <a:rPr lang="ko-KR" altLang="en-US"/>
              <a:t>속성리스트</a:t>
            </a:r>
            <a:r>
              <a:rPr lang="en-US" altLang="ko-KR"/>
              <a:t>)(</a:t>
            </a:r>
            <a:r>
              <a:rPr lang="en-US" altLang="ko-KR"/>
              <a:t>R</a:t>
            </a:r>
            <a:r>
              <a:rPr lang="en-US" altLang="ko-KR" smtClean="0"/>
              <a:t>) 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9197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관계형 데이터베이스와 관계 연산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순수 </a:t>
            </a:r>
            <a:r>
              <a:rPr lang="ko-KR" altLang="en-US"/>
              <a:t>관계 </a:t>
            </a:r>
            <a:r>
              <a:rPr lang="ko-KR" altLang="en-US" smtClean="0"/>
              <a:t>연산자</a:t>
            </a:r>
            <a:endParaRPr lang="en-US" altLang="ko-KR" smtClean="0"/>
          </a:p>
          <a:p>
            <a:endParaRPr lang="ko-KR" altLang="en-US"/>
          </a:p>
          <a:p>
            <a:r>
              <a:rPr lang="en-US" altLang="ko-KR" smtClean="0"/>
              <a:t> Join</a:t>
            </a:r>
            <a:endParaRPr lang="en-US" altLang="ko-KR"/>
          </a:p>
          <a:p>
            <a:pPr marL="177800"/>
            <a:r>
              <a:rPr lang="en-US" altLang="ko-KR"/>
              <a:t>- </a:t>
            </a:r>
            <a:r>
              <a:rPr lang="ko-KR" altLang="en-US"/>
              <a:t>공통 속성을 중심으로 두 개의 릴레이션을 하나로 합쳐서 새로운 릴레이션을 </a:t>
            </a:r>
            <a:r>
              <a:rPr lang="ko-KR" altLang="en-US"/>
              <a:t>만드는 </a:t>
            </a:r>
            <a:r>
              <a:rPr lang="ko-KR" altLang="en-US" smtClean="0"/>
              <a:t>연산</a:t>
            </a:r>
            <a:endParaRPr lang="ko-KR" altLang="en-US"/>
          </a:p>
          <a:p>
            <a:pPr marL="177800"/>
            <a:r>
              <a:rPr lang="en-US" altLang="ko-KR"/>
              <a:t>- </a:t>
            </a:r>
            <a:r>
              <a:rPr lang="ko-KR" altLang="en-US"/>
              <a:t>연산자 기호 </a:t>
            </a:r>
            <a:r>
              <a:rPr lang="en-US" altLang="ko-KR"/>
              <a:t>: </a:t>
            </a:r>
            <a:r>
              <a:rPr lang="en-US" altLang="ko-KR" smtClean="0"/>
              <a:t>⋈</a:t>
            </a:r>
            <a:endParaRPr lang="en-US" altLang="ko-KR"/>
          </a:p>
          <a:p>
            <a:pPr marL="177800"/>
            <a:r>
              <a:rPr lang="en-US" altLang="ko-KR"/>
              <a:t>- </a:t>
            </a:r>
            <a:r>
              <a:rPr lang="ko-KR" altLang="en-US"/>
              <a:t>표기 형식 </a:t>
            </a:r>
            <a:r>
              <a:rPr lang="en-US" altLang="ko-KR"/>
              <a:t>: R ⋈ </a:t>
            </a:r>
            <a:r>
              <a:rPr lang="ko-KR" altLang="en-US"/>
              <a:t>키속성 </a:t>
            </a:r>
            <a:r>
              <a:rPr lang="en-US" altLang="ko-KR"/>
              <a:t>r = </a:t>
            </a:r>
            <a:r>
              <a:rPr lang="ko-KR" altLang="en-US"/>
              <a:t>키속성 </a:t>
            </a:r>
            <a:r>
              <a:rPr lang="en-US" altLang="ko-KR"/>
              <a:t>s S (</a:t>
            </a:r>
            <a:r>
              <a:rPr lang="ko-KR" altLang="en-US"/>
              <a:t>키속성 </a:t>
            </a:r>
            <a:r>
              <a:rPr lang="en-US" altLang="ko-KR"/>
              <a:t>r = </a:t>
            </a:r>
            <a:r>
              <a:rPr lang="ko-KR" altLang="en-US"/>
              <a:t>릴레이션 </a:t>
            </a:r>
            <a:r>
              <a:rPr lang="en-US" altLang="ko-KR"/>
              <a:t>R</a:t>
            </a:r>
            <a:r>
              <a:rPr lang="ko-KR" altLang="en-US"/>
              <a:t>의 속성</a:t>
            </a:r>
            <a:r>
              <a:rPr lang="en-US" altLang="ko-KR"/>
              <a:t>, </a:t>
            </a:r>
            <a:r>
              <a:rPr lang="ko-KR" altLang="en-US"/>
              <a:t>키속성 </a:t>
            </a:r>
            <a:r>
              <a:rPr lang="en-US" altLang="ko-KR"/>
              <a:t>s = </a:t>
            </a:r>
            <a:r>
              <a:rPr lang="ko-KR" altLang="en-US"/>
              <a:t>릴레이션 </a:t>
            </a:r>
            <a:r>
              <a:rPr lang="en-US" altLang="ko-KR"/>
              <a:t>S</a:t>
            </a:r>
            <a:r>
              <a:rPr lang="ko-KR" altLang="en-US"/>
              <a:t>의 </a:t>
            </a:r>
            <a:r>
              <a:rPr lang="ko-KR" altLang="en-US"/>
              <a:t>속성</a:t>
            </a:r>
            <a:r>
              <a:rPr lang="en-US" altLang="ko-KR" smtClean="0"/>
              <a:t>)</a:t>
            </a:r>
            <a:endParaRPr lang="en-US" altLang="ko-KR"/>
          </a:p>
          <a:p>
            <a:r>
              <a:rPr lang="en-US" altLang="ko-KR"/>
              <a:t> </a:t>
            </a:r>
          </a:p>
          <a:p>
            <a:endParaRPr lang="en-US" altLang="ko-KR"/>
          </a:p>
          <a:p>
            <a:r>
              <a:rPr lang="en-US" altLang="ko-KR" smtClean="0"/>
              <a:t> Division</a:t>
            </a:r>
            <a:endParaRPr lang="en-US" altLang="ko-KR"/>
          </a:p>
          <a:p>
            <a:pPr marL="320675" indent="-142875"/>
            <a:r>
              <a:rPr lang="en-US" altLang="ko-KR"/>
              <a:t>- X ⊃ Y </a:t>
            </a:r>
            <a:r>
              <a:rPr lang="ko-KR" altLang="en-US"/>
              <a:t>인 두 개의 릴레이션 </a:t>
            </a:r>
            <a:r>
              <a:rPr lang="en-US" altLang="ko-KR"/>
              <a:t>R(X)</a:t>
            </a:r>
            <a:r>
              <a:rPr lang="ko-KR" altLang="en-US"/>
              <a:t>와 </a:t>
            </a:r>
            <a:r>
              <a:rPr lang="en-US" altLang="ko-KR"/>
              <a:t>S(Y)</a:t>
            </a:r>
            <a:r>
              <a:rPr lang="ko-KR" altLang="en-US"/>
              <a:t>가 있을 때</a:t>
            </a:r>
            <a:r>
              <a:rPr lang="en-US" altLang="ko-KR"/>
              <a:t>, R</a:t>
            </a:r>
            <a:r>
              <a:rPr lang="ko-KR" altLang="en-US"/>
              <a:t>의 속성이 </a:t>
            </a:r>
            <a:r>
              <a:rPr lang="en-US" altLang="ko-KR"/>
              <a:t>S</a:t>
            </a:r>
            <a:r>
              <a:rPr lang="ko-KR" altLang="en-US"/>
              <a:t>의 속성값을 모두 가진 튜플에서 </a:t>
            </a:r>
            <a:r>
              <a:rPr lang="en-US" altLang="ko-KR"/>
              <a:t>S</a:t>
            </a:r>
            <a:r>
              <a:rPr lang="ko-KR" altLang="en-US"/>
              <a:t>가 가진 속성을 제외한 속성만을 </a:t>
            </a:r>
            <a:r>
              <a:rPr lang="ko-KR" altLang="en-US"/>
              <a:t>구하는 </a:t>
            </a:r>
            <a:r>
              <a:rPr lang="ko-KR" altLang="en-US" smtClean="0"/>
              <a:t>연산</a:t>
            </a:r>
            <a:endParaRPr lang="ko-KR" altLang="en-US"/>
          </a:p>
          <a:p>
            <a:pPr marL="320675" indent="-142875"/>
            <a:r>
              <a:rPr lang="en-US" altLang="ko-KR"/>
              <a:t>- </a:t>
            </a:r>
            <a:r>
              <a:rPr lang="ko-KR" altLang="en-US"/>
              <a:t>연산자 기호 </a:t>
            </a:r>
            <a:r>
              <a:rPr lang="en-US" altLang="ko-KR"/>
              <a:t>: </a:t>
            </a:r>
            <a:r>
              <a:rPr lang="en-US" altLang="ko-KR" smtClean="0"/>
              <a:t>÷</a:t>
            </a:r>
            <a:endParaRPr lang="en-US" altLang="ko-KR"/>
          </a:p>
          <a:p>
            <a:pPr marL="320675" indent="-142875"/>
            <a:r>
              <a:rPr lang="en-US" altLang="ko-KR"/>
              <a:t>- </a:t>
            </a:r>
            <a:r>
              <a:rPr lang="ko-KR" altLang="en-US"/>
              <a:t>표기 형식 </a:t>
            </a:r>
            <a:r>
              <a:rPr lang="en-US" altLang="ko-KR"/>
              <a:t>: R[</a:t>
            </a:r>
            <a:r>
              <a:rPr lang="ko-KR" altLang="en-US"/>
              <a:t>속성</a:t>
            </a:r>
            <a:r>
              <a:rPr lang="en-US" altLang="ko-KR"/>
              <a:t>r ÷ </a:t>
            </a:r>
            <a:r>
              <a:rPr lang="ko-KR" altLang="en-US"/>
              <a:t>속성</a:t>
            </a:r>
            <a:r>
              <a:rPr lang="en-US" altLang="ko-KR"/>
              <a:t>s]S (</a:t>
            </a:r>
            <a:r>
              <a:rPr lang="ko-KR" altLang="en-US"/>
              <a:t>속성</a:t>
            </a:r>
            <a:r>
              <a:rPr lang="en-US" altLang="ko-KR"/>
              <a:t>r</a:t>
            </a:r>
            <a:r>
              <a:rPr lang="ko-KR" altLang="en-US"/>
              <a:t>은 릴레이션 </a:t>
            </a:r>
            <a:r>
              <a:rPr lang="en-US" altLang="ko-KR"/>
              <a:t>R</a:t>
            </a:r>
            <a:r>
              <a:rPr lang="ko-KR" altLang="en-US"/>
              <a:t>의 속성</a:t>
            </a:r>
            <a:r>
              <a:rPr lang="en-US" altLang="ko-KR"/>
              <a:t>, s</a:t>
            </a:r>
            <a:r>
              <a:rPr lang="ko-KR" altLang="en-US"/>
              <a:t>는 릴레이션 </a:t>
            </a:r>
            <a:r>
              <a:rPr lang="en-US" altLang="ko-KR"/>
              <a:t>S</a:t>
            </a:r>
            <a:r>
              <a:rPr lang="ko-KR" altLang="en-US"/>
              <a:t>의 속성</a:t>
            </a:r>
            <a:r>
              <a:rPr lang="en-US" altLang="ko-KR"/>
              <a:t>, </a:t>
            </a:r>
            <a:r>
              <a:rPr lang="ko-KR" altLang="en-US"/>
              <a:t>속성 </a:t>
            </a:r>
            <a:r>
              <a:rPr lang="en-US" altLang="ko-KR"/>
              <a:t>r = </a:t>
            </a:r>
            <a:r>
              <a:rPr lang="ko-KR" altLang="en-US"/>
              <a:t>속성 </a:t>
            </a:r>
            <a:r>
              <a:rPr lang="en-US" altLang="ko-KR"/>
              <a:t>s)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1912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관계형 데이터베이스와 관계 연산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3. </a:t>
            </a:r>
            <a:r>
              <a:rPr lang="ko-KR" altLang="en-US"/>
              <a:t>일반 집합 연산자</a:t>
            </a:r>
          </a:p>
          <a:p>
            <a:endParaRPr lang="ko-KR" altLang="en-US"/>
          </a:p>
          <a:p>
            <a:r>
              <a:rPr lang="ko-KR" altLang="en-US" smtClean="0"/>
              <a:t> </a:t>
            </a:r>
            <a:r>
              <a:rPr lang="ko-KR" altLang="en-US"/>
              <a:t>수학적 집합 이론에서 사용하는 연산자로서 릴레이션 연산에도 그대로 적용 가능</a:t>
            </a:r>
          </a:p>
          <a:p>
            <a:endParaRPr lang="ko-KR" altLang="en-US"/>
          </a:p>
          <a:p>
            <a:r>
              <a:rPr lang="ko-KR" altLang="en-US" smtClean="0"/>
              <a:t> </a:t>
            </a:r>
            <a:r>
              <a:rPr lang="ko-KR" altLang="en-US"/>
              <a:t>일반 집합 연산자 중 합집합</a:t>
            </a:r>
            <a:r>
              <a:rPr lang="en-US" altLang="ko-KR"/>
              <a:t>, </a:t>
            </a:r>
            <a:r>
              <a:rPr lang="ko-KR" altLang="en-US"/>
              <a:t>교집합</a:t>
            </a:r>
            <a:r>
              <a:rPr lang="en-US" altLang="ko-KR"/>
              <a:t>, </a:t>
            </a:r>
            <a:r>
              <a:rPr lang="ko-KR" altLang="en-US"/>
              <a:t>차집합은 합병 조건이 가능해야 함</a:t>
            </a:r>
          </a:p>
          <a:p>
            <a:endParaRPr lang="ko-KR" altLang="en-US"/>
          </a:p>
          <a:p>
            <a:pPr marL="82550" indent="-82550"/>
            <a:r>
              <a:rPr lang="ko-KR" altLang="en-US" smtClean="0"/>
              <a:t> </a:t>
            </a:r>
            <a:r>
              <a:rPr lang="ko-KR" altLang="en-US"/>
              <a:t>합병 조건 </a:t>
            </a:r>
            <a:r>
              <a:rPr lang="en-US" altLang="ko-KR"/>
              <a:t>: </a:t>
            </a:r>
            <a:r>
              <a:rPr lang="ko-KR" altLang="en-US"/>
              <a:t>합병하려는 두 릴레이션 간에 애트리뷰트의 수가 같고</a:t>
            </a:r>
            <a:r>
              <a:rPr lang="en-US" altLang="ko-KR"/>
              <a:t>, </a:t>
            </a:r>
            <a:r>
              <a:rPr lang="ko-KR" altLang="en-US"/>
              <a:t>각 애트리뷰트가 취할 수 있는 도메인의 범위가 같아야 함</a:t>
            </a:r>
          </a:p>
          <a:p>
            <a:endParaRPr lang="ko-KR" altLang="en-US"/>
          </a:p>
          <a:p>
            <a:r>
              <a:rPr lang="ko-KR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105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관계형 데이터베이스와 관계 연산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3. </a:t>
            </a:r>
            <a:r>
              <a:rPr lang="ko-KR" altLang="en-US"/>
              <a:t>일반 </a:t>
            </a:r>
            <a:r>
              <a:rPr lang="ko-KR" altLang="en-US"/>
              <a:t>집합 </a:t>
            </a:r>
            <a:r>
              <a:rPr lang="ko-KR" altLang="en-US" smtClean="0"/>
              <a:t>연산자</a:t>
            </a:r>
            <a:endParaRPr lang="en-US" altLang="ko-KR" smtClean="0"/>
          </a:p>
          <a:p>
            <a:r>
              <a:rPr lang="ko-KR" altLang="en-US" smtClean="0"/>
              <a:t>   합병 </a:t>
            </a:r>
            <a:r>
              <a:rPr lang="ko-KR" altLang="en-US"/>
              <a:t>가능한 두 릴레이션 </a:t>
            </a:r>
            <a:r>
              <a:rPr lang="en-US" altLang="ko-KR"/>
              <a:t>R</a:t>
            </a:r>
            <a:r>
              <a:rPr lang="ko-KR" altLang="en-US"/>
              <a:t>과 </a:t>
            </a:r>
            <a:r>
              <a:rPr lang="en-US" altLang="ko-KR"/>
              <a:t>S</a:t>
            </a:r>
            <a:r>
              <a:rPr lang="ko-KR" altLang="en-US"/>
              <a:t>가 있을 때 각 연산의 특징 요약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456812"/>
              </p:ext>
            </p:extLst>
          </p:nvPr>
        </p:nvGraphicFramePr>
        <p:xfrm>
          <a:off x="1626918" y="2030658"/>
          <a:ext cx="9892147" cy="3547159"/>
        </p:xfrm>
        <a:graphic>
          <a:graphicData uri="http://schemas.openxmlformats.org/drawingml/2006/table">
            <a:tbl>
              <a:tblPr/>
              <a:tblGrid>
                <a:gridCol w="2262999"/>
                <a:gridCol w="3956859"/>
                <a:gridCol w="3672289"/>
              </a:tblGrid>
              <a:tr h="5601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연산자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기능 및 수학적 표현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카디널리티 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E7"/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 합집합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UNION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∪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  두 릴레이션에 존재하는 튜플의 합집합을 구하되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결과로 생성된 릴레이션에서 중복되는 튜플 제거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  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R ∪ S = { t | t ∈ R ∨ t ∈ S)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(t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는 릴레이션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R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또는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S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에 존재하는 튜플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  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|R ∪ S| ≤ |R| + |S|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  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합집합의 카디널리티는 두 릴레이션 카디널리티의 합보다 크지 않다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 교집합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INTERSECTION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  두 릴레이션에 존재하는 튜플의 교집합을 구하는 연산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 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R ∩ S = {t | t ∈ R ∧ t∈ S}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(t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는 릴레이션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R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그리고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S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에 동시에 존재하는 튜플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 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|R∩S| ≤ MIN{|R|, |S|}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 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교집합의 카디널리티는 두 릴레이션 중 카디널리티가 적은 릴레이션의 카디널리티보다 크지 않다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066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관계형 데이터베이스와 관계 연산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3. </a:t>
            </a:r>
            <a:r>
              <a:rPr lang="ko-KR" altLang="en-US"/>
              <a:t>일반 </a:t>
            </a:r>
            <a:r>
              <a:rPr lang="ko-KR" altLang="en-US"/>
              <a:t>집합 </a:t>
            </a:r>
            <a:r>
              <a:rPr lang="ko-KR" altLang="en-US" smtClean="0"/>
              <a:t>연산자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673171"/>
              </p:ext>
            </p:extLst>
          </p:nvPr>
        </p:nvGraphicFramePr>
        <p:xfrm>
          <a:off x="1472539" y="1781276"/>
          <a:ext cx="10117777" cy="3323639"/>
        </p:xfrm>
        <a:graphic>
          <a:graphicData uri="http://schemas.openxmlformats.org/drawingml/2006/table">
            <a:tbl>
              <a:tblPr/>
              <a:tblGrid>
                <a:gridCol w="2314616"/>
                <a:gridCol w="4181187"/>
                <a:gridCol w="3621974"/>
              </a:tblGrid>
              <a:tr h="5601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연산자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기능 및 수학적 표현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카디널리티 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E7"/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 차집합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DIFERENCE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  두 릴레이션에 존재하는 튜플의 차집합을 구하는 연산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 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R - S = {t | t ∈ R ∧ t </a:t>
                      </a:r>
                      <a:r>
                        <a:rPr lang="ko-KR" altLang="en-US" sz="1400" spc="0">
                          <a:solidFill>
                            <a:srgbClr val="000000"/>
                          </a:solidFill>
                          <a:effectLst/>
                          <a:ea typeface="함초롬바탕" panose="02030604000101010101" pitchFamily="18" charset="-127"/>
                        </a:rPr>
                        <a:t>∉ </a:t>
                      </a:r>
                      <a:r>
                        <a:rPr lang="en-US" altLang="ko-KR" sz="1400" spc="0">
                          <a:solidFill>
                            <a:srgbClr val="000000"/>
                          </a:solidFill>
                          <a:effectLst/>
                          <a:ea typeface="함초롬바탕" panose="02030604000101010101" pitchFamily="18" charset="-127"/>
                        </a:rPr>
                        <a:t>S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}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 (t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는 릴레이션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R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에는 존재하고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S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에 없는 튜플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 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|R - S| ≤ |R|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 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차집합의 카디널리티는 릴레이션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R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의 카디널리티보다 크지 않다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 교차곱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CARTESIAN PRODUCT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×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  두 릴레이션에 있는 튜플들의 순서쌍을 구하는 연산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 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R × S = { r </a:t>
                      </a:r>
                      <a:r>
                        <a:rPr lang="ko-KR" altLang="en-US" sz="1400" spc="0">
                          <a:solidFill>
                            <a:srgbClr val="000000"/>
                          </a:solidFill>
                          <a:effectLst/>
                          <a:ea typeface="함초롬바탕" panose="02030604000101010101" pitchFamily="18" charset="-127"/>
                        </a:rPr>
                        <a:t>∙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s | r ∈ R ∧ s ∈ S}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  (r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은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R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에 존재하는 튜플이고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, s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는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S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에 존재하는 튜플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 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|R × S| = |R| × |S|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 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</a:rPr>
                        <a:t>교차곱은 두 릴레이션의 카디널리티를 곱한 것과 같다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456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데이터베이스 기초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3. </a:t>
            </a:r>
            <a:r>
              <a:rPr lang="ko-KR" altLang="en-US" smtClean="0"/>
              <a:t>데이터 </a:t>
            </a:r>
            <a:r>
              <a:rPr lang="ko-KR" altLang="en-US"/>
              <a:t>언어</a:t>
            </a:r>
            <a:r>
              <a:rPr lang="en-US" altLang="ko-KR"/>
              <a:t>(Data Language) - </a:t>
            </a:r>
            <a:r>
              <a:rPr lang="ko-KR" altLang="en-US"/>
              <a:t>이용하기위한 </a:t>
            </a:r>
            <a:r>
              <a:rPr lang="en-US" altLang="ko-KR"/>
              <a:t>DB</a:t>
            </a:r>
            <a:r>
              <a:rPr lang="ko-KR" altLang="en-US"/>
              <a:t>통신 수단</a:t>
            </a:r>
          </a:p>
          <a:p>
            <a:r>
              <a:rPr lang="ko-KR" altLang="en-US"/>
              <a:t>    </a:t>
            </a:r>
            <a:r>
              <a:rPr lang="en-US" altLang="ko-KR"/>
              <a:t>DDL(</a:t>
            </a:r>
            <a:r>
              <a:rPr lang="en-US" altLang="ko-KR" b="1"/>
              <a:t>Data Definition </a:t>
            </a:r>
            <a:r>
              <a:rPr lang="en-US" altLang="ko-KR" b="1"/>
              <a:t>Language</a:t>
            </a:r>
            <a:r>
              <a:rPr lang="en-US" altLang="ko-KR" smtClean="0"/>
              <a:t>),</a:t>
            </a:r>
          </a:p>
          <a:p>
            <a:r>
              <a:rPr lang="en-US" altLang="ko-KR" smtClean="0"/>
              <a:t>    DML(</a:t>
            </a:r>
            <a:r>
              <a:rPr lang="en-US" altLang="ko-KR" b="1" smtClean="0"/>
              <a:t>Data </a:t>
            </a:r>
            <a:r>
              <a:rPr lang="en-US" altLang="ko-KR" b="1"/>
              <a:t>Manipulation Language</a:t>
            </a:r>
            <a:r>
              <a:rPr lang="en-US" altLang="ko-KR"/>
              <a:t>), 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 DCL(</a:t>
            </a:r>
            <a:r>
              <a:rPr lang="en-US" altLang="ko-KR" b="1" smtClean="0"/>
              <a:t>Data </a:t>
            </a:r>
            <a:r>
              <a:rPr lang="en-US" altLang="ko-KR" b="1"/>
              <a:t>Control </a:t>
            </a:r>
            <a:r>
              <a:rPr lang="en-US" altLang="ko-KR" b="1"/>
              <a:t>Language</a:t>
            </a:r>
            <a:r>
              <a:rPr lang="en-US" altLang="ko-KR" smtClean="0"/>
              <a:t>)</a:t>
            </a: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  <a:p>
            <a:pPr marL="268288"/>
            <a:r>
              <a:rPr lang="en-US" altLang="ko-KR"/>
              <a:t>DDL(</a:t>
            </a:r>
            <a:r>
              <a:rPr lang="ko-KR" altLang="en-US"/>
              <a:t>데이터 정의어</a:t>
            </a:r>
            <a:r>
              <a:rPr lang="en-US" altLang="ko-KR"/>
              <a:t>)</a:t>
            </a:r>
            <a:endParaRPr lang="ko-KR" altLang="en-US"/>
          </a:p>
          <a:p>
            <a:pPr marL="268288"/>
            <a:r>
              <a:rPr lang="ko-KR" altLang="en-US"/>
              <a:t> </a:t>
            </a:r>
            <a:r>
              <a:rPr lang="en-US" altLang="ko-KR"/>
              <a:t>DB</a:t>
            </a:r>
            <a:r>
              <a:rPr lang="ko-KR" altLang="en-US"/>
              <a:t>구조</a:t>
            </a:r>
            <a:r>
              <a:rPr lang="en-US" altLang="ko-KR"/>
              <a:t>, </a:t>
            </a:r>
            <a:r>
              <a:rPr lang="ko-KR" altLang="en-US"/>
              <a:t>데이터 형식</a:t>
            </a:r>
            <a:r>
              <a:rPr lang="en-US" altLang="ko-KR"/>
              <a:t>, </a:t>
            </a:r>
            <a:r>
              <a:rPr lang="ko-KR" altLang="en-US"/>
              <a:t>접근 방식 등 </a:t>
            </a:r>
            <a:r>
              <a:rPr lang="en-US" altLang="ko-KR"/>
              <a:t>DB</a:t>
            </a:r>
            <a:r>
              <a:rPr lang="ko-KR" altLang="en-US"/>
              <a:t>구축하거나 변경할 목적으로 사용하는 언어 </a:t>
            </a:r>
          </a:p>
          <a:p>
            <a:pPr marL="268288"/>
            <a:r>
              <a:rPr lang="ko-KR" altLang="en-US"/>
              <a:t> </a:t>
            </a:r>
            <a:r>
              <a:rPr lang="en-US" altLang="ko-KR"/>
              <a:t>DDL </a:t>
            </a:r>
            <a:r>
              <a:rPr lang="ko-KR" altLang="en-US"/>
              <a:t>컴파일러가 컴파일한 후 데이터 사전에 저장한다</a:t>
            </a:r>
            <a:r>
              <a:rPr lang="en-US" altLang="ko-KR"/>
              <a:t>.</a:t>
            </a:r>
            <a:endParaRPr lang="ko-KR" altLang="en-US"/>
          </a:p>
          <a:p>
            <a:pPr marL="268288"/>
            <a:r>
              <a:rPr lang="ko-KR" altLang="en-US"/>
              <a:t> </a:t>
            </a:r>
            <a:r>
              <a:rPr lang="en-US" altLang="ko-KR"/>
              <a:t>DDL</a:t>
            </a:r>
            <a:r>
              <a:rPr lang="ko-KR" altLang="en-US"/>
              <a:t>의 기능</a:t>
            </a:r>
          </a:p>
          <a:p>
            <a:pPr marL="268288"/>
            <a:r>
              <a:rPr lang="ko-KR" altLang="en-US"/>
              <a:t>  </a:t>
            </a:r>
            <a:r>
              <a:rPr lang="en-US" altLang="ko-KR"/>
              <a:t>- </a:t>
            </a:r>
            <a:r>
              <a:rPr lang="ko-KR" altLang="en-US"/>
              <a:t>데이터베이스의 논리적</a:t>
            </a:r>
            <a:r>
              <a:rPr lang="en-US" altLang="ko-KR"/>
              <a:t>,</a:t>
            </a:r>
            <a:r>
              <a:rPr lang="ko-KR" altLang="en-US"/>
              <a:t>물리적 구조를 정의 및 변경</a:t>
            </a:r>
            <a:r>
              <a:rPr lang="en-US" altLang="ko-KR"/>
              <a:t>.</a:t>
            </a:r>
            <a:endParaRPr lang="ko-KR" altLang="en-US"/>
          </a:p>
          <a:p>
            <a:pPr marL="268288"/>
            <a:r>
              <a:rPr lang="ko-KR" altLang="en-US"/>
              <a:t>  </a:t>
            </a:r>
            <a:r>
              <a:rPr lang="en-US" altLang="ko-KR"/>
              <a:t>- </a:t>
            </a:r>
            <a:r>
              <a:rPr lang="ko-KR" altLang="en-US"/>
              <a:t>스키마</a:t>
            </a:r>
            <a:r>
              <a:rPr lang="en-US" altLang="ko-KR"/>
              <a:t>(Schema)</a:t>
            </a:r>
            <a:r>
              <a:rPr lang="ko-KR" altLang="en-US"/>
              <a:t>에 사용되는 제약 조건을 정의</a:t>
            </a:r>
            <a:r>
              <a:rPr lang="en-US" altLang="ko-KR"/>
              <a:t>.</a:t>
            </a:r>
            <a:endParaRPr lang="ko-KR" altLang="en-US"/>
          </a:p>
          <a:p>
            <a:pPr marL="268288"/>
            <a:r>
              <a:rPr lang="ko-KR" altLang="en-US"/>
              <a:t>  </a:t>
            </a:r>
            <a:r>
              <a:rPr lang="en-US" altLang="ko-KR"/>
              <a:t>- </a:t>
            </a:r>
            <a:r>
              <a:rPr lang="ko-KR" altLang="en-US"/>
              <a:t>데이터의 물리적 순서를 규정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  <a:p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44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관계형 데이터베이스와 관계 연산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4. </a:t>
            </a:r>
            <a:r>
              <a:rPr lang="ko-KR" altLang="en-US"/>
              <a:t>관계해석</a:t>
            </a:r>
            <a:endParaRPr lang="ko-KR" altLang="en-US"/>
          </a:p>
          <a:p>
            <a:pPr marL="47625" indent="-47625"/>
            <a:r>
              <a:rPr lang="ko-KR" altLang="en-US" smtClean="0"/>
              <a:t> </a:t>
            </a:r>
            <a:r>
              <a:rPr lang="ko-KR" altLang="en-US"/>
              <a:t>관계 데이터 모델의 제안자인 코드</a:t>
            </a:r>
            <a:r>
              <a:rPr lang="en-US" altLang="ko-KR"/>
              <a:t>(E. F. Codd)</a:t>
            </a:r>
            <a:r>
              <a:rPr lang="ko-KR" altLang="en-US"/>
              <a:t>가 수학의 </a:t>
            </a:r>
            <a:r>
              <a:rPr lang="en-US" altLang="ko-KR"/>
              <a:t>Predicate Calculus(</a:t>
            </a:r>
            <a:r>
              <a:rPr lang="ko-KR" altLang="en-US"/>
              <a:t>술어 해석</a:t>
            </a:r>
            <a:r>
              <a:rPr lang="en-US" altLang="ko-KR"/>
              <a:t>)</a:t>
            </a:r>
            <a:r>
              <a:rPr lang="ko-KR" altLang="en-US"/>
              <a:t>에 기반을 두고 관계 데이터베이스를 </a:t>
            </a:r>
            <a:r>
              <a:rPr lang="ko-KR" altLang="en-US"/>
              <a:t>위해 </a:t>
            </a:r>
            <a:r>
              <a:rPr lang="ko-KR" altLang="en-US" smtClean="0"/>
              <a:t>제안</a:t>
            </a:r>
            <a:endParaRPr lang="en-US" altLang="ko-KR" smtClean="0"/>
          </a:p>
          <a:p>
            <a:pPr marL="47625" indent="-47625"/>
            <a:endParaRPr lang="ko-KR" altLang="en-US"/>
          </a:p>
          <a:p>
            <a:pPr marL="47625" indent="-47625"/>
            <a:r>
              <a:rPr lang="ko-KR" altLang="en-US" smtClean="0"/>
              <a:t> </a:t>
            </a:r>
            <a:r>
              <a:rPr lang="ko-KR" altLang="en-US"/>
              <a:t>관계해석은 관계 데이터의 연산을 </a:t>
            </a:r>
            <a:r>
              <a:rPr lang="ko-KR" altLang="en-US"/>
              <a:t>표현하는 </a:t>
            </a:r>
            <a:r>
              <a:rPr lang="ko-KR" altLang="en-US" smtClean="0"/>
              <a:t>방법</a:t>
            </a:r>
            <a:endParaRPr lang="en-US" altLang="ko-KR" smtClean="0"/>
          </a:p>
          <a:p>
            <a:pPr marL="47625" indent="-47625"/>
            <a:endParaRPr lang="ko-KR" altLang="en-US"/>
          </a:p>
          <a:p>
            <a:pPr marL="47625" indent="-47625"/>
            <a:r>
              <a:rPr lang="ko-KR" altLang="en-US" smtClean="0"/>
              <a:t> </a:t>
            </a:r>
            <a:r>
              <a:rPr lang="ko-KR" altLang="en-US"/>
              <a:t>원하는 정보를 정의할 때는 계산 </a:t>
            </a:r>
            <a:r>
              <a:rPr lang="ko-KR" altLang="en-US"/>
              <a:t>수식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marL="47625" indent="-47625"/>
            <a:endParaRPr lang="ko-KR" altLang="en-US"/>
          </a:p>
          <a:p>
            <a:pPr marL="47625" indent="-47625"/>
            <a:r>
              <a:rPr lang="ko-KR" altLang="en-US" smtClean="0"/>
              <a:t> </a:t>
            </a:r>
            <a:r>
              <a:rPr lang="ko-KR" altLang="en-US"/>
              <a:t>원하는 정보가 무엇이라는 것만 정의하는 비절차적 </a:t>
            </a:r>
            <a:r>
              <a:rPr lang="ko-KR" altLang="en-US"/>
              <a:t>특성을 </a:t>
            </a:r>
            <a:r>
              <a:rPr lang="ko-KR" altLang="en-US" smtClean="0"/>
              <a:t>지님</a:t>
            </a:r>
            <a:endParaRPr lang="en-US" altLang="ko-KR" smtClean="0"/>
          </a:p>
          <a:p>
            <a:pPr marL="47625" indent="-47625"/>
            <a:endParaRPr lang="ko-KR" altLang="en-US"/>
          </a:p>
          <a:p>
            <a:pPr marL="47625" indent="-47625"/>
            <a:r>
              <a:rPr lang="ko-KR" altLang="en-US" smtClean="0"/>
              <a:t> </a:t>
            </a:r>
            <a:r>
              <a:rPr lang="ko-KR" altLang="en-US"/>
              <a:t>튜플 관계해석</a:t>
            </a:r>
            <a:r>
              <a:rPr lang="en-US" altLang="ko-KR"/>
              <a:t>, </a:t>
            </a:r>
            <a:r>
              <a:rPr lang="ko-KR" altLang="en-US"/>
              <a:t>도메인 </a:t>
            </a:r>
            <a:r>
              <a:rPr lang="ko-KR" altLang="en-US" smtClean="0"/>
              <a:t>관계해석</a:t>
            </a:r>
            <a:endParaRPr lang="en-US" altLang="ko-KR" smtClean="0"/>
          </a:p>
          <a:p>
            <a:pPr marL="47625" indent="-47625"/>
            <a:endParaRPr lang="ko-KR" altLang="en-US"/>
          </a:p>
          <a:p>
            <a:pPr marL="47625" indent="-47625"/>
            <a:r>
              <a:rPr lang="ko-KR" altLang="en-US" smtClean="0"/>
              <a:t> </a:t>
            </a:r>
            <a:r>
              <a:rPr lang="ko-KR" altLang="en-US"/>
              <a:t>관계해석과 관계대수는 관계 데이터베이스를 처리하는 기능과 능력 면에서 동등하며</a:t>
            </a:r>
            <a:r>
              <a:rPr lang="en-US" altLang="ko-KR"/>
              <a:t>, </a:t>
            </a:r>
            <a:r>
              <a:rPr lang="ko-KR" altLang="en-US"/>
              <a:t>관계대수로 표현한 식은 관계해석으로 표현할 </a:t>
            </a:r>
            <a:r>
              <a:rPr lang="ko-KR" altLang="en-US"/>
              <a:t>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marL="47625" indent="-47625"/>
            <a:endParaRPr lang="ko-KR" altLang="en-US"/>
          </a:p>
          <a:p>
            <a:pPr marL="47625" indent="-47625"/>
            <a:r>
              <a:rPr lang="ko-KR" altLang="en-US" smtClean="0"/>
              <a:t> </a:t>
            </a:r>
            <a:r>
              <a:rPr lang="ko-KR" altLang="en-US"/>
              <a:t>질의어로 표현</a:t>
            </a:r>
            <a:endParaRPr lang="ko-KR" alt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8702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연습 </a:t>
            </a:r>
            <a:r>
              <a:rPr lang="en-US" altLang="ko-KR" smtClean="0"/>
              <a:t>1)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079" y="1591271"/>
            <a:ext cx="9038095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43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연습 </a:t>
            </a:r>
            <a:r>
              <a:rPr lang="en-US" altLang="ko-KR" smtClean="0"/>
              <a:t>2)</a:t>
            </a:r>
            <a:r>
              <a:rPr lang="ko-KR" altLang="en-US"/>
              <a:t> </a:t>
            </a:r>
            <a:r>
              <a:rPr lang="ko-KR" altLang="en-US" smtClean="0"/>
              <a:t>아래의 </a:t>
            </a:r>
            <a:r>
              <a:rPr lang="ko-KR" altLang="en-US"/>
              <a:t>설명과 관련 있는 용어를 쓰시오</a:t>
            </a:r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통신상의 데이터 스트리밍을 통해 데이터를 처리하고 관리하는 시스템으로</a:t>
            </a:r>
            <a:r>
              <a:rPr lang="en-US" altLang="ko-KR" smtClean="0"/>
              <a:t>, DBMS</a:t>
            </a:r>
            <a:r>
              <a:rPr lang="ko-KR" altLang="en-US" smtClean="0"/>
              <a:t>와 비슷한 면이 있지만 정적이고 영구적인 데이터를 처리하고 관리하기 위한 </a:t>
            </a:r>
            <a:r>
              <a:rPr lang="en-US" altLang="ko-KR" smtClean="0"/>
              <a:t>DBMS</a:t>
            </a:r>
            <a:r>
              <a:rPr lang="ko-KR" altLang="en-US" smtClean="0"/>
              <a:t>와는 달리 데이터 스트림이라는 동적인특성을 지닌 데이터를 처리하고 관리하는 시스템이다</a:t>
            </a:r>
            <a:r>
              <a:rPr lang="en-US" altLang="ko-KR" smtClean="0"/>
              <a:t>. </a:t>
            </a:r>
            <a:r>
              <a:rPr lang="ko-KR" altLang="en-US" smtClean="0"/>
              <a:t>온라인상에서 연속적인 질의를 실행하면서 실시간으로 데이터를 처리하고 관리하므로 질의의 입력 순서에 따라 데이터의 처리 결과가 달라질 수 있다</a:t>
            </a:r>
            <a:r>
              <a:rPr lang="en-US" altLang="ko-KR" smtClean="0"/>
              <a:t>.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1387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연습 </a:t>
            </a:r>
            <a:r>
              <a:rPr lang="en-US" altLang="ko-KR" smtClean="0"/>
              <a:t>3)</a:t>
            </a:r>
          </a:p>
          <a:p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3726703"/>
            <a:ext cx="10574267" cy="14509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399" y="5389249"/>
            <a:ext cx="10473048" cy="1054998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295399" y="1868270"/>
            <a:ext cx="10615350" cy="1646826"/>
            <a:chOff x="1295399" y="1868270"/>
            <a:chExt cx="10615350" cy="164682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5399" y="1868270"/>
              <a:ext cx="10615350" cy="1646826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10640291" y="1868270"/>
              <a:ext cx="256309" cy="3405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6391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연습 </a:t>
            </a:r>
            <a:r>
              <a:rPr lang="en-US" altLang="ko-KR" smtClean="0"/>
              <a:t>4) </a:t>
            </a:r>
            <a:r>
              <a:rPr lang="ko-KR" altLang="en-US" smtClean="0"/>
              <a:t>다음 모델에서 가장 많이 발견되는 관계는 무엇인가</a:t>
            </a:r>
            <a:r>
              <a:rPr lang="en-US" altLang="ko-KR" smtClean="0"/>
              <a:t>?</a:t>
            </a:r>
          </a:p>
          <a:p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1737642"/>
            <a:ext cx="6571302" cy="466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35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연습 </a:t>
            </a:r>
            <a:r>
              <a:rPr lang="en-US" altLang="ko-KR" smtClean="0"/>
              <a:t>5) </a:t>
            </a:r>
            <a:r>
              <a:rPr lang="ko-KR" altLang="en-US" smtClean="0"/>
              <a:t>다음은 무슨관계인가</a:t>
            </a:r>
            <a:r>
              <a:rPr lang="en-US" altLang="ko-KR" smtClean="0"/>
              <a:t>?</a:t>
            </a:r>
          </a:p>
          <a:p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312" y="1868270"/>
            <a:ext cx="5004660" cy="288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03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연습 </a:t>
            </a:r>
            <a:r>
              <a:rPr lang="en-US" altLang="ko-KR" smtClean="0"/>
              <a:t>6) </a:t>
            </a:r>
            <a:r>
              <a:rPr lang="ko-KR" altLang="en-US" smtClean="0"/>
              <a:t>다음은 무슨관계인가</a:t>
            </a:r>
            <a:r>
              <a:rPr lang="en-US" altLang="ko-KR" smtClean="0"/>
              <a:t>?</a:t>
            </a:r>
          </a:p>
          <a:p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965" y="1987024"/>
            <a:ext cx="5877328" cy="324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74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연습 </a:t>
            </a:r>
            <a:r>
              <a:rPr lang="en-US" altLang="ko-KR" smtClean="0"/>
              <a:t>7) </a:t>
            </a:r>
            <a:r>
              <a:rPr lang="ko-KR" altLang="en-US" smtClean="0"/>
              <a:t>요구사항을 수행하는 관계대수를 표기하라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요구사항 </a:t>
            </a:r>
            <a:r>
              <a:rPr lang="en-US" altLang="ko-KR" smtClean="0"/>
              <a:t>: 4</a:t>
            </a:r>
            <a:r>
              <a:rPr lang="ko-KR" altLang="en-US" smtClean="0"/>
              <a:t>학년 학생을 검색하시오</a:t>
            </a:r>
            <a:r>
              <a:rPr lang="en-US" altLang="ko-KR" smtClean="0"/>
              <a:t>.</a:t>
            </a:r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489" y="2568623"/>
            <a:ext cx="7761905" cy="2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8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연습 </a:t>
            </a:r>
            <a:r>
              <a:rPr lang="en-US" altLang="ko-KR" smtClean="0"/>
              <a:t>8) </a:t>
            </a:r>
            <a:r>
              <a:rPr lang="ko-KR" altLang="en-US" smtClean="0"/>
              <a:t>결과</a:t>
            </a:r>
            <a:r>
              <a:rPr lang="en-US" altLang="ko-KR" smtClean="0"/>
              <a:t>2</a:t>
            </a:r>
            <a:r>
              <a:rPr lang="ko-KR" altLang="en-US" smtClean="0"/>
              <a:t>가 나오는 관계대수를 표기하라</a:t>
            </a:r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362" y="1701723"/>
            <a:ext cx="6783862" cy="24095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430" y="1701723"/>
            <a:ext cx="3647619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38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연습 </a:t>
            </a:r>
            <a:r>
              <a:rPr lang="en-US" altLang="ko-KR" smtClean="0"/>
              <a:t>9)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8" y="1898812"/>
            <a:ext cx="10739723" cy="11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9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데이터베이스 기초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DML(</a:t>
            </a:r>
            <a:r>
              <a:rPr lang="ko-KR" altLang="en-US"/>
              <a:t>데이터 조작어</a:t>
            </a:r>
            <a:r>
              <a:rPr lang="en-US" altLang="ko-KR"/>
              <a:t>)</a:t>
            </a:r>
          </a:p>
          <a:p>
            <a:r>
              <a:rPr lang="en-US" altLang="ko-KR"/>
              <a:t> - </a:t>
            </a:r>
            <a:r>
              <a:rPr lang="ko-KR" altLang="en-US"/>
              <a:t>데이터 처리를 위해서 응용 프로그램과 </a:t>
            </a:r>
            <a:r>
              <a:rPr lang="en-US" altLang="ko-KR"/>
              <a:t>DB</a:t>
            </a:r>
            <a:r>
              <a:rPr lang="ko-KR" altLang="en-US"/>
              <a:t>관리 시스템 간의 인터페이스를 위한 언어</a:t>
            </a:r>
          </a:p>
          <a:p>
            <a:r>
              <a:rPr lang="ko-KR" altLang="en-US"/>
              <a:t> </a:t>
            </a:r>
            <a:r>
              <a:rPr lang="en-US" altLang="ko-KR"/>
              <a:t>- </a:t>
            </a:r>
            <a:r>
              <a:rPr lang="ko-KR" altLang="en-US"/>
              <a:t>데이터의 검색</a:t>
            </a:r>
            <a:r>
              <a:rPr lang="en-US" altLang="ko-KR"/>
              <a:t>,</a:t>
            </a:r>
            <a:r>
              <a:rPr lang="ko-KR" altLang="en-US"/>
              <a:t>삽입</a:t>
            </a:r>
            <a:r>
              <a:rPr lang="en-US" altLang="ko-KR"/>
              <a:t>,</a:t>
            </a:r>
            <a:r>
              <a:rPr lang="ko-KR" altLang="en-US"/>
              <a:t>삭제</a:t>
            </a:r>
            <a:r>
              <a:rPr lang="en-US" altLang="ko-KR"/>
              <a:t>,</a:t>
            </a:r>
            <a:r>
              <a:rPr lang="ko-KR" altLang="en-US"/>
              <a:t>갱신 연산 등이 있다</a:t>
            </a:r>
            <a:r>
              <a:rPr lang="en-US" altLang="ko-KR"/>
              <a:t>.</a:t>
            </a:r>
          </a:p>
          <a:p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  <a:p>
            <a:r>
              <a:rPr lang="en-US" altLang="ko-KR"/>
              <a:t>DCL(</a:t>
            </a:r>
            <a:r>
              <a:rPr lang="ko-KR" altLang="en-US"/>
              <a:t>데이터 제어어</a:t>
            </a:r>
            <a:r>
              <a:rPr lang="en-US" altLang="ko-KR"/>
              <a:t>)</a:t>
            </a:r>
          </a:p>
          <a:p>
            <a:r>
              <a:rPr lang="en-US" altLang="ko-KR"/>
              <a:t> - </a:t>
            </a:r>
            <a:r>
              <a:rPr lang="ko-KR" altLang="en-US"/>
              <a:t>보안 및 권한 제어</a:t>
            </a:r>
            <a:r>
              <a:rPr lang="en-US" altLang="ko-KR"/>
              <a:t>, </a:t>
            </a:r>
            <a:r>
              <a:rPr lang="ko-KR" altLang="en-US"/>
              <a:t>무결성</a:t>
            </a:r>
            <a:r>
              <a:rPr lang="en-US" altLang="ko-KR"/>
              <a:t>, </a:t>
            </a:r>
            <a:r>
              <a:rPr lang="ko-KR" altLang="en-US"/>
              <a:t>회복</a:t>
            </a:r>
            <a:r>
              <a:rPr lang="en-US" altLang="ko-KR"/>
              <a:t>, </a:t>
            </a:r>
            <a:r>
              <a:rPr lang="ko-KR" altLang="en-US"/>
              <a:t>병행 제어를 위한 언어이다</a:t>
            </a:r>
            <a:r>
              <a:rPr lang="en-US" altLang="ko-KR"/>
              <a:t>.</a:t>
            </a:r>
          </a:p>
          <a:p>
            <a:r>
              <a:rPr lang="en-US" altLang="ko-KR"/>
              <a:t> </a:t>
            </a:r>
            <a:r>
              <a:rPr lang="en-US" altLang="ko-KR" smtClean="0"/>
              <a:t>- DCL </a:t>
            </a:r>
            <a:r>
              <a:rPr lang="ko-KR" altLang="en-US"/>
              <a:t>기능</a:t>
            </a:r>
          </a:p>
          <a:p>
            <a:r>
              <a:rPr lang="ko-KR" altLang="en-US"/>
              <a:t>   </a:t>
            </a:r>
            <a:r>
              <a:rPr lang="en-US" altLang="ko-KR"/>
              <a:t>-</a:t>
            </a:r>
            <a:r>
              <a:rPr lang="ko-KR" altLang="en-US"/>
              <a:t>데이터 보안 </a:t>
            </a:r>
            <a:r>
              <a:rPr lang="en-US" altLang="ko-KR"/>
              <a:t>/ </a:t>
            </a:r>
            <a:r>
              <a:rPr lang="ko-KR" altLang="en-US"/>
              <a:t>데이터 무결성</a:t>
            </a:r>
            <a:r>
              <a:rPr lang="en-US" altLang="ko-KR"/>
              <a:t>/ </a:t>
            </a:r>
            <a:r>
              <a:rPr lang="ko-KR" altLang="en-US"/>
              <a:t>데이터 회복 </a:t>
            </a:r>
            <a:r>
              <a:rPr lang="en-US" altLang="ko-KR"/>
              <a:t>/ </a:t>
            </a:r>
            <a:r>
              <a:rPr lang="ko-KR" altLang="en-US"/>
              <a:t>병행 </a:t>
            </a:r>
            <a:r>
              <a:rPr lang="ko-KR" altLang="en-US" smtClean="0"/>
              <a:t>제어</a:t>
            </a:r>
            <a:endParaRPr lang="ko-KR" altLang="en-US"/>
          </a:p>
          <a:p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  <a:p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62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데이터베이스 기초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4. </a:t>
            </a:r>
            <a:r>
              <a:rPr lang="ko-KR" altLang="en-US"/>
              <a:t>데이터베이스 사용자</a:t>
            </a:r>
          </a:p>
          <a:p>
            <a:r>
              <a:rPr lang="ko-KR" altLang="en-US"/>
              <a:t> 데이터베이스 관리자 </a:t>
            </a:r>
            <a:r>
              <a:rPr lang="en-US" altLang="ko-KR"/>
              <a:t>(DBA)</a:t>
            </a:r>
            <a:endParaRPr lang="ko-KR" altLang="en-US"/>
          </a:p>
          <a:p>
            <a:r>
              <a:rPr lang="ko-KR" altLang="en-US"/>
              <a:t> </a:t>
            </a:r>
            <a:r>
              <a:rPr lang="en-US" altLang="ko-KR"/>
              <a:t>-</a:t>
            </a:r>
            <a:r>
              <a:rPr lang="en-US" altLang="ko-KR" b="1"/>
              <a:t>DDL</a:t>
            </a:r>
            <a:r>
              <a:rPr lang="ko-KR" altLang="en-US" b="1"/>
              <a:t>과 </a:t>
            </a:r>
            <a:r>
              <a:rPr lang="en-US" altLang="ko-KR" b="1"/>
              <a:t>DCL</a:t>
            </a:r>
            <a:r>
              <a:rPr lang="ko-KR" altLang="en-US"/>
              <a:t>을 통해 데이터베이스를 정의하고 제어하는 사람 또는 그룹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> </a:t>
            </a:r>
            <a:r>
              <a:rPr lang="en-US" altLang="ko-KR"/>
              <a:t>-</a:t>
            </a:r>
            <a:r>
              <a:rPr lang="ko-KR" altLang="en-US"/>
              <a:t>데이터베이스 관리 시스템과 컴퓨터 시스템</a:t>
            </a:r>
            <a:r>
              <a:rPr lang="en-US" altLang="ko-KR"/>
              <a:t>, </a:t>
            </a:r>
            <a:r>
              <a:rPr lang="ko-KR" altLang="en-US"/>
              <a:t>조직 내의 전산 업무에 상당한 지식을 보유해야된다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  <a:p>
            <a:r>
              <a:rPr lang="ko-KR" altLang="en-US"/>
              <a:t> 데이터 관리자 </a:t>
            </a:r>
            <a:r>
              <a:rPr lang="en-US" altLang="ko-KR"/>
              <a:t>(Data Admin)</a:t>
            </a:r>
            <a:endParaRPr lang="ko-KR" altLang="en-US"/>
          </a:p>
          <a:p>
            <a:r>
              <a:rPr lang="ko-KR" altLang="en-US"/>
              <a:t> </a:t>
            </a:r>
            <a:r>
              <a:rPr lang="en-US" altLang="ko-KR"/>
              <a:t>-</a:t>
            </a:r>
            <a:r>
              <a:rPr lang="ko-KR" altLang="en-US"/>
              <a:t>하나의 기업 또는 조직 내에서 데이터에 대한 정의</a:t>
            </a:r>
            <a:r>
              <a:rPr lang="en-US" altLang="ko-KR"/>
              <a:t>, </a:t>
            </a:r>
            <a:r>
              <a:rPr lang="ko-KR" altLang="en-US"/>
              <a:t>체계화</a:t>
            </a:r>
            <a:r>
              <a:rPr lang="en-US" altLang="ko-KR"/>
              <a:t>, </a:t>
            </a:r>
            <a:r>
              <a:rPr lang="ko-KR" altLang="en-US"/>
              <a:t>감독 및 보안 업무를 담당할 뿐 아니라</a:t>
            </a:r>
            <a:r>
              <a:rPr lang="en-US" altLang="ko-KR"/>
              <a:t>,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  기업 또는 조직 전반에 걸쳐 존재하는 데이터에 대한 관리를 총괄하고 정보 활용에 대한 중앙 집중적인 계획 수립 및 통제를 수행한다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  <a:p>
            <a:r>
              <a:rPr lang="ko-KR" altLang="en-US"/>
              <a:t> 데이터 설계자 </a:t>
            </a:r>
            <a:r>
              <a:rPr lang="en-US" altLang="ko-KR"/>
              <a:t>(Data Architect)</a:t>
            </a:r>
            <a:endParaRPr lang="ko-KR" altLang="en-US"/>
          </a:p>
          <a:p>
            <a:r>
              <a:rPr lang="ko-KR" altLang="en-US"/>
              <a:t> </a:t>
            </a:r>
            <a:r>
              <a:rPr lang="en-US" altLang="ko-KR"/>
              <a:t>-</a:t>
            </a:r>
            <a:r>
              <a:rPr lang="ko-KR" altLang="en-US"/>
              <a:t>데이터 표준</a:t>
            </a:r>
            <a:r>
              <a:rPr lang="en-US" altLang="ko-KR"/>
              <a:t>, </a:t>
            </a:r>
            <a:r>
              <a:rPr lang="ko-KR" altLang="en-US"/>
              <a:t>데이터 관리 체계 등을 포함하는 데이터 영역을 분류하며</a:t>
            </a:r>
            <a:r>
              <a:rPr lang="en-US" altLang="ko-KR"/>
              <a:t>, </a:t>
            </a:r>
            <a:r>
              <a:rPr lang="ko-KR" altLang="en-US"/>
              <a:t>이를 기준으로 데이터 모델을 생성한다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> </a:t>
            </a:r>
            <a:r>
              <a:rPr lang="en-US" altLang="ko-KR"/>
              <a:t>-</a:t>
            </a:r>
            <a:r>
              <a:rPr lang="ko-KR" altLang="en-US"/>
              <a:t>기업의 업무 수행에 필요한 데이터의 구조를 체계적으로 정의하는 </a:t>
            </a:r>
            <a:r>
              <a:rPr lang="ko-KR" altLang="en-US"/>
              <a:t>사람을 </a:t>
            </a:r>
            <a:r>
              <a:rPr lang="ko-KR" altLang="en-US" smtClean="0"/>
              <a:t>의미</a:t>
            </a: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238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데이터베이스 기초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응용 프로그래머 </a:t>
            </a:r>
            <a:r>
              <a:rPr lang="en-US" altLang="ko-KR"/>
              <a:t>(AP)</a:t>
            </a:r>
            <a:endParaRPr lang="ko-KR" altLang="en-US"/>
          </a:p>
          <a:p>
            <a:r>
              <a:rPr lang="ko-KR" altLang="en-US"/>
              <a:t> </a:t>
            </a:r>
            <a:r>
              <a:rPr lang="en-US" altLang="ko-KR"/>
              <a:t>-</a:t>
            </a:r>
            <a:r>
              <a:rPr lang="ko-KR" altLang="en-US"/>
              <a:t>호스트 프로그래밍 언어에 </a:t>
            </a:r>
            <a:r>
              <a:rPr lang="en-US" altLang="ko-KR" b="1"/>
              <a:t>DML</a:t>
            </a:r>
            <a:r>
              <a:rPr lang="ko-KR" altLang="en-US"/>
              <a:t>을 삽입하여 데이터 베이스에 접근하는 사람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> </a:t>
            </a:r>
            <a:r>
              <a:rPr lang="en-US" altLang="ko-KR"/>
              <a:t>-</a:t>
            </a:r>
            <a:r>
              <a:rPr lang="ko-KR" altLang="en-US"/>
              <a:t>호스트 프로그래밍 언어를 사용할 수 있고</a:t>
            </a:r>
            <a:r>
              <a:rPr lang="en-US" altLang="ko-KR"/>
              <a:t>, </a:t>
            </a:r>
            <a:r>
              <a:rPr lang="ko-KR" altLang="en-US"/>
              <a:t>데이터베이스 관리 시스템에 대해서도 어느 정도 알고 있는 전산 전문가를 말한다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  <a:p>
            <a:r>
              <a:rPr lang="ko-KR" altLang="en-US" smtClean="0"/>
              <a:t>일반 </a:t>
            </a:r>
            <a:r>
              <a:rPr lang="ko-KR" altLang="en-US"/>
              <a:t>사용자 </a:t>
            </a:r>
            <a:r>
              <a:rPr lang="en-US" altLang="ko-KR"/>
              <a:t>(End User)</a:t>
            </a:r>
            <a:endParaRPr lang="ko-KR" altLang="en-US"/>
          </a:p>
          <a:p>
            <a:r>
              <a:rPr lang="ko-KR" altLang="en-US"/>
              <a:t> </a:t>
            </a:r>
            <a:r>
              <a:rPr lang="en-US" altLang="ko-KR"/>
              <a:t>-</a:t>
            </a:r>
            <a:r>
              <a:rPr lang="ko-KR" altLang="en-US"/>
              <a:t>질의어</a:t>
            </a:r>
            <a:r>
              <a:rPr lang="en-US" altLang="ko-KR"/>
              <a:t>(Query Language)</a:t>
            </a:r>
            <a:r>
              <a:rPr lang="ko-KR" altLang="en-US"/>
              <a:t>를 통해 데이터 베이스 관리 시스템에 접근하는 사람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> </a:t>
            </a:r>
            <a:r>
              <a:rPr lang="en-US" altLang="ko-KR"/>
              <a:t>-</a:t>
            </a:r>
            <a:r>
              <a:rPr lang="ko-KR" altLang="en-US"/>
              <a:t>컴퓨터 </a:t>
            </a:r>
            <a:r>
              <a:rPr lang="en-US" altLang="ko-KR"/>
              <a:t>,DB</a:t>
            </a:r>
            <a:r>
              <a:rPr lang="ko-KR" altLang="en-US"/>
              <a:t>지식이 없어도 된다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> </a:t>
            </a:r>
            <a:r>
              <a:rPr lang="en-US" altLang="ko-KR"/>
              <a:t>-</a:t>
            </a:r>
            <a:r>
              <a:rPr lang="ko-KR" altLang="en-US" b="1"/>
              <a:t>데이터 삽입</a:t>
            </a:r>
            <a:r>
              <a:rPr lang="en-US" altLang="ko-KR" b="1"/>
              <a:t>, </a:t>
            </a:r>
            <a:r>
              <a:rPr lang="ko-KR" altLang="en-US" b="1"/>
              <a:t>삭제</a:t>
            </a:r>
            <a:r>
              <a:rPr lang="en-US" altLang="ko-KR" b="1"/>
              <a:t>, </a:t>
            </a:r>
            <a:r>
              <a:rPr lang="ko-KR" altLang="en-US" b="1"/>
              <a:t>갱신</a:t>
            </a:r>
            <a:r>
              <a:rPr lang="en-US" altLang="ko-KR" b="1"/>
              <a:t>, </a:t>
            </a:r>
            <a:r>
              <a:rPr lang="ko-KR" altLang="en-US" b="1"/>
              <a:t>검색 등의 목적</a:t>
            </a:r>
            <a:r>
              <a:rPr lang="ko-KR" altLang="en-US"/>
              <a:t>으로 데이터 베이스 관리 시스템을 이용한다</a:t>
            </a:r>
            <a:r>
              <a:rPr lang="en-US" altLang="ko-KR"/>
              <a:t>.</a:t>
            </a: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812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데이터베이스 기초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5. </a:t>
            </a:r>
            <a:r>
              <a:rPr lang="ko-KR" altLang="en-US"/>
              <a:t>데이터베이스 관리 시스템</a:t>
            </a:r>
            <a:r>
              <a:rPr lang="en-US" altLang="ko-KR"/>
              <a:t>(DBMS)</a:t>
            </a:r>
            <a:endParaRPr lang="ko-KR" altLang="en-US"/>
          </a:p>
          <a:p>
            <a:r>
              <a:rPr lang="ko-KR" altLang="en-US"/>
              <a:t> 데이터베이스 관리 시스템의 개념</a:t>
            </a:r>
          </a:p>
          <a:p>
            <a:pPr marL="200025" indent="-200025"/>
            <a:r>
              <a:rPr lang="ko-KR" altLang="en-US"/>
              <a:t> </a:t>
            </a:r>
            <a:r>
              <a:rPr lang="en-US" altLang="ko-KR"/>
              <a:t>- </a:t>
            </a:r>
            <a:r>
              <a:rPr lang="ko-KR" altLang="en-US"/>
              <a:t>사용자와 </a:t>
            </a:r>
            <a:r>
              <a:rPr lang="en-US" altLang="ko-KR"/>
              <a:t>DB</a:t>
            </a:r>
            <a:r>
              <a:rPr lang="ko-KR" altLang="en-US"/>
              <a:t>사이에서 사용자의 요구에 따라 정보를 생성해 주고 데이터베이스를 관리해 주는 소프트웨어이다</a:t>
            </a:r>
            <a:r>
              <a:rPr lang="en-US" altLang="ko-KR"/>
              <a:t>.</a:t>
            </a:r>
            <a:endParaRPr lang="ko-KR" altLang="en-US"/>
          </a:p>
          <a:p>
            <a:pPr marL="200025" indent="-200025"/>
            <a:r>
              <a:rPr lang="ko-KR" altLang="en-US"/>
              <a:t> </a:t>
            </a:r>
            <a:r>
              <a:rPr lang="en-US" altLang="ko-KR"/>
              <a:t>- </a:t>
            </a:r>
            <a:r>
              <a:rPr lang="ko-KR" altLang="en-US"/>
              <a:t>기존의 파일 시스템이 갖는 데이터의 종속성과 중복성의 문제를 해결하기 위해 제안된 시스템으로 모든 응용 프로그램들이 데이터베이스를 공유할 수 있도록 </a:t>
            </a:r>
            <a:r>
              <a:rPr lang="ko-KR" altLang="en-US"/>
              <a:t>관리</a:t>
            </a:r>
            <a:r>
              <a:rPr lang="en-US" altLang="ko-KR" smtClean="0"/>
              <a:t>.</a:t>
            </a:r>
          </a:p>
          <a:p>
            <a:pPr marL="200025" indent="-200025"/>
            <a:endParaRPr lang="ko-KR" altLang="en-US"/>
          </a:p>
          <a:p>
            <a:pPr marL="200025" indent="-200025"/>
            <a:r>
              <a:rPr lang="ko-KR" altLang="en-US"/>
              <a:t> </a:t>
            </a:r>
            <a:r>
              <a:rPr lang="en-US" altLang="ko-KR"/>
              <a:t>- </a:t>
            </a:r>
            <a:r>
              <a:rPr lang="ko-KR" altLang="en-US"/>
              <a:t>기존 파일 </a:t>
            </a:r>
            <a:r>
              <a:rPr lang="ko-KR" altLang="en-US"/>
              <a:t>시스템의 </a:t>
            </a:r>
            <a:r>
              <a:rPr lang="ko-KR" altLang="en-US" smtClean="0"/>
              <a:t>문제점</a:t>
            </a:r>
            <a:r>
              <a:rPr lang="ko-KR" altLang="en-US"/>
              <a:t>   </a:t>
            </a:r>
          </a:p>
          <a:p>
            <a:pPr marL="200025" indent="-200025"/>
            <a:r>
              <a:rPr lang="ko-KR" altLang="en-US"/>
              <a:t>   </a:t>
            </a:r>
            <a:r>
              <a:rPr lang="en-US" altLang="ko-KR"/>
              <a:t>- </a:t>
            </a:r>
            <a:r>
              <a:rPr lang="ko-KR" altLang="en-US"/>
              <a:t>데이터 종속성으로 인한 문제점</a:t>
            </a:r>
          </a:p>
          <a:p>
            <a:pPr marL="200025" indent="-200025"/>
            <a:r>
              <a:rPr lang="ko-KR" altLang="en-US"/>
              <a:t>     데이터 파일이 보조기억장치</a:t>
            </a:r>
            <a:r>
              <a:rPr lang="en-US" altLang="ko-KR"/>
              <a:t>(ex </a:t>
            </a:r>
            <a:r>
              <a:rPr lang="ko-KR" altLang="en-US"/>
              <a:t>하드디스크</a:t>
            </a:r>
            <a:r>
              <a:rPr lang="en-US" altLang="ko-KR"/>
              <a:t>)</a:t>
            </a:r>
            <a:r>
              <a:rPr lang="ko-KR" altLang="en-US"/>
              <a:t>에 저장되는 방법이나 저장된 데이터의 접근 방법을 변경할 때 응용 프로그램도 같이 변경해야된다</a:t>
            </a:r>
            <a:r>
              <a:rPr lang="en-US" altLang="ko-KR"/>
              <a:t>.</a:t>
            </a:r>
            <a:endParaRPr lang="ko-KR" altLang="en-US"/>
          </a:p>
          <a:p>
            <a:pPr marL="200025" indent="-200025"/>
            <a:r>
              <a:rPr lang="ko-KR" altLang="en-US"/>
              <a:t>   </a:t>
            </a:r>
          </a:p>
          <a:p>
            <a:pPr marL="200025" indent="-200025"/>
            <a:r>
              <a:rPr lang="ko-KR" altLang="en-US"/>
              <a:t>   </a:t>
            </a:r>
            <a:r>
              <a:rPr lang="en-US" altLang="ko-KR"/>
              <a:t>- </a:t>
            </a:r>
            <a:r>
              <a:rPr lang="ko-KR" altLang="en-US"/>
              <a:t>데이터 중복성으로 인한 문제점</a:t>
            </a:r>
          </a:p>
          <a:p>
            <a:pPr marL="200025" indent="-200025"/>
            <a:r>
              <a:rPr lang="ko-KR" altLang="en-US"/>
              <a:t>     중복되어 있는 데이터에는 중복성이 없는 데이터와 동등한 보안 수준을 유지하기가 어려우며</a:t>
            </a:r>
            <a:r>
              <a:rPr lang="en-US" altLang="ko-KR"/>
              <a:t>,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     제어의 분산으로 데이터의 정확성이나 무결성을 효율적으로 유지할 수 </a:t>
            </a:r>
            <a:r>
              <a:rPr lang="ko-KR" altLang="en-US"/>
              <a:t>없다</a:t>
            </a:r>
            <a:r>
              <a:rPr lang="en-US" altLang="ko-KR" smtClean="0"/>
              <a:t>. </a:t>
            </a: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36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데이터베이스 기초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6. </a:t>
            </a:r>
            <a:r>
              <a:rPr lang="ko-KR" altLang="en-US"/>
              <a:t>데이터베이스 관리 시스템의 필수 기능</a:t>
            </a:r>
          </a:p>
          <a:p>
            <a:r>
              <a:rPr lang="ko-KR" altLang="en-US"/>
              <a:t>정의기능</a:t>
            </a:r>
            <a:r>
              <a:rPr lang="en-US" altLang="ko-KR"/>
              <a:t>/</a:t>
            </a:r>
            <a:r>
              <a:rPr lang="ko-KR" altLang="en-US"/>
              <a:t>조작기능</a:t>
            </a:r>
            <a:r>
              <a:rPr lang="en-US" altLang="ko-KR"/>
              <a:t>/</a:t>
            </a:r>
            <a:r>
              <a:rPr lang="ko-KR" altLang="en-US"/>
              <a:t>제어기능</a:t>
            </a:r>
          </a:p>
          <a:p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  <a:p>
            <a:r>
              <a:rPr lang="ko-KR" altLang="en-US"/>
              <a:t>정의 기능</a:t>
            </a:r>
            <a:r>
              <a:rPr lang="en-US" altLang="ko-KR"/>
              <a:t>(Definition Facility)</a:t>
            </a:r>
            <a:endParaRPr lang="ko-KR" altLang="en-US"/>
          </a:p>
          <a:p>
            <a:pPr marL="188913" indent="-188913"/>
            <a:r>
              <a:rPr lang="ko-KR" altLang="en-US"/>
              <a:t> </a:t>
            </a:r>
            <a:r>
              <a:rPr lang="en-US" altLang="ko-KR"/>
              <a:t>- </a:t>
            </a:r>
            <a:r>
              <a:rPr lang="ko-KR" altLang="en-US"/>
              <a:t>데이터의 타입</a:t>
            </a:r>
            <a:r>
              <a:rPr lang="en-US" altLang="ko-KR"/>
              <a:t>,</a:t>
            </a:r>
            <a:r>
              <a:rPr lang="ko-KR" altLang="en-US"/>
              <a:t>구조</a:t>
            </a:r>
            <a:r>
              <a:rPr lang="en-US" altLang="ko-KR"/>
              <a:t>/</a:t>
            </a:r>
            <a:r>
              <a:rPr lang="ko-KR" altLang="en-US"/>
              <a:t>데이터가 </a:t>
            </a:r>
            <a:r>
              <a:rPr lang="en-US" altLang="ko-KR"/>
              <a:t>db</a:t>
            </a:r>
            <a:r>
              <a:rPr lang="ko-KR" altLang="en-US"/>
              <a:t>에 저장될 때의 제약 조건 등을 명시하는 </a:t>
            </a:r>
            <a:r>
              <a:rPr lang="ko-KR" altLang="en-US"/>
              <a:t>기능 </a:t>
            </a:r>
            <a:r>
              <a:rPr lang="ko-KR" altLang="en-US" smtClean="0"/>
              <a:t>제공</a:t>
            </a:r>
            <a:endParaRPr lang="en-US" altLang="ko-KR" smtClean="0"/>
          </a:p>
          <a:p>
            <a:pPr marL="188913" indent="-188913"/>
            <a:endParaRPr lang="ko-KR" altLang="en-US"/>
          </a:p>
          <a:p>
            <a:pPr marL="188913" indent="-188913"/>
            <a:r>
              <a:rPr lang="ko-KR" altLang="en-US"/>
              <a:t>조작 기능</a:t>
            </a:r>
            <a:r>
              <a:rPr lang="en-US" altLang="ko-KR"/>
              <a:t>(Manipulation Facility)</a:t>
            </a:r>
            <a:endParaRPr lang="ko-KR" altLang="en-US"/>
          </a:p>
          <a:p>
            <a:pPr marL="188913" indent="-188913"/>
            <a:r>
              <a:rPr lang="ko-KR" altLang="en-US"/>
              <a:t> </a:t>
            </a:r>
            <a:r>
              <a:rPr lang="en-US" altLang="ko-KR"/>
              <a:t>- </a:t>
            </a:r>
            <a:r>
              <a:rPr lang="ko-KR" altLang="en-US"/>
              <a:t>데이터 접근기능</a:t>
            </a:r>
            <a:r>
              <a:rPr lang="en-US" altLang="ko-KR"/>
              <a:t>(</a:t>
            </a:r>
            <a:r>
              <a:rPr lang="ko-KR" altLang="en-US"/>
              <a:t>검색</a:t>
            </a:r>
            <a:r>
              <a:rPr lang="en-US" altLang="ko-KR"/>
              <a:t>, </a:t>
            </a:r>
            <a:r>
              <a:rPr lang="ko-KR" altLang="en-US"/>
              <a:t>삽입</a:t>
            </a:r>
            <a:r>
              <a:rPr lang="en-US" altLang="ko-KR"/>
              <a:t>, </a:t>
            </a:r>
            <a:r>
              <a:rPr lang="ko-KR" altLang="en-US"/>
              <a:t>삭제</a:t>
            </a:r>
            <a:r>
              <a:rPr lang="en-US" altLang="ko-KR"/>
              <a:t>, </a:t>
            </a:r>
            <a:r>
              <a:rPr lang="ko-KR" altLang="en-US"/>
              <a:t>갱신 등</a:t>
            </a:r>
            <a:r>
              <a:rPr lang="en-US" altLang="ko-KR"/>
              <a:t>)</a:t>
            </a:r>
            <a:r>
              <a:rPr lang="ko-KR" altLang="en-US"/>
              <a:t>을 명시하는 기능을 </a:t>
            </a:r>
            <a:r>
              <a:rPr lang="ko-KR" altLang="en-US"/>
              <a:t>제공한다</a:t>
            </a:r>
            <a:r>
              <a:rPr lang="en-US" altLang="ko-KR" smtClean="0"/>
              <a:t>.</a:t>
            </a:r>
          </a:p>
          <a:p>
            <a:pPr marL="188913" indent="-188913"/>
            <a:endParaRPr lang="ko-KR" altLang="en-US"/>
          </a:p>
          <a:p>
            <a:pPr marL="188913" indent="-188913"/>
            <a:r>
              <a:rPr lang="ko-KR" altLang="en-US"/>
              <a:t>제어 기능</a:t>
            </a:r>
            <a:r>
              <a:rPr lang="en-US" altLang="ko-KR"/>
              <a:t>(Control Facility) </a:t>
            </a:r>
            <a:endParaRPr lang="ko-KR" altLang="en-US"/>
          </a:p>
          <a:p>
            <a:pPr marL="188913" indent="-188913"/>
            <a:r>
              <a:rPr lang="ko-KR" altLang="en-US"/>
              <a:t> </a:t>
            </a:r>
            <a:r>
              <a:rPr lang="en-US" altLang="ko-KR"/>
              <a:t>- </a:t>
            </a:r>
            <a:r>
              <a:rPr lang="ko-KR" altLang="en-US"/>
              <a:t>데이터의 정확성과 안전성을 유지하기 위해 무결성</a:t>
            </a:r>
            <a:r>
              <a:rPr lang="en-US" altLang="ko-KR"/>
              <a:t>, </a:t>
            </a:r>
            <a:r>
              <a:rPr lang="ko-KR" altLang="en-US"/>
              <a:t>보안 및 권한 검사</a:t>
            </a:r>
            <a:r>
              <a:rPr lang="en-US" altLang="ko-KR"/>
              <a:t>, </a:t>
            </a:r>
            <a:r>
              <a:rPr lang="ko-KR" altLang="en-US"/>
              <a:t>병행 제어 등을 명시하는 기능을 </a:t>
            </a:r>
            <a:r>
              <a:rPr lang="ko-KR" altLang="en-US"/>
              <a:t>제공한다</a:t>
            </a:r>
            <a:r>
              <a:rPr lang="en-US" altLang="ko-KR" smtClean="0"/>
              <a:t>. </a:t>
            </a: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657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데이터베이스 기초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.DBMS</a:t>
            </a:r>
            <a:r>
              <a:rPr lang="ko-KR" altLang="en-US"/>
              <a:t>의 </a:t>
            </a:r>
            <a:r>
              <a:rPr lang="ko-KR" altLang="en-US" smtClean="0"/>
              <a:t>장단점</a:t>
            </a:r>
            <a:endParaRPr lang="en-US" altLang="ko-KR" smtClean="0"/>
          </a:p>
          <a:p>
            <a:endParaRPr lang="ko-KR" altLang="en-US"/>
          </a:p>
          <a:p>
            <a:r>
              <a:rPr lang="ko-KR" altLang="en-US"/>
              <a:t>장점 </a:t>
            </a:r>
          </a:p>
          <a:p>
            <a:r>
              <a:rPr lang="en-US" altLang="ko-KR"/>
              <a:t>-</a:t>
            </a:r>
            <a:r>
              <a:rPr lang="ko-KR" altLang="en-US"/>
              <a:t>논리적</a:t>
            </a:r>
            <a:r>
              <a:rPr lang="en-US" altLang="ko-KR"/>
              <a:t>,</a:t>
            </a:r>
            <a:r>
              <a:rPr lang="ko-KR" altLang="en-US"/>
              <a:t>물리적 독립성 보장</a:t>
            </a:r>
          </a:p>
          <a:p>
            <a:r>
              <a:rPr lang="en-US" altLang="ko-KR"/>
              <a:t>-</a:t>
            </a:r>
            <a:r>
              <a:rPr lang="ko-KR" altLang="en-US"/>
              <a:t>데이터 중복을 피할수 있다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en-US" altLang="ko-KR"/>
              <a:t>-</a:t>
            </a:r>
            <a:r>
              <a:rPr lang="ko-KR" altLang="en-US"/>
              <a:t>데이터 표준화가능</a:t>
            </a:r>
          </a:p>
          <a:p>
            <a:r>
              <a:rPr lang="en-US" altLang="ko-KR"/>
              <a:t>-</a:t>
            </a:r>
            <a:r>
              <a:rPr lang="ko-KR" altLang="en-US"/>
              <a:t>데이터 무결성 유지</a:t>
            </a:r>
          </a:p>
          <a:p>
            <a:r>
              <a:rPr lang="en-US" altLang="ko-KR"/>
              <a:t>-</a:t>
            </a:r>
            <a:r>
              <a:rPr lang="ko-KR" altLang="en-US"/>
              <a:t>실시간 처리 가능</a:t>
            </a:r>
          </a:p>
          <a:p>
            <a:r>
              <a:rPr lang="en-US" altLang="ko-KR"/>
              <a:t>-</a:t>
            </a:r>
            <a:r>
              <a:rPr lang="ko-KR" altLang="en-US"/>
              <a:t>보안 유지가능</a:t>
            </a:r>
          </a:p>
          <a:p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  <a:p>
            <a:r>
              <a:rPr lang="ko-KR" altLang="en-US"/>
              <a:t>단점</a:t>
            </a:r>
          </a:p>
          <a:p>
            <a:r>
              <a:rPr lang="en-US" altLang="ko-KR"/>
              <a:t>-DB</a:t>
            </a:r>
            <a:r>
              <a:rPr lang="ko-KR" altLang="en-US"/>
              <a:t>의 전문가가 부족</a:t>
            </a:r>
          </a:p>
          <a:p>
            <a:r>
              <a:rPr lang="en-US" altLang="ko-KR"/>
              <a:t>-</a:t>
            </a:r>
            <a:r>
              <a:rPr lang="ko-KR" altLang="en-US"/>
              <a:t>대용량 디스크로의 집중적인 접근으로 과부하가 발생한다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en-US" altLang="ko-KR"/>
              <a:t>-</a:t>
            </a:r>
            <a:r>
              <a:rPr lang="ko-KR" altLang="en-US"/>
              <a:t>전산화 비용이 증가</a:t>
            </a:r>
          </a:p>
          <a:p>
            <a:r>
              <a:rPr lang="en-US" altLang="ko-KR"/>
              <a:t>-</a:t>
            </a:r>
            <a:r>
              <a:rPr lang="ko-KR" altLang="en-US"/>
              <a:t>시스템이 </a:t>
            </a:r>
            <a:r>
              <a:rPr lang="ko-KR" altLang="en-US"/>
              <a:t>복잡해진다</a:t>
            </a:r>
            <a:r>
              <a:rPr lang="en-US" altLang="ko-KR" smtClean="0"/>
              <a:t>. </a:t>
            </a: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645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FC589-B728-4532-88A7-60E2B861FC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다이아몬드 눈금 프레젠테이션(와이드스크린)</Template>
  <TotalTime>0</TotalTime>
  <Words>1339</Words>
  <Application>Microsoft Office PowerPoint</Application>
  <PresentationFormat>와이드스크린</PresentationFormat>
  <Paragraphs>430</Paragraphs>
  <Slides>39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HY중고딕</vt:lpstr>
      <vt:lpstr>맑은 고딕</vt:lpstr>
      <vt:lpstr>함초롬바탕</vt:lpstr>
      <vt:lpstr>Arial</vt:lpstr>
      <vt:lpstr>Diamond Grid 16x9</vt:lpstr>
      <vt:lpstr>정보처리기사 실기</vt:lpstr>
      <vt:lpstr>데이터베이스 기초</vt:lpstr>
      <vt:lpstr>데이터베이스 기초</vt:lpstr>
      <vt:lpstr>데이터베이스 기초</vt:lpstr>
      <vt:lpstr>데이터베이스 기초</vt:lpstr>
      <vt:lpstr>데이터베이스 기초</vt:lpstr>
      <vt:lpstr>데이터베이스 기초</vt:lpstr>
      <vt:lpstr>데이터베이스 기초</vt:lpstr>
      <vt:lpstr>데이터베이스 기초</vt:lpstr>
      <vt:lpstr>데이터베이스 기초</vt:lpstr>
      <vt:lpstr>데이터베이스 기초</vt:lpstr>
      <vt:lpstr>데이터베이스 기초</vt:lpstr>
      <vt:lpstr>데이터베이스 기초</vt:lpstr>
      <vt:lpstr>데이터베이스 기초</vt:lpstr>
      <vt:lpstr>데이터베이스 기초</vt:lpstr>
      <vt:lpstr>데이터베이스 기초</vt:lpstr>
      <vt:lpstr>데이터베이스 기초</vt:lpstr>
      <vt:lpstr>데이터베이스 기초</vt:lpstr>
      <vt:lpstr>관계형 데이터베이스</vt:lpstr>
      <vt:lpstr>관계형 데이터베이스와 관계 연산</vt:lpstr>
      <vt:lpstr>관계형 데이터베이스와 관계 연산</vt:lpstr>
      <vt:lpstr>관계형 데이터베이스와 관계 연산</vt:lpstr>
      <vt:lpstr>관계형 데이터베이스와 관계 연산</vt:lpstr>
      <vt:lpstr>관계형 데이터베이스와 관계 연산</vt:lpstr>
      <vt:lpstr>관계형 데이터베이스와 관계 연산</vt:lpstr>
      <vt:lpstr>관계형 데이터베이스와 관계 연산</vt:lpstr>
      <vt:lpstr>관계형 데이터베이스와 관계 연산</vt:lpstr>
      <vt:lpstr>관계형 데이터베이스와 관계 연산</vt:lpstr>
      <vt:lpstr>관계형 데이터베이스와 관계 연산</vt:lpstr>
      <vt:lpstr>관계형 데이터베이스와 관계 연산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2017-05-03T01:40:33Z</dcterms:created>
  <dcterms:modified xsi:type="dcterms:W3CDTF">2017-05-11T15:55:15Z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