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61" r:id="rId3"/>
    <p:sldId id="312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2" r:id="rId12"/>
    <p:sldId id="321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5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0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02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59041DB8-B66F-4DC8-A96E-33677E0F90FF}" type="datetimeFigureOut">
              <a:rPr lang="en-US" altLang="ko-KR" smtClean="0"/>
              <a:t>5/12/2017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1604A0D4-B89B-4ADD-AF9E-38636B40EE4E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DEB49C4A-65AC-492D-9701-81B46C3AD0E4}" type="datetimeFigureOut">
              <a:t>2017-05-12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2869989-EB00-4EE7-BCB5-25BDC5BB29F8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69074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11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0981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12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2064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06977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86231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05683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25152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22908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16092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999646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3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3855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4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2183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5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09665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6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74645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7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66585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8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0077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9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1911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ko-KR" smtClean="0"/>
              <a:t>10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0371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967645"/>
            <a:ext cx="9604310" cy="3383280"/>
          </a:xfrm>
        </p:spPr>
        <p:txBody>
          <a:bodyPr anchor="b">
            <a:normAutofit/>
          </a:bodyPr>
          <a:lstStyle>
            <a:lvl1pPr algn="l" latinLnBrk="1">
              <a:lnSpc>
                <a:spcPct val="76000"/>
              </a:lnSpc>
              <a:defRPr lang="ko-KR" sz="8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490863"/>
            <a:ext cx="9604310" cy="457200"/>
          </a:xfrm>
        </p:spPr>
        <p:txBody>
          <a:bodyPr>
            <a:normAutofit/>
          </a:bodyPr>
          <a:lstStyle>
            <a:lvl1pPr marL="0" indent="0" algn="l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4352474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t>2017-05-12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t>2017-05-12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353726"/>
            <a:ext cx="9601200" cy="56067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228299"/>
            <a:ext cx="9601200" cy="45629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t>2017-05-12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 latinLnBrk="1">
              <a:lnSpc>
                <a:spcPct val="85000"/>
              </a:lnSpc>
              <a:defRPr lang="ko-KR" sz="600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800"/>
            </a:lvl6pPr>
            <a:lvl7pPr latinLnBrk="1">
              <a:defRPr lang="ko-KR" sz="1800"/>
            </a:lvl7pPr>
            <a:lvl8pPr latinLnBrk="1">
              <a:defRPr lang="ko-KR" sz="1800"/>
            </a:lvl8pPr>
            <a:lvl9pPr latinLnBrk="1">
              <a:defRPr lang="ko-KR" sz="18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t>2017-05-12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0">
                <a:solidFill>
                  <a:schemeClr val="accent1"/>
                </a:solidFill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600"/>
            </a:lvl6pPr>
            <a:lvl7pPr latinLnBrk="1">
              <a:defRPr lang="ko-KR" sz="1600"/>
            </a:lvl7pPr>
            <a:lvl8pPr latinLnBrk="1">
              <a:defRPr lang="ko-KR" sz="1600"/>
            </a:lvl8pPr>
            <a:lvl9pPr latinLnBrk="1"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t>2017-05-12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t>2017-05-12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t>2017-05-12</a:t>
            </a:fld>
            <a:endParaRPr lang="ko-KR"/>
          </a:p>
        </p:txBody>
      </p: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t>2017-05-12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0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 latinLnBrk="1">
              <a:defRPr lang="ko-KR" sz="2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16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t>2017-05-12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pPr latinLnBrk="1"/>
              <a:t>‹#›</a:t>
            </a:fld>
            <a:endParaRPr lang="ko-KR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2356235"/>
            <a:ext cx="9604310" cy="183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정보처리기사 실기</a:t>
            </a:r>
            <a:endParaRPr lang="ko-KR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4527627"/>
            <a:ext cx="9604310" cy="543137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실무 응용</a:t>
            </a:r>
            <a:endParaRPr lang="ko-KR" sz="2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6083" y="3620755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10) </a:t>
            </a:r>
            <a:r>
              <a:rPr lang="ko-KR" altLang="en-US" smtClean="0"/>
              <a:t>위의 테이블을 이용하여 다음과 같은 검색 결과가 나오는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r>
              <a:rPr lang="en-US" altLang="ko-KR" smtClean="0"/>
              <a:t>        &lt;</a:t>
            </a:r>
            <a:r>
              <a:rPr lang="ko-KR" altLang="en-US" smtClean="0"/>
              <a:t>검색결과</a:t>
            </a:r>
            <a:r>
              <a:rPr lang="en-US" altLang="ko-KR" smtClean="0"/>
              <a:t>&gt;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1722890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결제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19055"/>
              </p:ext>
            </p:extLst>
          </p:nvPr>
        </p:nvGraphicFramePr>
        <p:xfrm>
          <a:off x="1777835" y="1520041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34271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학생</a:t>
            </a:r>
            <a:r>
              <a:rPr lang="en-US" altLang="ko-KR" smtClean="0"/>
              <a:t>&gt; 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6408" y="114569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수강신청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33089"/>
              </p:ext>
            </p:extLst>
          </p:nvPr>
        </p:nvGraphicFramePr>
        <p:xfrm>
          <a:off x="6702606" y="1515022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C++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92165"/>
              </p:ext>
            </p:extLst>
          </p:nvPr>
        </p:nvGraphicFramePr>
        <p:xfrm>
          <a:off x="1903244" y="4815736"/>
          <a:ext cx="2331027" cy="83634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유민서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760"/>
              </p:ext>
            </p:extLst>
          </p:nvPr>
        </p:nvGraphicFramePr>
        <p:xfrm>
          <a:off x="4241715" y="1531917"/>
          <a:ext cx="2331027" cy="167454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유전자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유민서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58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6083" y="3620755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11) </a:t>
            </a:r>
            <a:r>
              <a:rPr lang="ko-KR" altLang="en-US" smtClean="0"/>
              <a:t>위의 테이블을 이용하여 다음과 같은 검색 결과가 나오는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</a:p>
          <a:p>
            <a:pPr marL="771525" indent="-771525"/>
            <a:r>
              <a:rPr lang="en-US" altLang="ko-KR" smtClean="0"/>
              <a:t>	  (</a:t>
            </a:r>
            <a:r>
              <a:rPr lang="ko-KR" altLang="en-US" smtClean="0"/>
              <a:t>전공이 </a:t>
            </a:r>
            <a:r>
              <a:rPr lang="en-US" altLang="ko-KR" smtClean="0"/>
              <a:t>‘</a:t>
            </a:r>
            <a:r>
              <a:rPr lang="ko-KR" altLang="en-US" smtClean="0"/>
              <a:t>컴공</a:t>
            </a:r>
            <a:r>
              <a:rPr lang="en-US" altLang="ko-KR" smtClean="0"/>
              <a:t>’</a:t>
            </a:r>
            <a:r>
              <a:rPr lang="ko-KR" altLang="en-US" smtClean="0"/>
              <a:t>인 그룹만 표시 한다</a:t>
            </a:r>
            <a:r>
              <a:rPr lang="en-US" altLang="ko-KR" smtClean="0"/>
              <a:t>.) </a:t>
            </a:r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r>
              <a:rPr lang="en-US" altLang="ko-KR" smtClean="0"/>
              <a:t>        &lt;</a:t>
            </a:r>
            <a:r>
              <a:rPr lang="ko-KR" altLang="en-US" smtClean="0"/>
              <a:t>검색결과</a:t>
            </a:r>
            <a:r>
              <a:rPr lang="en-US" altLang="ko-KR" smtClean="0"/>
              <a:t>&gt;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1722890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결제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19055"/>
              </p:ext>
            </p:extLst>
          </p:nvPr>
        </p:nvGraphicFramePr>
        <p:xfrm>
          <a:off x="1777835" y="1520041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34271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학생</a:t>
            </a:r>
            <a:r>
              <a:rPr lang="en-US" altLang="ko-KR" smtClean="0"/>
              <a:t>&gt; 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6408" y="114569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수강신청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61896"/>
              </p:ext>
            </p:extLst>
          </p:nvPr>
        </p:nvGraphicFramePr>
        <p:xfrm>
          <a:off x="6702606" y="1515022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C++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67973"/>
              </p:ext>
            </p:extLst>
          </p:nvPr>
        </p:nvGraphicFramePr>
        <p:xfrm>
          <a:off x="1903244" y="4815736"/>
          <a:ext cx="1908735" cy="836344"/>
        </p:xfrm>
        <a:graphic>
          <a:graphicData uri="http://schemas.openxmlformats.org/drawingml/2006/table">
            <a:tbl>
              <a:tblPr/>
              <a:tblGrid>
                <a:gridCol w="636245"/>
                <a:gridCol w="636245"/>
                <a:gridCol w="636245"/>
              </a:tblGrid>
              <a:tr h="2771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789332"/>
              </p:ext>
            </p:extLst>
          </p:nvPr>
        </p:nvGraphicFramePr>
        <p:xfrm>
          <a:off x="4241715" y="1531917"/>
          <a:ext cx="2331027" cy="167454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유민서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46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6083" y="3620755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12) </a:t>
            </a:r>
            <a:r>
              <a:rPr lang="ko-KR" altLang="en-US" smtClean="0"/>
              <a:t>위의 테이블을 이용하여 다음과 같은 검색 결과가 나오는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</a:p>
          <a:p>
            <a:pPr marL="771525" indent="-771525"/>
            <a:r>
              <a:rPr lang="en-US" altLang="ko-KR" smtClean="0"/>
              <a:t>	  (</a:t>
            </a:r>
            <a:r>
              <a:rPr lang="ko-KR" altLang="en-US" smtClean="0"/>
              <a:t>과목을 기준으로 내림차순 정렬하고</a:t>
            </a:r>
            <a:r>
              <a:rPr lang="en-US" altLang="ko-KR" smtClean="0"/>
              <a:t>, </a:t>
            </a:r>
            <a:r>
              <a:rPr lang="ko-KR" altLang="en-US" smtClean="0"/>
              <a:t>신청번호를 기준으로 오름차순 정렬하라</a:t>
            </a:r>
            <a:r>
              <a:rPr lang="en-US" altLang="ko-KR" smtClean="0"/>
              <a:t>)</a:t>
            </a:r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r>
              <a:rPr lang="en-US" altLang="ko-KR" smtClean="0"/>
              <a:t>        &lt;</a:t>
            </a:r>
            <a:r>
              <a:rPr lang="ko-KR" altLang="en-US" smtClean="0"/>
              <a:t>검색결과</a:t>
            </a:r>
            <a:r>
              <a:rPr lang="en-US" altLang="ko-KR" smtClean="0"/>
              <a:t>&gt;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1722890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결제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72176"/>
              </p:ext>
            </p:extLst>
          </p:nvPr>
        </p:nvGraphicFramePr>
        <p:xfrm>
          <a:off x="1777835" y="1520041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34271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학생</a:t>
            </a:r>
            <a:r>
              <a:rPr lang="en-US" altLang="ko-KR" smtClean="0"/>
              <a:t>&gt; 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6408" y="114569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수강신청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53021"/>
              </p:ext>
            </p:extLst>
          </p:nvPr>
        </p:nvGraphicFramePr>
        <p:xfrm>
          <a:off x="6702606" y="1515022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C++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174119"/>
              </p:ext>
            </p:extLst>
          </p:nvPr>
        </p:nvGraphicFramePr>
        <p:xfrm>
          <a:off x="1903244" y="4815736"/>
          <a:ext cx="1908735" cy="1115951"/>
        </p:xfrm>
        <a:graphic>
          <a:graphicData uri="http://schemas.openxmlformats.org/drawingml/2006/table">
            <a:tbl>
              <a:tblPr/>
              <a:tblGrid>
                <a:gridCol w="636245"/>
                <a:gridCol w="636245"/>
                <a:gridCol w="636245"/>
              </a:tblGrid>
              <a:tr h="2771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유민서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760"/>
              </p:ext>
            </p:extLst>
          </p:nvPr>
        </p:nvGraphicFramePr>
        <p:xfrm>
          <a:off x="4241715" y="1531917"/>
          <a:ext cx="2331027" cy="167454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유전자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유민서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05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6083" y="3620755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13) &lt;</a:t>
            </a:r>
            <a:r>
              <a:rPr lang="ko-KR" altLang="en-US" smtClean="0"/>
              <a:t>학생</a:t>
            </a:r>
            <a:r>
              <a:rPr lang="en-US" altLang="ko-KR" smtClean="0"/>
              <a:t>&gt;</a:t>
            </a:r>
            <a:r>
              <a:rPr lang="ko-KR" altLang="en-US" smtClean="0"/>
              <a:t>테이블과 </a:t>
            </a:r>
            <a:r>
              <a:rPr lang="en-US" altLang="ko-KR" smtClean="0"/>
              <a:t>&lt;</a:t>
            </a:r>
            <a:r>
              <a:rPr lang="ko-KR" altLang="en-US" smtClean="0"/>
              <a:t>수강신청</a:t>
            </a:r>
            <a:r>
              <a:rPr lang="en-US" altLang="ko-KR" smtClean="0"/>
              <a:t>&gt;</a:t>
            </a:r>
            <a:r>
              <a:rPr lang="ko-KR" altLang="en-US" smtClean="0"/>
              <a:t>테이블을 이용하여 수강신청을 하지 않은 학생의 학번과 이름을 검색하는  </a:t>
            </a:r>
            <a:r>
              <a:rPr lang="en-US" altLang="ko-KR" smtClean="0"/>
              <a:t>SQL</a:t>
            </a:r>
            <a:r>
              <a:rPr lang="ko-KR" altLang="en-US" smtClean="0"/>
              <a:t>을 작성하시오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1722890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결제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08876"/>
              </p:ext>
            </p:extLst>
          </p:nvPr>
        </p:nvGraphicFramePr>
        <p:xfrm>
          <a:off x="1777835" y="1520041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6045"/>
              </p:ext>
            </p:extLst>
          </p:nvPr>
        </p:nvGraphicFramePr>
        <p:xfrm>
          <a:off x="4241715" y="1531917"/>
          <a:ext cx="2331027" cy="167454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유전자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유민서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34271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학생</a:t>
            </a:r>
            <a:r>
              <a:rPr lang="en-US" altLang="ko-KR" smtClean="0"/>
              <a:t>&gt; 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6408" y="114569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수강신청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53021"/>
              </p:ext>
            </p:extLst>
          </p:nvPr>
        </p:nvGraphicFramePr>
        <p:xfrm>
          <a:off x="6702606" y="1515022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C++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42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6083" y="3620755"/>
            <a:ext cx="10580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14) </a:t>
            </a:r>
            <a:r>
              <a:rPr lang="ko-KR" altLang="en-US"/>
              <a:t>위의 테이블을 이용하여 다음과 같은 검색 결과가 나오는 </a:t>
            </a:r>
            <a:r>
              <a:rPr lang="en-US" altLang="ko-KR"/>
              <a:t>SQL</a:t>
            </a:r>
            <a:r>
              <a:rPr lang="ko-KR" altLang="en-US"/>
              <a:t>문을 작성하시오</a:t>
            </a:r>
            <a:r>
              <a:rPr lang="en-US" altLang="ko-KR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1722890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결제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27623"/>
              </p:ext>
            </p:extLst>
          </p:nvPr>
        </p:nvGraphicFramePr>
        <p:xfrm>
          <a:off x="1777835" y="1520041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35523"/>
              </p:ext>
            </p:extLst>
          </p:nvPr>
        </p:nvGraphicFramePr>
        <p:xfrm>
          <a:off x="4241715" y="1531917"/>
          <a:ext cx="2331027" cy="167454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유전자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유민서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34271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학생</a:t>
            </a:r>
            <a:r>
              <a:rPr lang="en-US" altLang="ko-KR" smtClean="0"/>
              <a:t>&gt; 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6408" y="114569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수강신청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53021"/>
              </p:ext>
            </p:extLst>
          </p:nvPr>
        </p:nvGraphicFramePr>
        <p:xfrm>
          <a:off x="6702606" y="1515022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C++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74994"/>
              </p:ext>
            </p:extLst>
          </p:nvPr>
        </p:nvGraphicFramePr>
        <p:xfrm>
          <a:off x="1903244" y="4815736"/>
          <a:ext cx="1272490" cy="836344"/>
        </p:xfrm>
        <a:graphic>
          <a:graphicData uri="http://schemas.openxmlformats.org/drawingml/2006/table">
            <a:tbl>
              <a:tblPr/>
              <a:tblGrid>
                <a:gridCol w="636245"/>
                <a:gridCol w="636245"/>
              </a:tblGrid>
              <a:tr h="2771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6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21002" y="4443742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71525" indent="-771525"/>
            <a:r>
              <a:rPr lang="en-US" altLang="ko-KR"/>
              <a:t>&lt;</a:t>
            </a:r>
            <a:r>
              <a:rPr lang="ko-KR" altLang="en-US"/>
              <a:t>검색결과</a:t>
            </a:r>
            <a:r>
              <a:rPr lang="en-US" altLang="ko-KR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733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6083" y="3620755"/>
            <a:ext cx="10580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15) </a:t>
            </a:r>
            <a:r>
              <a:rPr lang="ko-KR" altLang="en-US"/>
              <a:t>위의 테이블을 이용하여 다음과 같은 검색 결과가 나오는 </a:t>
            </a:r>
            <a:r>
              <a:rPr lang="en-US" altLang="ko-KR"/>
              <a:t>SQL</a:t>
            </a:r>
            <a:r>
              <a:rPr lang="ko-KR" altLang="en-US"/>
              <a:t>문을 작성하시오</a:t>
            </a:r>
            <a:r>
              <a:rPr lang="en-US" altLang="ko-KR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1722890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결제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45173"/>
              </p:ext>
            </p:extLst>
          </p:nvPr>
        </p:nvGraphicFramePr>
        <p:xfrm>
          <a:off x="1777835" y="1520041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결제여부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935523"/>
              </p:ext>
            </p:extLst>
          </p:nvPr>
        </p:nvGraphicFramePr>
        <p:xfrm>
          <a:off x="4241715" y="1531917"/>
          <a:ext cx="2331027" cy="167454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유전자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박수남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홍길남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유민서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234271" y="113947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학생</a:t>
            </a:r>
            <a:r>
              <a:rPr lang="en-US" altLang="ko-KR" smtClean="0"/>
              <a:t>&gt; 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76408" y="114569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수강신청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953021"/>
              </p:ext>
            </p:extLst>
          </p:nvPr>
        </p:nvGraphicFramePr>
        <p:xfrm>
          <a:off x="6702606" y="1515022"/>
          <a:ext cx="2331027" cy="188409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신청번호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C++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9766" y="421516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71525" indent="-771525"/>
            <a:r>
              <a:rPr lang="en-US" altLang="ko-KR"/>
              <a:t>&lt;</a:t>
            </a:r>
            <a:r>
              <a:rPr lang="ko-KR" altLang="en-US"/>
              <a:t>검색결과</a:t>
            </a:r>
            <a:r>
              <a:rPr lang="en-US" altLang="ko-KR"/>
              <a:t>&gt;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02154"/>
              </p:ext>
            </p:extLst>
          </p:nvPr>
        </p:nvGraphicFramePr>
        <p:xfrm>
          <a:off x="2619911" y="4622380"/>
          <a:ext cx="777009" cy="1464994"/>
        </p:xfrm>
        <a:graphic>
          <a:graphicData uri="http://schemas.openxmlformats.org/drawingml/2006/table">
            <a:tbl>
              <a:tblPr/>
              <a:tblGrid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기계공학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물리학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미생물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유전자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전자공학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92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2922501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16) </a:t>
            </a:r>
            <a:r>
              <a:rPr lang="ko-KR" altLang="en-US" smtClean="0"/>
              <a:t>학생 테이블과 학과 테이블에서 전공코드의 속성값이 같은 데이터 중 이름과 전공을 검색하는 </a:t>
            </a:r>
            <a:r>
              <a:rPr lang="en-US" altLang="ko-KR" smtClean="0"/>
              <a:t>SQL 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83445"/>
              </p:ext>
            </p:extLst>
          </p:nvPr>
        </p:nvGraphicFramePr>
        <p:xfrm>
          <a:off x="3697066" y="1686296"/>
          <a:ext cx="2331028" cy="836344"/>
        </p:xfrm>
        <a:graphic>
          <a:graphicData uri="http://schemas.openxmlformats.org/drawingml/2006/table">
            <a:tbl>
              <a:tblPr/>
              <a:tblGrid>
                <a:gridCol w="582757"/>
                <a:gridCol w="582757"/>
                <a:gridCol w="582757"/>
                <a:gridCol w="582757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89622" y="1293853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학생</a:t>
            </a:r>
            <a:r>
              <a:rPr lang="en-US" altLang="ko-KR" smtClean="0"/>
              <a:t>&gt; 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4897" y="1293853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학과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72633"/>
              </p:ext>
            </p:extLst>
          </p:nvPr>
        </p:nvGraphicFramePr>
        <p:xfrm>
          <a:off x="6621095" y="1675060"/>
          <a:ext cx="1554018" cy="83634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2322" y="3568831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71525" indent="-771525"/>
            <a:r>
              <a:rPr lang="en-US" altLang="ko-KR"/>
              <a:t>&lt;</a:t>
            </a:r>
            <a:r>
              <a:rPr lang="ko-KR" altLang="en-US"/>
              <a:t>검색결과</a:t>
            </a:r>
            <a:r>
              <a:rPr lang="en-US" altLang="ko-KR"/>
              <a:t>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6299"/>
              </p:ext>
            </p:extLst>
          </p:nvPr>
        </p:nvGraphicFramePr>
        <p:xfrm>
          <a:off x="2418215" y="3940628"/>
          <a:ext cx="1165514" cy="626794"/>
        </p:xfrm>
        <a:graphic>
          <a:graphicData uri="http://schemas.openxmlformats.org/drawingml/2006/table">
            <a:tbl>
              <a:tblPr/>
              <a:tblGrid>
                <a:gridCol w="582757"/>
                <a:gridCol w="582757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717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2922501"/>
            <a:ext cx="105806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17) </a:t>
            </a:r>
            <a:r>
              <a:rPr lang="ko-KR" altLang="en-US"/>
              <a:t>위의 테이블을 이용하여 다음과 같은 검색 결과가 나오는 </a:t>
            </a:r>
            <a:r>
              <a:rPr lang="en-US" altLang="ko-KR"/>
              <a:t>SQL</a:t>
            </a:r>
            <a:r>
              <a:rPr lang="ko-KR" altLang="en-US"/>
              <a:t>문을 작성하시오</a:t>
            </a:r>
            <a:r>
              <a:rPr lang="en-US" altLang="ko-KR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83445"/>
              </p:ext>
            </p:extLst>
          </p:nvPr>
        </p:nvGraphicFramePr>
        <p:xfrm>
          <a:off x="3697066" y="1686296"/>
          <a:ext cx="2331028" cy="836344"/>
        </p:xfrm>
        <a:graphic>
          <a:graphicData uri="http://schemas.openxmlformats.org/drawingml/2006/table">
            <a:tbl>
              <a:tblPr/>
              <a:tblGrid>
                <a:gridCol w="582757"/>
                <a:gridCol w="582757"/>
                <a:gridCol w="582757"/>
                <a:gridCol w="582757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김말똥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강길동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89622" y="1293853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학생</a:t>
            </a:r>
            <a:r>
              <a:rPr lang="en-US" altLang="ko-KR" smtClean="0"/>
              <a:t>&gt; 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4897" y="1293853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학과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72633"/>
              </p:ext>
            </p:extLst>
          </p:nvPr>
        </p:nvGraphicFramePr>
        <p:xfrm>
          <a:off x="6621095" y="1675060"/>
          <a:ext cx="1554018" cy="836344"/>
        </p:xfrm>
        <a:graphic>
          <a:graphicData uri="http://schemas.openxmlformats.org/drawingml/2006/table">
            <a:tbl>
              <a:tblPr/>
              <a:tblGrid>
                <a:gridCol w="777009"/>
                <a:gridCol w="777009"/>
              </a:tblGrid>
              <a:tr h="2076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eng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312322" y="3476499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71525" indent="-771525"/>
            <a:r>
              <a:rPr lang="en-US" altLang="ko-KR"/>
              <a:t>&lt;</a:t>
            </a:r>
            <a:r>
              <a:rPr lang="ko-KR" altLang="en-US"/>
              <a:t>검색결과</a:t>
            </a:r>
            <a:r>
              <a:rPr lang="en-US" altLang="ko-KR"/>
              <a:t>&gt;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97983"/>
              </p:ext>
            </p:extLst>
          </p:nvPr>
        </p:nvGraphicFramePr>
        <p:xfrm>
          <a:off x="2418215" y="3890292"/>
          <a:ext cx="1773774" cy="1299225"/>
        </p:xfrm>
        <a:graphic>
          <a:graphicData uri="http://schemas.openxmlformats.org/drawingml/2006/table">
            <a:tbl>
              <a:tblPr/>
              <a:tblGrid>
                <a:gridCol w="591258"/>
                <a:gridCol w="591258"/>
                <a:gridCol w="591258"/>
              </a:tblGrid>
              <a:tr h="3384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5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34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2245608"/>
            <a:ext cx="1058065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18) </a:t>
            </a:r>
            <a:r>
              <a:rPr lang="ko-KR" altLang="en-US" smtClean="0"/>
              <a:t>위의 </a:t>
            </a:r>
            <a:r>
              <a:rPr lang="en-US" altLang="ko-KR" smtClean="0"/>
              <a:t>&lt;</a:t>
            </a:r>
            <a:r>
              <a:rPr lang="ko-KR" altLang="en-US" smtClean="0"/>
              <a:t>사원</a:t>
            </a:r>
            <a:r>
              <a:rPr lang="en-US" altLang="ko-KR" smtClean="0"/>
              <a:t>&gt; </a:t>
            </a:r>
            <a:r>
              <a:rPr lang="ko-KR" altLang="en-US" smtClean="0"/>
              <a:t>테이블에 이름이 </a:t>
            </a:r>
            <a:r>
              <a:rPr lang="en-US" altLang="ko-KR" smtClean="0"/>
              <a:t>‘</a:t>
            </a:r>
            <a:r>
              <a:rPr lang="ko-KR" altLang="en-US" smtClean="0"/>
              <a:t>김사원</a:t>
            </a:r>
            <a:r>
              <a:rPr lang="en-US" altLang="ko-KR" smtClean="0"/>
              <a:t>’</a:t>
            </a:r>
            <a:r>
              <a:rPr lang="ko-KR" altLang="en-US" smtClean="0"/>
              <a:t>이고 부서코드가 </a:t>
            </a:r>
            <a:r>
              <a:rPr lang="en-US" altLang="ko-KR" smtClean="0"/>
              <a:t>‘100’</a:t>
            </a:r>
            <a:r>
              <a:rPr lang="ko-KR" altLang="en-US" smtClean="0"/>
              <a:t>인 사원의 정보를 입력하는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endParaRPr lang="en-US" altLang="ko-KR"/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19) </a:t>
            </a:r>
            <a:r>
              <a:rPr lang="ko-KR" altLang="en-US"/>
              <a:t>위의 </a:t>
            </a:r>
            <a:r>
              <a:rPr lang="en-US" altLang="ko-KR"/>
              <a:t>&lt;</a:t>
            </a:r>
            <a:r>
              <a:rPr lang="ko-KR" altLang="en-US"/>
              <a:t>사원</a:t>
            </a:r>
            <a:r>
              <a:rPr lang="en-US" altLang="ko-KR"/>
              <a:t>&gt; </a:t>
            </a:r>
            <a:r>
              <a:rPr lang="ko-KR" altLang="en-US" smtClean="0"/>
              <a:t>테이블에서 </a:t>
            </a:r>
            <a:r>
              <a:rPr lang="en-US" altLang="ko-KR" smtClean="0"/>
              <a:t>‘</a:t>
            </a:r>
            <a:r>
              <a:rPr lang="ko-KR" altLang="en-US" smtClean="0"/>
              <a:t>홍길동</a:t>
            </a:r>
            <a:r>
              <a:rPr lang="en-US" altLang="ko-KR" smtClean="0"/>
              <a:t>’ </a:t>
            </a:r>
            <a:r>
              <a:rPr lang="ko-KR" altLang="en-US" smtClean="0"/>
              <a:t>사원의 기록을 삭제하는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20) </a:t>
            </a:r>
            <a:r>
              <a:rPr lang="ko-KR" altLang="en-US"/>
              <a:t>위의 </a:t>
            </a:r>
            <a:r>
              <a:rPr lang="en-US" altLang="ko-KR"/>
              <a:t>&lt;</a:t>
            </a:r>
            <a:r>
              <a:rPr lang="ko-KR" altLang="en-US"/>
              <a:t>사원</a:t>
            </a:r>
            <a:r>
              <a:rPr lang="en-US" altLang="ko-KR"/>
              <a:t>&gt; </a:t>
            </a:r>
            <a:r>
              <a:rPr lang="ko-KR" altLang="en-US"/>
              <a:t>테이블에서 </a:t>
            </a:r>
            <a:r>
              <a:rPr lang="en-US" altLang="ko-KR" smtClean="0"/>
              <a:t>‘</a:t>
            </a:r>
            <a:r>
              <a:rPr lang="ko-KR" altLang="en-US" smtClean="0"/>
              <a:t>김길동</a:t>
            </a:r>
            <a:r>
              <a:rPr lang="en-US" altLang="ko-KR" smtClean="0"/>
              <a:t>’</a:t>
            </a:r>
            <a:r>
              <a:rPr lang="ko-KR" altLang="en-US" smtClean="0"/>
              <a:t>과 </a:t>
            </a:r>
            <a:r>
              <a:rPr lang="en-US" altLang="ko-KR" smtClean="0"/>
              <a:t>‘</a:t>
            </a:r>
            <a:r>
              <a:rPr lang="ko-KR" altLang="en-US" smtClean="0"/>
              <a:t>강길동</a:t>
            </a:r>
            <a:r>
              <a:rPr lang="en-US" altLang="ko-KR" smtClean="0"/>
              <a:t>’ </a:t>
            </a:r>
            <a:r>
              <a:rPr lang="ko-KR" altLang="en-US"/>
              <a:t>사원의 </a:t>
            </a:r>
            <a:r>
              <a:rPr lang="ko-KR" altLang="en-US" smtClean="0"/>
              <a:t>부서코드를 </a:t>
            </a:r>
            <a:r>
              <a:rPr lang="en-US" altLang="ko-KR" smtClean="0"/>
              <a:t>‘200’</a:t>
            </a:r>
            <a:r>
              <a:rPr lang="ko-KR" altLang="en-US" smtClean="0"/>
              <a:t>으로  갱신하는 </a:t>
            </a:r>
            <a:r>
              <a:rPr lang="en-US" altLang="ko-KR"/>
              <a:t>SQL</a:t>
            </a:r>
            <a:r>
              <a:rPr lang="ko-KR" altLang="en-US"/>
              <a:t>문을 작성하시오</a:t>
            </a:r>
            <a:r>
              <a:rPr lang="en-US" altLang="ko-KR"/>
              <a:t>.</a:t>
            </a:r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21) </a:t>
            </a:r>
            <a:r>
              <a:rPr lang="ko-KR" altLang="en-US"/>
              <a:t>위의 </a:t>
            </a:r>
            <a:r>
              <a:rPr lang="en-US" altLang="ko-KR"/>
              <a:t>&lt;</a:t>
            </a:r>
            <a:r>
              <a:rPr lang="ko-KR" altLang="en-US"/>
              <a:t>사원</a:t>
            </a:r>
            <a:r>
              <a:rPr lang="en-US" altLang="ko-KR"/>
              <a:t>&gt; </a:t>
            </a:r>
            <a:r>
              <a:rPr lang="ko-KR" altLang="en-US"/>
              <a:t>테이블에서 </a:t>
            </a:r>
            <a:r>
              <a:rPr lang="en-US" altLang="ko-KR"/>
              <a:t>‘</a:t>
            </a:r>
            <a:r>
              <a:rPr lang="ko-KR" altLang="en-US"/>
              <a:t>김길동</a:t>
            </a:r>
            <a:r>
              <a:rPr lang="en-US" altLang="ko-KR" smtClean="0"/>
              <a:t>’ </a:t>
            </a:r>
            <a:r>
              <a:rPr lang="ko-KR" altLang="en-US" smtClean="0"/>
              <a:t>사원의 급여를 </a:t>
            </a:r>
            <a:r>
              <a:rPr lang="en-US" altLang="ko-KR" smtClean="0"/>
              <a:t>100,000</a:t>
            </a:r>
            <a:r>
              <a:rPr lang="ko-KR" altLang="en-US" smtClean="0"/>
              <a:t>원 인상하는 </a:t>
            </a:r>
            <a:r>
              <a:rPr lang="en-US" altLang="ko-KR" smtClean="0"/>
              <a:t>SQL</a:t>
            </a:r>
            <a:r>
              <a:rPr lang="ko-KR" altLang="en-US"/>
              <a:t>문을 작성하시오</a:t>
            </a:r>
            <a:r>
              <a:rPr lang="en-US" altLang="ko-KR"/>
              <a:t>.</a:t>
            </a:r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 smtClean="0"/>
          </a:p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22) </a:t>
            </a:r>
            <a:r>
              <a:rPr lang="ko-KR" altLang="en-US"/>
              <a:t>위의 </a:t>
            </a:r>
            <a:r>
              <a:rPr lang="en-US" altLang="ko-KR"/>
              <a:t>&lt;</a:t>
            </a:r>
            <a:r>
              <a:rPr lang="ko-KR" altLang="en-US"/>
              <a:t>사원</a:t>
            </a:r>
            <a:r>
              <a:rPr lang="en-US" altLang="ko-KR"/>
              <a:t>&gt; </a:t>
            </a:r>
            <a:r>
              <a:rPr lang="ko-KR" altLang="en-US" smtClean="0"/>
              <a:t>테이블의 모든 데이터를 삭제하는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35561"/>
              </p:ext>
            </p:extLst>
          </p:nvPr>
        </p:nvGraphicFramePr>
        <p:xfrm>
          <a:off x="3697064" y="1686296"/>
          <a:ext cx="2888660" cy="356344"/>
        </p:xfrm>
        <a:graphic>
          <a:graphicData uri="http://schemas.openxmlformats.org/drawingml/2006/table">
            <a:tbl>
              <a:tblPr/>
              <a:tblGrid>
                <a:gridCol w="722165"/>
                <a:gridCol w="722165"/>
                <a:gridCol w="722165"/>
                <a:gridCol w="722165"/>
              </a:tblGrid>
              <a:tr h="3563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sng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사번</a:t>
                      </a:r>
                      <a:endParaRPr lang="ko-KR" altLang="en-US" sz="1100" b="0" i="0" u="sng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부서코드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689622" y="1293853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사원</a:t>
            </a:r>
            <a:r>
              <a:rPr lang="en-US" altLang="ko-KR" smtClean="0"/>
              <a:t>&gt; 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84862" y="10209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71525" indent="-771525"/>
            <a:r>
              <a:rPr lang="ko-KR" altLang="en-US" smtClean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8698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400" y="1259954"/>
            <a:ext cx="105806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23) </a:t>
            </a:r>
            <a:r>
              <a:rPr lang="ko-KR" altLang="en-US" smtClean="0"/>
              <a:t>강길동에게 </a:t>
            </a:r>
            <a:r>
              <a:rPr lang="en-US" altLang="ko-KR" smtClean="0"/>
              <a:t>&lt;</a:t>
            </a:r>
            <a:r>
              <a:rPr lang="ko-KR" altLang="en-US" smtClean="0"/>
              <a:t>사원</a:t>
            </a:r>
            <a:r>
              <a:rPr lang="en-US" altLang="ko-KR" smtClean="0"/>
              <a:t>&gt;</a:t>
            </a:r>
            <a:r>
              <a:rPr lang="ko-KR" altLang="en-US" smtClean="0"/>
              <a:t>테이블에 대한 접근 및 조작에 관한 모든 권한을 부여</a:t>
            </a:r>
            <a:r>
              <a:rPr lang="ko-KR" altLang="en-US" smtClean="0"/>
              <a:t>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24) </a:t>
            </a:r>
            <a:r>
              <a:rPr lang="ko-KR" altLang="en-US" smtClean="0"/>
              <a:t>홍길동에게 </a:t>
            </a:r>
            <a:r>
              <a:rPr lang="en-US" altLang="ko-KR" smtClean="0"/>
              <a:t>&lt;</a:t>
            </a:r>
            <a:r>
              <a:rPr lang="ko-KR" altLang="en-US" smtClean="0"/>
              <a:t>수강</a:t>
            </a:r>
            <a:r>
              <a:rPr lang="en-US" altLang="ko-KR" smtClean="0"/>
              <a:t>&gt; </a:t>
            </a:r>
            <a:r>
              <a:rPr lang="ko-KR" altLang="en-US" smtClean="0"/>
              <a:t>테이블에 대해 삭제 권한을 부여하고</a:t>
            </a:r>
            <a:r>
              <a:rPr lang="en-US" altLang="ko-KR" smtClean="0"/>
              <a:t>, &lt;</a:t>
            </a:r>
            <a:r>
              <a:rPr lang="ko-KR" altLang="en-US" smtClean="0"/>
              <a:t>수강</a:t>
            </a:r>
            <a:r>
              <a:rPr lang="en-US" altLang="ko-KR" smtClean="0"/>
              <a:t>&gt; </a:t>
            </a:r>
            <a:r>
              <a:rPr lang="ko-KR" altLang="en-US" smtClean="0"/>
              <a:t>테이블에 대해 삭제 권한을 다른 사람에게 부여할 수 있는 권한을 부여하는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25) </a:t>
            </a:r>
            <a:r>
              <a:rPr lang="ko-KR" altLang="en-US" smtClean="0"/>
              <a:t>장길산에게 부여된 </a:t>
            </a:r>
            <a:r>
              <a:rPr lang="en-US" altLang="ko-KR" smtClean="0"/>
              <a:t>&lt;</a:t>
            </a:r>
            <a:r>
              <a:rPr lang="ko-KR" altLang="en-US" smtClean="0"/>
              <a:t>교수</a:t>
            </a:r>
            <a:r>
              <a:rPr lang="en-US" altLang="ko-KR" smtClean="0"/>
              <a:t>&gt;</a:t>
            </a:r>
            <a:r>
              <a:rPr lang="ko-KR" altLang="en-US" smtClean="0"/>
              <a:t>테이블에 대한 </a:t>
            </a:r>
            <a:r>
              <a:rPr lang="en-US" altLang="ko-KR" smtClean="0"/>
              <a:t>SELECT, INSERT, DELETE </a:t>
            </a:r>
            <a:r>
              <a:rPr lang="ko-KR" altLang="en-US" smtClean="0"/>
              <a:t>권한을 취소하는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26) </a:t>
            </a:r>
            <a:r>
              <a:rPr lang="ko-KR" altLang="en-US" smtClean="0"/>
              <a:t>홍길동에게 부여된 </a:t>
            </a:r>
            <a:r>
              <a:rPr lang="en-US" altLang="ko-KR" smtClean="0"/>
              <a:t>&lt;</a:t>
            </a:r>
            <a:r>
              <a:rPr lang="ko-KR" altLang="en-US" smtClean="0"/>
              <a:t>수강</a:t>
            </a:r>
            <a:r>
              <a:rPr lang="en-US" altLang="ko-KR" smtClean="0"/>
              <a:t>&gt;</a:t>
            </a:r>
            <a:r>
              <a:rPr lang="ko-KR" altLang="en-US" smtClean="0"/>
              <a:t>테이블에 대해 </a:t>
            </a:r>
            <a:r>
              <a:rPr lang="en-US" altLang="ko-KR" smtClean="0"/>
              <a:t>INSERT </a:t>
            </a:r>
            <a:r>
              <a:rPr lang="ko-KR" altLang="en-US" smtClean="0"/>
              <a:t>권한은 유지하면서 다른 사람에게 부여할 수 있는 권한만 취소하는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2584862" y="10209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71525" indent="-771525"/>
            <a:r>
              <a:rPr lang="ko-KR" altLang="en-US" smtClean="0"/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43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mtClean="0"/>
              <a:t>연습 </a:t>
            </a:r>
            <a:r>
              <a:rPr lang="en-US" altLang="ko-KR" smtClean="0"/>
              <a:t>1) </a:t>
            </a:r>
            <a:r>
              <a:rPr lang="ko-KR" altLang="en-US" smtClean="0"/>
              <a:t>다음 </a:t>
            </a:r>
            <a:r>
              <a:rPr lang="en-US" altLang="ko-KR" smtClean="0"/>
              <a:t>( )</a:t>
            </a:r>
            <a:r>
              <a:rPr lang="ko-KR" altLang="en-US" smtClean="0"/>
              <a:t>안에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107" y="1591271"/>
            <a:ext cx="5845785" cy="41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2) </a:t>
            </a:r>
            <a:r>
              <a:rPr lang="ko-KR" altLang="en-US" smtClean="0"/>
              <a:t>다음은 기본키인 직위 속성의 값으로 </a:t>
            </a:r>
            <a:r>
              <a:rPr lang="en-US" altLang="ko-KR" smtClean="0"/>
              <a:t>‘</a:t>
            </a:r>
            <a:r>
              <a:rPr lang="ko-KR" altLang="en-US" smtClean="0"/>
              <a:t>사원</a:t>
            </a:r>
            <a:r>
              <a:rPr lang="en-US" altLang="ko-KR" smtClean="0"/>
              <a:t>’, ‘</a:t>
            </a:r>
            <a:r>
              <a:rPr lang="ko-KR" altLang="en-US" smtClean="0"/>
              <a:t>대리</a:t>
            </a:r>
            <a:r>
              <a:rPr lang="en-US" altLang="ko-KR" smtClean="0"/>
              <a:t>’, ‘</a:t>
            </a:r>
            <a:r>
              <a:rPr lang="ko-KR" altLang="en-US" smtClean="0"/>
              <a:t>과장</a:t>
            </a:r>
            <a:r>
              <a:rPr lang="en-US" altLang="ko-KR" smtClean="0"/>
              <a:t>’, ‘</a:t>
            </a:r>
            <a:r>
              <a:rPr lang="ko-KR" altLang="en-US" smtClean="0"/>
              <a:t>부장</a:t>
            </a:r>
            <a:r>
              <a:rPr lang="en-US" altLang="ko-KR" smtClean="0"/>
              <a:t>’, ‘</a:t>
            </a:r>
            <a:r>
              <a:rPr lang="ko-KR" altLang="en-US" smtClean="0"/>
              <a:t>이사</a:t>
            </a:r>
            <a:r>
              <a:rPr lang="en-US" altLang="ko-KR" smtClean="0"/>
              <a:t>’, ‘</a:t>
            </a:r>
            <a:r>
              <a:rPr lang="ko-KR" altLang="en-US" smtClean="0"/>
              <a:t>사장</a:t>
            </a:r>
            <a:r>
              <a:rPr lang="en-US" altLang="ko-KR" smtClean="0"/>
              <a:t>’</a:t>
            </a:r>
            <a:r>
              <a:rPr lang="ko-KR" altLang="en-US" smtClean="0"/>
              <a:t>만을 허용하고</a:t>
            </a:r>
            <a:r>
              <a:rPr lang="en-US" altLang="ko-KR" smtClean="0"/>
              <a:t>, </a:t>
            </a:r>
            <a:r>
              <a:rPr lang="ko-KR" altLang="en-US" smtClean="0"/>
              <a:t>기본값으로 </a:t>
            </a:r>
            <a:r>
              <a:rPr lang="en-US" altLang="ko-KR" smtClean="0"/>
              <a:t>‘</a:t>
            </a:r>
            <a:r>
              <a:rPr lang="ko-KR" altLang="en-US" smtClean="0"/>
              <a:t>사원</a:t>
            </a:r>
            <a:r>
              <a:rPr lang="en-US" altLang="ko-KR" smtClean="0"/>
              <a:t>’</a:t>
            </a:r>
            <a:r>
              <a:rPr lang="ko-KR" altLang="en-US" smtClean="0"/>
              <a:t>을 취하는 도메인 무결성 제약조건을 설정하기 위한 </a:t>
            </a:r>
            <a:r>
              <a:rPr lang="en-US" altLang="ko-KR" smtClean="0"/>
              <a:t>SQL</a:t>
            </a:r>
            <a:r>
              <a:rPr lang="ko-KR" altLang="en-US" smtClean="0"/>
              <a:t>문이다</a:t>
            </a:r>
            <a:r>
              <a:rPr lang="en-US" altLang="ko-KR" smtClean="0"/>
              <a:t>. </a:t>
            </a:r>
            <a:r>
              <a:rPr lang="ko-KR" altLang="en-US" smtClean="0"/>
              <a:t>괄호를 채워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/>
          </a:p>
          <a:p>
            <a:pPr marL="1685925" lvl="2" indent="-771525"/>
            <a:r>
              <a:rPr lang="en-US" altLang="ko-KR" smtClean="0"/>
              <a:t>CREATE DOMAIN </a:t>
            </a:r>
            <a:r>
              <a:rPr lang="ko-KR" altLang="en-US" smtClean="0"/>
              <a:t>직위 </a:t>
            </a:r>
            <a:r>
              <a:rPr lang="en-US" altLang="ko-KR" smtClean="0"/>
              <a:t>VARCHAR2(10)</a:t>
            </a:r>
          </a:p>
          <a:p>
            <a:pPr marL="1685925" lvl="2" indent="-771525"/>
            <a:r>
              <a:rPr lang="en-US" altLang="ko-KR" smtClean="0"/>
              <a:t>(                    )</a:t>
            </a:r>
          </a:p>
          <a:p>
            <a:pPr marL="1685925" lvl="2" indent="-771525"/>
            <a:r>
              <a:rPr lang="en-US" altLang="ko-KR" smtClean="0"/>
              <a:t>(                 ) C-</a:t>
            </a:r>
            <a:r>
              <a:rPr lang="ko-KR" altLang="en-US" smtClean="0"/>
              <a:t>직위 </a:t>
            </a:r>
            <a:r>
              <a:rPr lang="en-US" altLang="ko-KR" smtClean="0"/>
              <a:t>(                             );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03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3) </a:t>
            </a:r>
            <a:r>
              <a:rPr lang="en-US" altLang="ko-KR" smtClean="0"/>
              <a:t>&lt;</a:t>
            </a:r>
            <a:r>
              <a:rPr lang="ko-KR" altLang="en-US" smtClean="0"/>
              <a:t>사원</a:t>
            </a:r>
            <a:r>
              <a:rPr lang="en-US" altLang="ko-KR" smtClean="0"/>
              <a:t>&gt; </a:t>
            </a:r>
            <a:r>
              <a:rPr lang="ko-KR" altLang="en-US" smtClean="0"/>
              <a:t>테이블에 대해 이름 속성으로 </a:t>
            </a:r>
            <a:r>
              <a:rPr lang="en-US" altLang="ko-KR" smtClean="0"/>
              <a:t>‘</a:t>
            </a:r>
            <a:r>
              <a:rPr lang="ko-KR" altLang="en-US" smtClean="0"/>
              <a:t>이름</a:t>
            </a:r>
            <a:r>
              <a:rPr lang="en-US" altLang="ko-KR" smtClean="0"/>
              <a:t>_idx’</a:t>
            </a:r>
            <a:r>
              <a:rPr lang="ko-KR" altLang="en-US" smtClean="0"/>
              <a:t>라는 인덱스를 정의하시오</a:t>
            </a:r>
            <a:r>
              <a:rPr lang="en-US" altLang="ko-KR" smtClean="0"/>
              <a:t>.</a:t>
            </a:r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4) &lt;</a:t>
            </a:r>
            <a:r>
              <a:rPr lang="ko-KR" altLang="en-US" smtClean="0"/>
              <a:t>상품</a:t>
            </a:r>
            <a:r>
              <a:rPr lang="en-US" altLang="ko-KR" smtClean="0"/>
              <a:t>&gt; </a:t>
            </a:r>
            <a:r>
              <a:rPr lang="ko-KR" altLang="en-US" smtClean="0"/>
              <a:t>테이블의 상품코드 속성을 삭제하는 </a:t>
            </a:r>
            <a:r>
              <a:rPr lang="en-US" altLang="ko-KR" smtClean="0"/>
              <a:t>SQL</a:t>
            </a:r>
            <a:r>
              <a:rPr lang="ko-KR" altLang="en-US" smtClean="0"/>
              <a:t>을 작성하시오</a:t>
            </a:r>
            <a:r>
              <a:rPr lang="en-US" altLang="ko-KR" smtClean="0"/>
              <a:t>.(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해당 속성을 참조하는 데이터도 함께 삭제한다</a:t>
            </a:r>
            <a:r>
              <a:rPr lang="en-US" altLang="ko-KR" smtClean="0"/>
              <a:t>.)</a:t>
            </a:r>
          </a:p>
          <a:p>
            <a:pPr marL="771525" indent="-771525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641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5) </a:t>
            </a:r>
            <a:r>
              <a:rPr lang="en-US" altLang="ko-KR" smtClean="0"/>
              <a:t>&lt;</a:t>
            </a:r>
            <a:r>
              <a:rPr lang="ko-KR" altLang="en-US" smtClean="0"/>
              <a:t>사원</a:t>
            </a:r>
            <a:r>
              <a:rPr lang="en-US" altLang="ko-KR" smtClean="0"/>
              <a:t>&gt; </a:t>
            </a:r>
            <a:r>
              <a:rPr lang="ko-KR" altLang="en-US" smtClean="0"/>
              <a:t>테이블의 나이 속성의 기본값을 </a:t>
            </a:r>
            <a:r>
              <a:rPr lang="en-US" altLang="ko-KR" smtClean="0"/>
              <a:t>19</a:t>
            </a:r>
            <a:r>
              <a:rPr lang="ko-KR" altLang="en-US" smtClean="0"/>
              <a:t>로 변경하는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r>
              <a:rPr lang="ko-KR" altLang="en-US"/>
              <a:t>연습 </a:t>
            </a:r>
            <a:r>
              <a:rPr lang="en-US" altLang="ko-KR" smtClean="0"/>
              <a:t>6) </a:t>
            </a:r>
            <a:r>
              <a:rPr lang="ko-KR" altLang="en-US" smtClean="0"/>
              <a:t>다음 </a:t>
            </a:r>
            <a:r>
              <a:rPr lang="en-US" altLang="ko-KR" smtClean="0"/>
              <a:t>&lt;</a:t>
            </a:r>
            <a:r>
              <a:rPr lang="ko-KR" altLang="en-US" smtClean="0"/>
              <a:t>사원</a:t>
            </a:r>
            <a:r>
              <a:rPr lang="en-US" altLang="ko-KR" smtClean="0"/>
              <a:t>&gt; </a:t>
            </a:r>
            <a:r>
              <a:rPr lang="ko-KR" altLang="en-US" smtClean="0"/>
              <a:t>테이블에서 </a:t>
            </a:r>
            <a:r>
              <a:rPr lang="en-US" altLang="ko-KR" smtClean="0"/>
              <a:t>name </a:t>
            </a:r>
            <a:r>
              <a:rPr lang="ko-KR" altLang="en-US" smtClean="0"/>
              <a:t>이 </a:t>
            </a:r>
            <a:r>
              <a:rPr lang="en-US" altLang="ko-KR" smtClean="0"/>
              <a:t>“</a:t>
            </a:r>
            <a:r>
              <a:rPr lang="ko-KR" altLang="en-US" smtClean="0"/>
              <a:t>홍길동</a:t>
            </a:r>
            <a:r>
              <a:rPr lang="en-US" altLang="ko-KR" smtClean="0"/>
              <a:t>”</a:t>
            </a:r>
            <a:r>
              <a:rPr lang="ko-KR" altLang="en-US" smtClean="0"/>
              <a:t>인 사원의 </a:t>
            </a:r>
            <a:r>
              <a:rPr lang="en-US" altLang="ko-KR" smtClean="0"/>
              <a:t>id</a:t>
            </a:r>
            <a:r>
              <a:rPr lang="ko-KR" altLang="en-US" smtClean="0"/>
              <a:t>를 검색하는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7885"/>
              </p:ext>
            </p:extLst>
          </p:nvPr>
        </p:nvGraphicFramePr>
        <p:xfrm>
          <a:off x="1675741" y="4021006"/>
          <a:ext cx="1922484" cy="1159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2484"/>
              </a:tblGrid>
              <a:tr h="39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userid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568511" y="3653138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사원</a:t>
            </a:r>
            <a:r>
              <a:rPr lang="en-US" altLang="ko-KR"/>
              <a:t>&gt;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2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6) </a:t>
            </a:r>
            <a:r>
              <a:rPr lang="en-US" altLang="ko-KR" smtClean="0"/>
              <a:t>&lt;</a:t>
            </a:r>
            <a:r>
              <a:rPr lang="ko-KR" altLang="en-US" smtClean="0"/>
              <a:t>사원</a:t>
            </a:r>
            <a:r>
              <a:rPr lang="en-US" altLang="ko-KR" smtClean="0"/>
              <a:t>&gt; </a:t>
            </a:r>
            <a:r>
              <a:rPr lang="ko-KR" altLang="en-US" smtClean="0"/>
              <a:t>테이블과 </a:t>
            </a:r>
            <a:r>
              <a:rPr lang="en-US" altLang="ko-KR" smtClean="0"/>
              <a:t>&lt;</a:t>
            </a:r>
            <a:r>
              <a:rPr lang="ko-KR" altLang="en-US" smtClean="0"/>
              <a:t>상점</a:t>
            </a:r>
            <a:r>
              <a:rPr lang="en-US" altLang="ko-KR" smtClean="0"/>
              <a:t>&gt; </a:t>
            </a:r>
            <a:r>
              <a:rPr lang="ko-KR" altLang="en-US" smtClean="0"/>
              <a:t>테이블을 이용하여 사원 </a:t>
            </a:r>
            <a:r>
              <a:rPr lang="en-US" altLang="ko-KR" smtClean="0"/>
              <a:t>id</a:t>
            </a:r>
            <a:r>
              <a:rPr lang="ko-KR" altLang="en-US" smtClean="0"/>
              <a:t>가 </a:t>
            </a:r>
            <a:r>
              <a:rPr lang="en-US" altLang="ko-KR" smtClean="0"/>
              <a:t>100</a:t>
            </a:r>
            <a:r>
              <a:rPr lang="ko-KR" altLang="en-US" smtClean="0"/>
              <a:t>인 사원이 담당하는 상점의 이름을 검색하는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 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중복되는 튜플은 한번만 표시하고</a:t>
            </a:r>
            <a:r>
              <a:rPr lang="en-US" altLang="ko-KR" smtClean="0"/>
              <a:t>, </a:t>
            </a:r>
            <a:r>
              <a:rPr lang="ko-KR" altLang="en-US" smtClean="0"/>
              <a:t>하위질의를 이용</a:t>
            </a:r>
            <a:r>
              <a:rPr lang="en-US" altLang="ko-KR" smtClean="0"/>
              <a:t>)</a:t>
            </a:r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940701"/>
              </p:ext>
            </p:extLst>
          </p:nvPr>
        </p:nvGraphicFramePr>
        <p:xfrm>
          <a:off x="2025898" y="2677339"/>
          <a:ext cx="1922484" cy="11210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2484"/>
              </a:tblGrid>
              <a:tr h="39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4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shop_id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972271" y="230947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사원</a:t>
            </a:r>
            <a:r>
              <a:rPr lang="en-US" altLang="ko-KR"/>
              <a:t>&gt; 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77579"/>
              </p:ext>
            </p:extLst>
          </p:nvPr>
        </p:nvGraphicFramePr>
        <p:xfrm>
          <a:off x="5796478" y="2678804"/>
          <a:ext cx="1922484" cy="1159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2484"/>
              </a:tblGrid>
              <a:tr h="39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98136" y="230947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상점</a:t>
            </a:r>
            <a:r>
              <a:rPr lang="en-US" altLang="ko-KR" smtClean="0"/>
              <a:t>&gt; </a:t>
            </a:r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3960259" y="2902473"/>
            <a:ext cx="1834900" cy="706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960259" y="322571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N 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60433" y="25505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6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7) </a:t>
            </a:r>
            <a:r>
              <a:rPr lang="en-US" altLang="ko-KR" smtClean="0"/>
              <a:t>&lt;</a:t>
            </a:r>
            <a:r>
              <a:rPr lang="ko-KR" altLang="en-US" smtClean="0"/>
              <a:t>판매</a:t>
            </a:r>
            <a:r>
              <a:rPr lang="en-US" altLang="ko-KR" smtClean="0"/>
              <a:t>&gt; </a:t>
            </a:r>
            <a:r>
              <a:rPr lang="ko-KR" altLang="en-US" smtClean="0"/>
              <a:t>테이블과 </a:t>
            </a:r>
            <a:r>
              <a:rPr lang="en-US" altLang="ko-KR" smtClean="0"/>
              <a:t>&lt;</a:t>
            </a:r>
            <a:r>
              <a:rPr lang="ko-KR" altLang="en-US" smtClean="0"/>
              <a:t>상품</a:t>
            </a:r>
            <a:r>
              <a:rPr lang="en-US" altLang="ko-KR" smtClean="0"/>
              <a:t>&gt; </a:t>
            </a:r>
            <a:r>
              <a:rPr lang="ko-KR" altLang="en-US" smtClean="0"/>
              <a:t>테이블을 이용하여 상품</a:t>
            </a:r>
            <a:r>
              <a:rPr lang="en-US" altLang="ko-KR" smtClean="0"/>
              <a:t>name</a:t>
            </a:r>
            <a:r>
              <a:rPr lang="ko-KR" altLang="en-US" smtClean="0"/>
              <a:t>이 </a:t>
            </a:r>
            <a:r>
              <a:rPr lang="en-US" altLang="ko-KR" smtClean="0"/>
              <a:t>‘new’</a:t>
            </a:r>
            <a:r>
              <a:rPr lang="ko-KR" altLang="en-US" smtClean="0"/>
              <a:t>로 시작하는  상품의 판매량</a:t>
            </a:r>
            <a:r>
              <a:rPr lang="en-US" altLang="ko-KR" smtClean="0"/>
              <a:t>( amount)</a:t>
            </a:r>
            <a:r>
              <a:rPr lang="ko-KR" altLang="en-US"/>
              <a:t> </a:t>
            </a:r>
            <a:r>
              <a:rPr lang="ko-KR" altLang="en-US" smtClean="0"/>
              <a:t>합계를 검색하는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하위질의를 이용</a:t>
            </a:r>
            <a:r>
              <a:rPr lang="en-US" altLang="ko-KR" smtClean="0"/>
              <a:t>)</a:t>
            </a:r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78464"/>
              </p:ext>
            </p:extLst>
          </p:nvPr>
        </p:nvGraphicFramePr>
        <p:xfrm>
          <a:off x="2025898" y="2677339"/>
          <a:ext cx="1922484" cy="13110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2484"/>
              </a:tblGrid>
              <a:tr h="39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4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sid</a:t>
                      </a:r>
                    </a:p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972271" y="230947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판매</a:t>
            </a:r>
            <a:r>
              <a:rPr lang="en-US" altLang="ko-KR" smtClean="0"/>
              <a:t>&gt; 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1270"/>
              </p:ext>
            </p:extLst>
          </p:nvPr>
        </p:nvGraphicFramePr>
        <p:xfrm>
          <a:off x="5796478" y="2678804"/>
          <a:ext cx="1922484" cy="1159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2484"/>
              </a:tblGrid>
              <a:tr h="39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98136" y="230947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상</a:t>
            </a:r>
            <a:r>
              <a:rPr lang="ko-KR" altLang="en-US"/>
              <a:t>품</a:t>
            </a:r>
            <a:r>
              <a:rPr lang="en-US" altLang="ko-KR" smtClean="0"/>
              <a:t>&gt; </a:t>
            </a:r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3942608" y="2895846"/>
            <a:ext cx="1852551" cy="654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97954" y="31609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N 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442782" y="2588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9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8) </a:t>
            </a:r>
            <a:r>
              <a:rPr lang="en-US" altLang="ko-KR" smtClean="0"/>
              <a:t>&lt;</a:t>
            </a:r>
            <a:r>
              <a:rPr lang="ko-KR" altLang="en-US" smtClean="0"/>
              <a:t>상품</a:t>
            </a:r>
            <a:r>
              <a:rPr lang="en-US" altLang="ko-KR" smtClean="0"/>
              <a:t>&gt; </a:t>
            </a:r>
            <a:r>
              <a:rPr lang="ko-KR" altLang="en-US" smtClean="0"/>
              <a:t>테이블에서 </a:t>
            </a:r>
            <a:r>
              <a:rPr lang="en-US" altLang="ko-KR" smtClean="0"/>
              <a:t>price </a:t>
            </a:r>
            <a:r>
              <a:rPr lang="ko-KR" altLang="en-US" smtClean="0"/>
              <a:t>값이 </a:t>
            </a:r>
            <a:r>
              <a:rPr lang="en-US" altLang="ko-KR" smtClean="0"/>
              <a:t>Null</a:t>
            </a:r>
            <a:r>
              <a:rPr lang="ko-KR" altLang="en-US" smtClean="0"/>
              <a:t>인 상품의 </a:t>
            </a:r>
            <a:r>
              <a:rPr lang="en-US" altLang="ko-KR" smtClean="0"/>
              <a:t>name</a:t>
            </a:r>
            <a:r>
              <a:rPr lang="ko-KR" altLang="en-US" smtClean="0"/>
              <a:t>을 오름차순으로 정렬하여 조회하는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60061"/>
              </p:ext>
            </p:extLst>
          </p:nvPr>
        </p:nvGraphicFramePr>
        <p:xfrm>
          <a:off x="4739574" y="2673764"/>
          <a:ext cx="1922484" cy="1159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2484"/>
              </a:tblGrid>
              <a:tr h="39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3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641232" y="230443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상</a:t>
            </a:r>
            <a:r>
              <a:rPr lang="ko-KR" altLang="en-US"/>
              <a:t>품</a:t>
            </a:r>
            <a:r>
              <a:rPr lang="en-US" altLang="ko-KR" smtClean="0"/>
              <a:t>&gt;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12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/>
              <a:t>연습문제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95399" y="1221939"/>
            <a:ext cx="105806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1525" indent="-771525"/>
            <a:r>
              <a:rPr lang="ko-KR" altLang="en-US" smtClean="0"/>
              <a:t>연습 </a:t>
            </a:r>
            <a:r>
              <a:rPr lang="en-US" altLang="ko-KR" smtClean="0"/>
              <a:t>9) </a:t>
            </a:r>
            <a:r>
              <a:rPr lang="en-US" altLang="ko-KR" smtClean="0"/>
              <a:t>&lt;</a:t>
            </a:r>
            <a:r>
              <a:rPr lang="ko-KR" altLang="en-US" smtClean="0"/>
              <a:t>판매</a:t>
            </a:r>
            <a:r>
              <a:rPr lang="en-US" altLang="ko-KR" smtClean="0"/>
              <a:t>&gt; </a:t>
            </a:r>
            <a:r>
              <a:rPr lang="ko-KR" altLang="en-US" smtClean="0"/>
              <a:t>테이블 상품의 판매량</a:t>
            </a:r>
            <a:r>
              <a:rPr lang="en-US" altLang="ko-KR" smtClean="0"/>
              <a:t>(amount)</a:t>
            </a:r>
            <a:r>
              <a:rPr lang="ko-KR" altLang="en-US" smtClean="0"/>
              <a:t>이 </a:t>
            </a:r>
            <a:r>
              <a:rPr lang="en-US" altLang="ko-KR" smtClean="0"/>
              <a:t>100~200 </a:t>
            </a:r>
            <a:r>
              <a:rPr lang="ko-KR" altLang="en-US" smtClean="0"/>
              <a:t>사이인 상품의 코드</a:t>
            </a:r>
            <a:r>
              <a:rPr lang="en-US" altLang="ko-KR" smtClean="0"/>
              <a:t>(pid)</a:t>
            </a:r>
            <a:r>
              <a:rPr lang="ko-KR" altLang="en-US" smtClean="0"/>
              <a:t>를 조회하는 </a:t>
            </a:r>
            <a:r>
              <a:rPr lang="en-US" altLang="ko-KR" smtClean="0"/>
              <a:t>SQL</a:t>
            </a:r>
            <a:r>
              <a:rPr lang="ko-KR" altLang="en-US" smtClean="0"/>
              <a:t>문을 작성하시오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  <a:p>
            <a:pPr marL="771525" indent="-771525"/>
            <a:endParaRPr lang="en-US" altLang="ko-KR" smtClean="0"/>
          </a:p>
          <a:p>
            <a:pPr marL="771525" indent="-771525"/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78464"/>
              </p:ext>
            </p:extLst>
          </p:nvPr>
        </p:nvGraphicFramePr>
        <p:xfrm>
          <a:off x="2025898" y="2677339"/>
          <a:ext cx="1922484" cy="13110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2484"/>
              </a:tblGrid>
              <a:tr h="39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43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sid</a:t>
                      </a:r>
                    </a:p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pid</a:t>
                      </a:r>
                    </a:p>
                    <a:p>
                      <a:pPr latinLnBrk="1"/>
                      <a:r>
                        <a:rPr lang="en-US" altLang="ko-KR" smtClean="0">
                          <a:solidFill>
                            <a:schemeClr val="tx1"/>
                          </a:solidFill>
                        </a:rPr>
                        <a:t>amount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972271" y="230947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&lt;</a:t>
            </a:r>
            <a:r>
              <a:rPr lang="ko-KR" altLang="en-US" smtClean="0"/>
              <a:t>판매</a:t>
            </a:r>
            <a:r>
              <a:rPr lang="en-US" altLang="ko-KR" smtClean="0"/>
              <a:t>&gt;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1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FC589-B728-4532-88A7-60E2B861FC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다이아몬드 눈금 프레젠테이션(와이드스크린)</Template>
  <TotalTime>0</TotalTime>
  <Words>1371</Words>
  <Application>Microsoft Office PowerPoint</Application>
  <PresentationFormat>와이드스크린</PresentationFormat>
  <Paragraphs>774</Paragraphs>
  <Slides>19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HY중고딕</vt:lpstr>
      <vt:lpstr>맑은 고딕</vt:lpstr>
      <vt:lpstr>Arial</vt:lpstr>
      <vt:lpstr>Diamond Grid 16x9</vt:lpstr>
      <vt:lpstr>정보처리기사 실기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  <vt:lpstr>연습문제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2017-05-03T01:40:33Z</dcterms:created>
  <dcterms:modified xsi:type="dcterms:W3CDTF">2017-05-13T13:19:32Z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