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312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28" r:id="rId12"/>
    <p:sldId id="338" r:id="rId13"/>
    <p:sldId id="339" r:id="rId14"/>
    <p:sldId id="340" r:id="rId15"/>
    <p:sldId id="341" r:id="rId16"/>
    <p:sldId id="34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5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06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5/13/2017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2017-05-13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69074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16551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51910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62533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75046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5581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7881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1841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77945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6630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7764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90408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4225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229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967645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490863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4352474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2017-05-13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2017-05-13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53726"/>
            <a:ext cx="9601200" cy="5606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228299"/>
            <a:ext cx="9601200" cy="4562901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2017-05-13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2017-05-13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2017-05-13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2017-05-13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2017-05-13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2017-05-13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t>2017-05-13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2356235"/>
            <a:ext cx="9604310" cy="1832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정보처리기사 실기</a:t>
            </a:r>
            <a:endParaRPr 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527627"/>
            <a:ext cx="9604310" cy="543137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실무 응용</a:t>
            </a:r>
            <a:endParaRPr 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3682522"/>
            <a:ext cx="1058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</a:t>
            </a:r>
            <a:r>
              <a:rPr lang="en-US" altLang="ko-KR" smtClean="0"/>
              <a:t>1) </a:t>
            </a:r>
            <a:r>
              <a:rPr lang="ko-KR" altLang="en-US" smtClean="0"/>
              <a:t>신규부품을 등록하기 위하여 </a:t>
            </a:r>
            <a:r>
              <a:rPr lang="ko-KR" altLang="en-US" smtClean="0"/>
              <a:t>부품번호 </a:t>
            </a:r>
            <a:r>
              <a:rPr lang="en-US" altLang="ko-KR" smtClean="0"/>
              <a:t>302, </a:t>
            </a:r>
            <a:r>
              <a:rPr lang="ko-KR" altLang="en-US" smtClean="0"/>
              <a:t>거래처 코드 </a:t>
            </a:r>
            <a:r>
              <a:rPr lang="en-US" altLang="ko-KR" smtClean="0"/>
              <a:t>‘A11’, </a:t>
            </a:r>
            <a:r>
              <a:rPr lang="ko-KR" altLang="en-US" smtClean="0"/>
              <a:t>거래처지역 </a:t>
            </a:r>
            <a:r>
              <a:rPr lang="en-US" altLang="ko-KR" smtClean="0"/>
              <a:t>‘</a:t>
            </a:r>
            <a:r>
              <a:rPr lang="ko-KR" altLang="en-US" smtClean="0"/>
              <a:t>경기</a:t>
            </a:r>
            <a:r>
              <a:rPr lang="en-US" altLang="ko-KR" smtClean="0"/>
              <a:t>＇</a:t>
            </a:r>
            <a:r>
              <a:rPr lang="ko-KR" altLang="en-US" smtClean="0"/>
              <a:t>인 데이터를 입력하면 입력되지 않는다</a:t>
            </a:r>
            <a:r>
              <a:rPr lang="en-US" altLang="ko-KR" smtClean="0"/>
              <a:t>. </a:t>
            </a:r>
            <a:r>
              <a:rPr lang="ko-KR" altLang="en-US" smtClean="0"/>
              <a:t>이유와 이러한 현상을 무엇이라 하는가</a:t>
            </a:r>
            <a:r>
              <a:rPr lang="en-US" altLang="ko-KR" smtClean="0"/>
              <a:t>?</a:t>
            </a:r>
          </a:p>
          <a:p>
            <a:pPr marL="771525" indent="-771525"/>
            <a:endParaRPr lang="en-US" altLang="ko-KR"/>
          </a:p>
          <a:p>
            <a:pPr marL="771525" indent="-771525"/>
            <a:r>
              <a:rPr lang="ko-KR" altLang="en-US" smtClean="0"/>
              <a:t>연습</a:t>
            </a:r>
            <a:r>
              <a:rPr lang="en-US" altLang="ko-KR" smtClean="0"/>
              <a:t>2) </a:t>
            </a:r>
            <a:r>
              <a:rPr lang="ko-KR" altLang="en-US" smtClean="0"/>
              <a:t>주문 </a:t>
            </a:r>
            <a:r>
              <a:rPr lang="en-US" altLang="ko-KR" smtClean="0"/>
              <a:t>1607</a:t>
            </a:r>
            <a:r>
              <a:rPr lang="ko-KR" altLang="en-US" smtClean="0"/>
              <a:t>을 삭제하면 유실되는 내용은</a:t>
            </a:r>
            <a:r>
              <a:rPr lang="en-US" altLang="ko-KR" smtClean="0"/>
              <a:t>? </a:t>
            </a:r>
            <a:r>
              <a:rPr lang="ko-KR" altLang="en-US" smtClean="0"/>
              <a:t>그리고 이러한 현상을 무엇이라 하는가</a:t>
            </a:r>
            <a:r>
              <a:rPr lang="en-US" altLang="ko-KR" smtClean="0"/>
              <a:t>?</a:t>
            </a:r>
          </a:p>
          <a:p>
            <a:pPr marL="771525" indent="-771525"/>
            <a:endParaRPr lang="en-US" altLang="ko-KR"/>
          </a:p>
          <a:p>
            <a:pPr marL="771525" indent="-771525"/>
            <a:r>
              <a:rPr lang="ko-KR" altLang="en-US" smtClean="0"/>
              <a:t>연습</a:t>
            </a:r>
            <a:r>
              <a:rPr lang="en-US" altLang="ko-KR" smtClean="0"/>
              <a:t>3) </a:t>
            </a:r>
            <a:r>
              <a:rPr lang="ko-KR" altLang="en-US" smtClean="0"/>
              <a:t>주문 번호 </a:t>
            </a:r>
            <a:r>
              <a:rPr lang="en-US" altLang="ko-KR" smtClean="0"/>
              <a:t>1518</a:t>
            </a:r>
            <a:r>
              <a:rPr lang="ko-KR" altLang="en-US" smtClean="0"/>
              <a:t>의 부품가격을 </a:t>
            </a:r>
            <a:r>
              <a:rPr lang="en-US" altLang="ko-KR" smtClean="0"/>
              <a:t>500</a:t>
            </a:r>
            <a:r>
              <a:rPr lang="ko-KR" altLang="en-US" smtClean="0"/>
              <a:t>에서 </a:t>
            </a:r>
            <a:r>
              <a:rPr lang="en-US" altLang="ko-KR" smtClean="0"/>
              <a:t>300</a:t>
            </a:r>
            <a:r>
              <a:rPr lang="ko-KR" altLang="en-US" smtClean="0"/>
              <a:t>으로 바꾸면 어떤 현상이 일어나는가</a:t>
            </a:r>
            <a:r>
              <a:rPr lang="en-US" altLang="ko-KR" smtClean="0"/>
              <a:t>?</a:t>
            </a:r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952" y="914398"/>
            <a:ext cx="6838095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3682522"/>
            <a:ext cx="10580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</a:t>
            </a:r>
            <a:r>
              <a:rPr lang="en-US" altLang="ko-KR" smtClean="0"/>
              <a:t>4) </a:t>
            </a:r>
            <a:r>
              <a:rPr lang="ko-KR" altLang="en-US" smtClean="0"/>
              <a:t>위의 테이블에서 함수적 종속 관계를 표현하시오</a:t>
            </a:r>
            <a:r>
              <a:rPr lang="en-US" altLang="ko-KR" smtClean="0"/>
              <a:t>.</a:t>
            </a:r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r>
              <a:rPr lang="ko-KR" altLang="en-US" smtClean="0"/>
              <a:t>연습</a:t>
            </a:r>
            <a:r>
              <a:rPr lang="en-US" altLang="ko-KR" smtClean="0"/>
              <a:t>5) </a:t>
            </a:r>
            <a:r>
              <a:rPr lang="ko-KR" altLang="en-US" smtClean="0"/>
              <a:t>위의 테이블에서 부분 함수적 종속의 예를 </a:t>
            </a:r>
            <a:r>
              <a:rPr lang="en-US" altLang="ko-KR" smtClean="0"/>
              <a:t>1</a:t>
            </a:r>
            <a:r>
              <a:rPr lang="ko-KR" altLang="en-US" smtClean="0"/>
              <a:t>가지만 설명하시오</a:t>
            </a:r>
            <a:r>
              <a:rPr lang="en-US" altLang="ko-KR" smtClean="0"/>
              <a:t>.</a:t>
            </a:r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952" y="914398"/>
            <a:ext cx="6838095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3706274"/>
            <a:ext cx="10580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</a:t>
            </a:r>
            <a:r>
              <a:rPr lang="en-US" altLang="ko-KR" smtClean="0"/>
              <a:t>6) </a:t>
            </a:r>
            <a:r>
              <a:rPr lang="ko-KR" altLang="en-US" smtClean="0"/>
              <a:t>위의 테이블을 완전함수적 종속을 만족시키는 </a:t>
            </a:r>
            <a:r>
              <a:rPr lang="en-US" altLang="ko-KR" smtClean="0"/>
              <a:t>&lt;</a:t>
            </a:r>
            <a:r>
              <a:rPr lang="ko-KR" altLang="en-US" smtClean="0"/>
              <a:t>부품</a:t>
            </a:r>
            <a:r>
              <a:rPr lang="en-US" altLang="ko-KR" smtClean="0"/>
              <a:t>&gt;, &lt;</a:t>
            </a:r>
            <a:r>
              <a:rPr lang="ko-KR" altLang="en-US" smtClean="0"/>
              <a:t>주문</a:t>
            </a:r>
            <a:r>
              <a:rPr lang="en-US" altLang="ko-KR" smtClean="0"/>
              <a:t>&gt;, &lt;</a:t>
            </a:r>
            <a:r>
              <a:rPr lang="ko-KR" altLang="en-US" smtClean="0"/>
              <a:t>주문일자</a:t>
            </a:r>
            <a:r>
              <a:rPr lang="en-US" altLang="ko-KR" smtClean="0"/>
              <a:t>&gt; </a:t>
            </a:r>
            <a:r>
              <a:rPr lang="ko-KR" altLang="en-US" smtClean="0"/>
              <a:t>테이블로 분할하려고 한다</a:t>
            </a:r>
            <a:r>
              <a:rPr lang="en-US" altLang="ko-KR" smtClean="0"/>
              <a:t>. </a:t>
            </a:r>
            <a:r>
              <a:rPr lang="ko-KR" altLang="en-US" smtClean="0"/>
              <a:t>각각의 테이블을 표시하시오</a:t>
            </a:r>
            <a:r>
              <a:rPr lang="en-US" altLang="ko-KR" smtClean="0"/>
              <a:t>.</a:t>
            </a:r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62" y="1110336"/>
            <a:ext cx="6838095" cy="24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667" y="4476788"/>
            <a:ext cx="4733333" cy="1609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267" y="4458000"/>
            <a:ext cx="5904762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8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3706274"/>
            <a:ext cx="10580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/>
            <a:r>
              <a:rPr lang="ko-KR" altLang="en-US" smtClean="0"/>
              <a:t>연습</a:t>
            </a:r>
            <a:r>
              <a:rPr lang="en-US" altLang="ko-KR"/>
              <a:t>7</a:t>
            </a:r>
            <a:r>
              <a:rPr lang="en-US" altLang="ko-KR" smtClean="0"/>
              <a:t>) </a:t>
            </a:r>
            <a:r>
              <a:rPr lang="ko-KR" altLang="en-US" smtClean="0"/>
              <a:t>위의 테이블에서 이행 함수적 종속이 나타나는 테이블명과 그 테이블을 예로 이행 함수적 종속에 대해 설명하시오</a:t>
            </a:r>
            <a:r>
              <a:rPr lang="en-US" altLang="ko-KR" smtClean="0"/>
              <a:t>.</a:t>
            </a:r>
            <a:endParaRPr lang="en-US" altLang="ko-KR" smtClean="0"/>
          </a:p>
          <a:p>
            <a:pPr marL="771525" indent="-771525"/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67" y="1044820"/>
            <a:ext cx="4733333" cy="1609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267" y="1026032"/>
            <a:ext cx="5904762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6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2993755"/>
            <a:ext cx="10580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/>
            <a:r>
              <a:rPr lang="ko-KR" altLang="en-US" smtClean="0"/>
              <a:t>연습</a:t>
            </a:r>
            <a:r>
              <a:rPr lang="en-US" altLang="ko-KR" smtClean="0"/>
              <a:t>8</a:t>
            </a:r>
            <a:r>
              <a:rPr lang="en-US" altLang="ko-KR" smtClean="0"/>
              <a:t>) </a:t>
            </a:r>
            <a:r>
              <a:rPr lang="ko-KR" altLang="en-US" smtClean="0"/>
              <a:t>위의 테이블의 함수적 종속관계를 표현하시오</a:t>
            </a:r>
            <a:r>
              <a:rPr lang="en-US" altLang="ko-KR" smtClean="0"/>
              <a:t>.</a:t>
            </a:r>
          </a:p>
          <a:p>
            <a:pPr marL="712788" indent="-712788"/>
            <a:endParaRPr lang="en-US" altLang="ko-KR"/>
          </a:p>
          <a:p>
            <a:pPr marL="712788" indent="-712788"/>
            <a:endParaRPr lang="en-US" altLang="ko-KR" smtClean="0"/>
          </a:p>
          <a:p>
            <a:pPr marL="712788" indent="-712788"/>
            <a:endParaRPr lang="en-US" altLang="ko-KR"/>
          </a:p>
          <a:p>
            <a:pPr marL="712788" indent="-712788"/>
            <a:endParaRPr lang="en-US" altLang="ko-KR" smtClean="0"/>
          </a:p>
          <a:p>
            <a:pPr marL="712788" indent="-712788"/>
            <a:r>
              <a:rPr lang="ko-KR" altLang="en-US" smtClean="0"/>
              <a:t>연습</a:t>
            </a:r>
            <a:r>
              <a:rPr lang="en-US" altLang="ko-KR" smtClean="0"/>
              <a:t>9) </a:t>
            </a:r>
            <a:r>
              <a:rPr lang="ko-KR" altLang="en-US" smtClean="0"/>
              <a:t>위의 테이블에서 이행함수적 종속을 없애는 정규화 결과</a:t>
            </a:r>
            <a:r>
              <a:rPr lang="en-US" altLang="ko-KR" smtClean="0"/>
              <a:t>(3NF)</a:t>
            </a:r>
            <a:r>
              <a:rPr lang="ko-KR" altLang="en-US" smtClean="0"/>
              <a:t>를 테이블로 표현하시오</a:t>
            </a:r>
            <a:r>
              <a:rPr lang="en-US" altLang="ko-KR" smtClean="0"/>
              <a:t>.</a:t>
            </a:r>
          </a:p>
          <a:p>
            <a:pPr marL="712788" indent="-712788"/>
            <a:r>
              <a:rPr lang="en-US" altLang="ko-KR"/>
              <a:t>	</a:t>
            </a:r>
            <a:r>
              <a:rPr lang="en-US" altLang="ko-KR" smtClean="0"/>
              <a:t>(</a:t>
            </a: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테이블은 </a:t>
            </a:r>
            <a:r>
              <a:rPr lang="en-US" altLang="ko-KR" smtClean="0"/>
              <a:t>&lt;</a:t>
            </a:r>
            <a:r>
              <a:rPr lang="ko-KR" altLang="en-US" smtClean="0"/>
              <a:t>부품</a:t>
            </a:r>
            <a:r>
              <a:rPr lang="en-US" altLang="ko-KR" smtClean="0"/>
              <a:t>&gt;, &lt;</a:t>
            </a:r>
            <a:r>
              <a:rPr lang="ko-KR" altLang="en-US" smtClean="0"/>
              <a:t>거래처</a:t>
            </a:r>
            <a:r>
              <a:rPr lang="en-US" altLang="ko-KR" smtClean="0"/>
              <a:t>&gt; </a:t>
            </a:r>
            <a:r>
              <a:rPr lang="ko-KR" altLang="en-US" smtClean="0"/>
              <a:t>로 분해하시오</a:t>
            </a:r>
            <a:r>
              <a:rPr lang="en-US" altLang="ko-KR" smtClean="0"/>
              <a:t>.)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697" y="914398"/>
            <a:ext cx="5552809" cy="18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5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3219386"/>
            <a:ext cx="105806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/>
            <a:r>
              <a:rPr lang="ko-KR" altLang="en-US" smtClean="0"/>
              <a:t>연습</a:t>
            </a:r>
            <a:r>
              <a:rPr lang="en-US" altLang="ko-KR" smtClean="0"/>
              <a:t>10</a:t>
            </a:r>
            <a:r>
              <a:rPr lang="en-US" altLang="ko-KR" smtClean="0"/>
              <a:t>) </a:t>
            </a:r>
            <a:r>
              <a:rPr lang="ko-KR" altLang="en-US" smtClean="0"/>
              <a:t>위의 테이블의 함수의 종속관계를 나타내시오</a:t>
            </a:r>
            <a:r>
              <a:rPr lang="en-US" altLang="ko-KR" smtClean="0"/>
              <a:t>. </a:t>
            </a:r>
          </a:p>
          <a:p>
            <a:pPr marL="712788" indent="-712788"/>
            <a:endParaRPr lang="en-US" altLang="ko-KR"/>
          </a:p>
          <a:p>
            <a:pPr marL="712788" indent="-712788"/>
            <a:endParaRPr lang="en-US" altLang="ko-KR" smtClean="0"/>
          </a:p>
          <a:p>
            <a:pPr marL="712788" indent="-712788"/>
            <a:endParaRPr lang="en-US" altLang="ko-KR" smtClean="0"/>
          </a:p>
          <a:p>
            <a:pPr marL="712788" indent="-712788"/>
            <a:endParaRPr lang="en-US" altLang="ko-KR"/>
          </a:p>
          <a:p>
            <a:pPr marL="712788" indent="-712788"/>
            <a:r>
              <a:rPr lang="ko-KR" altLang="en-US" smtClean="0"/>
              <a:t>연습</a:t>
            </a:r>
            <a:r>
              <a:rPr lang="en-US" altLang="ko-KR" smtClean="0"/>
              <a:t>11) </a:t>
            </a:r>
            <a:r>
              <a:rPr lang="ko-KR" altLang="en-US" smtClean="0"/>
              <a:t>위 테이블의 </a:t>
            </a:r>
            <a:r>
              <a:rPr lang="en-US" altLang="ko-KR" smtClean="0"/>
              <a:t>2NF </a:t>
            </a:r>
            <a:r>
              <a:rPr lang="ko-KR" altLang="en-US" smtClean="0"/>
              <a:t>과정의  결과를 표현하시오</a:t>
            </a:r>
            <a:r>
              <a:rPr lang="en-US" altLang="ko-KR" smtClean="0"/>
              <a:t>.(</a:t>
            </a:r>
            <a:r>
              <a:rPr lang="ko-KR" altLang="en-US" smtClean="0"/>
              <a:t>테이블명은 </a:t>
            </a:r>
            <a:r>
              <a:rPr lang="en-US" altLang="ko-KR" smtClean="0"/>
              <a:t>A, B</a:t>
            </a:r>
            <a:r>
              <a:rPr lang="ko-KR" altLang="en-US" smtClean="0"/>
              <a:t>로 하시오</a:t>
            </a:r>
            <a:r>
              <a:rPr lang="en-US" altLang="ko-KR" smtClean="0"/>
              <a:t>.)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047" y="1032767"/>
            <a:ext cx="4561905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정규화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/>
              <a:t>이상</a:t>
            </a:r>
            <a:r>
              <a:rPr lang="en-US" altLang="ko-KR" b="1"/>
              <a:t>(Anomaly)</a:t>
            </a:r>
          </a:p>
          <a:p>
            <a:endParaRPr lang="en-US" altLang="ko-KR"/>
          </a:p>
          <a:p>
            <a:pPr marL="82550" indent="-82550"/>
            <a:r>
              <a:rPr lang="ko-KR" altLang="en-US"/>
              <a:t>하나의 릴레이션에 많은 속성들이 존재함으로 인해 중복</a:t>
            </a:r>
            <a:r>
              <a:rPr lang="en-US" altLang="ko-KR"/>
              <a:t>/</a:t>
            </a:r>
            <a:r>
              <a:rPr lang="ko-KR" altLang="en-US"/>
              <a:t>종속으로 발생하는 문제점</a:t>
            </a:r>
          </a:p>
          <a:p>
            <a:pPr marL="82550" indent="-82550"/>
            <a:endParaRPr lang="ko-KR" altLang="en-US"/>
          </a:p>
          <a:p>
            <a:pPr marL="82550" indent="-82550"/>
            <a:r>
              <a:rPr lang="en-US" altLang="ko-KR"/>
              <a:t>-</a:t>
            </a:r>
            <a:r>
              <a:rPr lang="ko-KR" altLang="en-US"/>
              <a:t>삭제이상</a:t>
            </a:r>
            <a:r>
              <a:rPr lang="en-US" altLang="ko-KR"/>
              <a:t>(Deletion Anomaly): </a:t>
            </a:r>
            <a:r>
              <a:rPr lang="ko-KR" altLang="en-US"/>
              <a:t>하나의 자료만 삭제하고 싶지만</a:t>
            </a:r>
            <a:r>
              <a:rPr lang="en-US" altLang="ko-KR"/>
              <a:t>, </a:t>
            </a:r>
            <a:r>
              <a:rPr lang="ko-KR" altLang="en-US"/>
              <a:t>그 </a:t>
            </a:r>
            <a:r>
              <a:rPr lang="ko-KR" altLang="en-US" smtClean="0"/>
              <a:t>자료가 포함된 </a:t>
            </a:r>
            <a:r>
              <a:rPr lang="ko-KR" altLang="en-US"/>
              <a:t>튜플 전체가 삭제됨으로인해 원하지 않는 정보가 손실되는 문제점</a:t>
            </a:r>
          </a:p>
          <a:p>
            <a:pPr marL="82550" indent="-82550"/>
            <a:endParaRPr lang="ko-KR" altLang="en-US"/>
          </a:p>
          <a:p>
            <a:pPr marL="82550" indent="-82550"/>
            <a:r>
              <a:rPr lang="en-US" altLang="ko-KR"/>
              <a:t>-</a:t>
            </a:r>
            <a:r>
              <a:rPr lang="ko-KR" altLang="en-US"/>
              <a:t>삽입이상</a:t>
            </a:r>
            <a:r>
              <a:rPr lang="en-US" altLang="ko-KR"/>
              <a:t>(Insertion Anomaly): </a:t>
            </a:r>
            <a:r>
              <a:rPr lang="ko-KR" altLang="en-US"/>
              <a:t>원하지 않는 자료가 삽입된다든지</a:t>
            </a:r>
            <a:r>
              <a:rPr lang="en-US" altLang="ko-KR"/>
              <a:t>, </a:t>
            </a:r>
            <a:r>
              <a:rPr lang="ko-KR" altLang="en-US" smtClean="0"/>
              <a:t>삽입하는데 </a:t>
            </a:r>
            <a:r>
              <a:rPr lang="ko-KR" altLang="en-US"/>
              <a:t>자료가부족해 삽입이 되지 </a:t>
            </a:r>
            <a:r>
              <a:rPr lang="ko-KR" altLang="en-US"/>
              <a:t>않아 </a:t>
            </a:r>
            <a:r>
              <a:rPr lang="ko-KR" altLang="en-US" smtClean="0"/>
              <a:t>발생하는 </a:t>
            </a:r>
            <a:r>
              <a:rPr lang="ko-KR" altLang="en-US"/>
              <a:t>문제점</a:t>
            </a:r>
          </a:p>
          <a:p>
            <a:pPr marL="82550" indent="-82550"/>
            <a:endParaRPr lang="ko-KR" altLang="en-US"/>
          </a:p>
          <a:p>
            <a:pPr marL="82550" indent="-82550"/>
            <a:r>
              <a:rPr lang="en-US" altLang="ko-KR"/>
              <a:t>-</a:t>
            </a:r>
            <a:r>
              <a:rPr lang="ko-KR" altLang="en-US"/>
              <a:t>갱신이상</a:t>
            </a:r>
            <a:r>
              <a:rPr lang="en-US" altLang="ko-KR"/>
              <a:t>(Update Anomaly): </a:t>
            </a:r>
            <a:r>
              <a:rPr lang="ko-KR" altLang="en-US"/>
              <a:t>정확하지 않거나 일부의 </a:t>
            </a:r>
            <a:r>
              <a:rPr lang="ko-KR" altLang="en-US"/>
              <a:t>튜플만 </a:t>
            </a:r>
            <a:r>
              <a:rPr lang="ko-KR" altLang="en-US" smtClean="0"/>
              <a:t>갱신됨으로 인해 </a:t>
            </a:r>
            <a:r>
              <a:rPr lang="ko-KR" altLang="en-US"/>
              <a:t>정보가 모호해지거나 </a:t>
            </a:r>
            <a:r>
              <a:rPr lang="ko-KR" altLang="en-US"/>
              <a:t>일관성이 </a:t>
            </a:r>
            <a:r>
              <a:rPr lang="ko-KR" altLang="en-US" smtClean="0"/>
              <a:t>없어져 정확한 </a:t>
            </a:r>
            <a:r>
              <a:rPr lang="ko-KR" altLang="en-US"/>
              <a:t>정보가 파악되지 않는 문제점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정규화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/>
              <a:t>함수적 종속</a:t>
            </a:r>
            <a:r>
              <a:rPr lang="en-US" altLang="ko-KR" b="1" smtClean="0"/>
              <a:t>(Fnctional Dependency)</a:t>
            </a:r>
            <a:endParaRPr lang="en-US" altLang="ko-KR" b="1"/>
          </a:p>
          <a:p>
            <a:endParaRPr lang="en-US" altLang="ko-KR" smtClean="0"/>
          </a:p>
          <a:p>
            <a:r>
              <a:rPr lang="en-US" altLang="ko-KR"/>
              <a:t>	</a:t>
            </a:r>
            <a:r>
              <a:rPr lang="en-US" altLang="ko-KR" smtClean="0"/>
              <a:t>   &lt;</a:t>
            </a:r>
            <a:r>
              <a:rPr lang="ko-KR" altLang="en-US" smtClean="0"/>
              <a:t>학생</a:t>
            </a:r>
            <a:r>
              <a:rPr lang="en-US" altLang="ko-KR" smtClean="0"/>
              <a:t>&gt;</a:t>
            </a: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18386"/>
              </p:ext>
            </p:extLst>
          </p:nvPr>
        </p:nvGraphicFramePr>
        <p:xfrm>
          <a:off x="2464731" y="2197459"/>
          <a:ext cx="3603560" cy="2897054"/>
        </p:xfrm>
        <a:graphic>
          <a:graphicData uri="http://schemas.openxmlformats.org/drawingml/2006/table">
            <a:tbl>
              <a:tblPr/>
              <a:tblGrid>
                <a:gridCol w="900890"/>
                <a:gridCol w="900890"/>
                <a:gridCol w="900890"/>
                <a:gridCol w="900890"/>
              </a:tblGrid>
              <a:tr h="3593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강길동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기계공학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박수남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전자공학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3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홍길남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유민서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미생물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1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정규화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/>
              <a:t>함수적 종속 다이어그램</a:t>
            </a:r>
            <a:endParaRPr lang="en-US" altLang="ko-KR" b="1" smtClean="0"/>
          </a:p>
          <a:p>
            <a:endParaRPr lang="en-US" altLang="ko-KR" smtClean="0"/>
          </a:p>
          <a:p>
            <a:r>
              <a:rPr lang="en-US" altLang="ko-KR"/>
              <a:t>	</a:t>
            </a:r>
            <a:r>
              <a:rPr lang="en-US" altLang="ko-KR" smtClean="0"/>
              <a:t>   &lt;</a:t>
            </a:r>
            <a:r>
              <a:rPr lang="ko-KR" altLang="en-US" smtClean="0"/>
              <a:t>수강</a:t>
            </a:r>
            <a:r>
              <a:rPr lang="en-US" altLang="ko-KR" smtClean="0"/>
              <a:t>&gt;</a:t>
            </a: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62032"/>
              </p:ext>
            </p:extLst>
          </p:nvPr>
        </p:nvGraphicFramePr>
        <p:xfrm>
          <a:off x="2464731" y="2197459"/>
          <a:ext cx="3603560" cy="2897054"/>
        </p:xfrm>
        <a:graphic>
          <a:graphicData uri="http://schemas.openxmlformats.org/drawingml/2006/table">
            <a:tbl>
              <a:tblPr/>
              <a:tblGrid>
                <a:gridCol w="900890"/>
                <a:gridCol w="900890"/>
                <a:gridCol w="900890"/>
                <a:gridCol w="900890"/>
              </a:tblGrid>
              <a:tr h="3593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sng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과목번호</a:t>
                      </a:r>
                      <a:endParaRPr lang="ko-KR" altLang="en-US" sz="1100" b="0" i="0" u="sng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3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88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정규화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/>
              <a:t>정규화란</a:t>
            </a:r>
          </a:p>
          <a:p>
            <a:pPr fontAlgn="base"/>
            <a:r>
              <a:rPr lang="ko-KR" altLang="en-US"/>
              <a:t>관계형 데이터베이스</a:t>
            </a:r>
            <a:r>
              <a:rPr lang="en-US" altLang="ko-KR"/>
              <a:t>(</a:t>
            </a:r>
            <a:r>
              <a:rPr lang="ko-KR" altLang="en-US"/>
              <a:t>테이블간에 관계를 맺을 수 있는 상황</a:t>
            </a:r>
            <a:r>
              <a:rPr lang="en-US" altLang="ko-KR"/>
              <a:t>)</a:t>
            </a:r>
            <a:r>
              <a:rPr lang="ko-KR" altLang="en-US"/>
              <a:t>에서 중복을 최소화 하기 위해서</a:t>
            </a:r>
          </a:p>
          <a:p>
            <a:pPr fontAlgn="base"/>
            <a:r>
              <a:rPr lang="ko-KR" altLang="en-US"/>
              <a:t>데이터를 구조화 하는 작업</a:t>
            </a:r>
            <a:r>
              <a:rPr lang="en-US" altLang="ko-KR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1NF</a:t>
            </a:r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6613"/>
              </p:ext>
            </p:extLst>
          </p:nvPr>
        </p:nvGraphicFramePr>
        <p:xfrm>
          <a:off x="1426681" y="3029819"/>
          <a:ext cx="4770758" cy="143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7693"/>
                <a:gridCol w="765493"/>
                <a:gridCol w="943293"/>
                <a:gridCol w="943293"/>
                <a:gridCol w="765493"/>
                <a:gridCol w="765493"/>
              </a:tblGrid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학번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이름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주민번호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전화번호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주소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과목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김영이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111111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123-4567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서울시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수학</a:t>
                      </a:r>
                      <a:endParaRPr lang="en-US" altLang="ko-KR" sz="1400" smtClean="0"/>
                    </a:p>
                    <a:p>
                      <a:pPr algn="ctr" latinLnBrk="1"/>
                      <a:r>
                        <a:rPr lang="ko-KR" altLang="en-US" sz="1400" smtClean="0"/>
                        <a:t>국어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1002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이순이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222222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234-5678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경기도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영어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박영철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333333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123-4569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서울시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컴퓨터</a:t>
                      </a:r>
                      <a:endParaRPr lang="ko-KR" altLang="en-US" sz="1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98117" y="2703465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latin typeface="+mn-ea"/>
                <a:ea typeface="+mn-ea"/>
              </a:rPr>
              <a:t>학생</a:t>
            </a:r>
            <a:endParaRPr lang="ko-KR" altLang="en-US" sz="150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03071"/>
              </p:ext>
            </p:extLst>
          </p:nvPr>
        </p:nvGraphicFramePr>
        <p:xfrm>
          <a:off x="1498117" y="5227129"/>
          <a:ext cx="4005265" cy="1219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7693"/>
                <a:gridCol w="765493"/>
                <a:gridCol w="943293"/>
                <a:gridCol w="943293"/>
                <a:gridCol w="765493"/>
              </a:tblGrid>
              <a:tr h="160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학번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이름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주민번호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전화번호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주소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16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김영이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111111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123-4567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서울시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16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1002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이순이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222222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234-5678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경기도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16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박영철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333333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123-4569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서울시</a:t>
                      </a:r>
                      <a:endParaRPr lang="ko-KR" altLang="en-US" sz="1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69555" y="494137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latin typeface="+mn-ea"/>
                <a:ea typeface="+mn-ea"/>
              </a:rPr>
              <a:t>학생</a:t>
            </a:r>
            <a:endParaRPr lang="ko-KR" altLang="en-US" sz="1500"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21985"/>
              </p:ext>
            </p:extLst>
          </p:nvPr>
        </p:nvGraphicFramePr>
        <p:xfrm>
          <a:off x="5712959" y="5227129"/>
          <a:ext cx="1414161" cy="1524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65493"/>
                <a:gridCol w="648668"/>
              </a:tblGrid>
              <a:tr h="160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과목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학번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160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컴퓨터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2001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160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수학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1001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160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국어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1001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160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영어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1002</a:t>
                      </a:r>
                      <a:endParaRPr lang="ko-KR" altLang="en-US" sz="1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84397" y="494137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latin typeface="+mn-ea"/>
                <a:ea typeface="+mn-ea"/>
              </a:rPr>
              <a:t>과목</a:t>
            </a:r>
            <a:endParaRPr lang="ko-KR" altLang="en-US" sz="1500">
              <a:latin typeface="+mn-ea"/>
              <a:ea typeface="+mn-ea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5355772" y="4658081"/>
            <a:ext cx="617517" cy="403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5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정규화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2NF 1</a:t>
            </a:r>
            <a:r>
              <a:rPr lang="ko-KR" altLang="en-US"/>
              <a:t>정규형이고</a:t>
            </a:r>
            <a:r>
              <a:rPr lang="en-US" altLang="ko-KR"/>
              <a:t>, </a:t>
            </a:r>
            <a:r>
              <a:rPr lang="ko-KR" altLang="en-US"/>
              <a:t>부분 함수적 종속을 제거해 완전 함수적 종속을 만족</a:t>
            </a:r>
          </a:p>
          <a:p>
            <a:endParaRPr lang="en-US" altLang="ko-KR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18414"/>
              </p:ext>
            </p:extLst>
          </p:nvPr>
        </p:nvGraphicFramePr>
        <p:xfrm>
          <a:off x="1402278" y="1868270"/>
          <a:ext cx="4832267" cy="165479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09039"/>
                <a:gridCol w="923551"/>
                <a:gridCol w="1138063"/>
                <a:gridCol w="1138063"/>
                <a:gridCol w="923551"/>
              </a:tblGrid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학번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과정코드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성적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과정명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기간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AA01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자바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r>
                        <a:rPr lang="ko-KR" altLang="en-US" sz="1400" smtClean="0"/>
                        <a:t>개월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1002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BB01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r>
                        <a:rPr lang="ko-KR" altLang="en-US" sz="1400" smtClean="0"/>
                        <a:t>개월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BB03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모바일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r>
                        <a:rPr lang="ko-KR" altLang="en-US" sz="1400" smtClean="0"/>
                        <a:t>개월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BB01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r>
                        <a:rPr lang="ko-KR" altLang="en-US" sz="1400" smtClean="0"/>
                        <a:t>개월</a:t>
                      </a:r>
                      <a:endParaRPr lang="ko-KR" altLang="en-US" sz="14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8512"/>
              </p:ext>
            </p:extLst>
          </p:nvPr>
        </p:nvGraphicFramePr>
        <p:xfrm>
          <a:off x="1449779" y="4391891"/>
          <a:ext cx="2770653" cy="165479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09039"/>
                <a:gridCol w="923551"/>
                <a:gridCol w="1138063"/>
              </a:tblGrid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학번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과정코드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성적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AA01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1002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BB01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BB03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BB01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</a:t>
                      </a:r>
                      <a:endParaRPr lang="ko-KR" altLang="en-US" sz="14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9329"/>
              </p:ext>
            </p:extLst>
          </p:nvPr>
        </p:nvGraphicFramePr>
        <p:xfrm>
          <a:off x="4751119" y="4391890"/>
          <a:ext cx="2985165" cy="134999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23551"/>
                <a:gridCol w="1138063"/>
                <a:gridCol w="923551"/>
              </a:tblGrid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과정코드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과정명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기간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AA01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자바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r>
                        <a:rPr lang="ko-KR" altLang="en-US" sz="1400" smtClean="0"/>
                        <a:t>개월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BB01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r>
                        <a:rPr lang="ko-KR" altLang="en-US" sz="1400" smtClean="0"/>
                        <a:t>개월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BB03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모바일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r>
                        <a:rPr lang="ko-KR" altLang="en-US" sz="1400" smtClean="0"/>
                        <a:t>개월</a:t>
                      </a:r>
                      <a:endParaRPr lang="ko-KR" altLang="en-US" sz="1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>
            <a:off x="4001985" y="3672429"/>
            <a:ext cx="617517" cy="403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95399" y="3936639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수강</a:t>
            </a:r>
            <a:r>
              <a:rPr lang="en-US" altLang="ko-KR" smtClean="0"/>
              <a:t>&gt;</a:t>
            </a:r>
            <a:endParaRPr lang="en-US" altLang="ko-KR"/>
          </a:p>
        </p:txBody>
      </p:sp>
      <p:sp>
        <p:nvSpPr>
          <p:cNvPr id="18" name="직사각형 17"/>
          <p:cNvSpPr/>
          <p:nvPr/>
        </p:nvSpPr>
        <p:spPr>
          <a:xfrm>
            <a:off x="4723782" y="3936639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코스</a:t>
            </a:r>
            <a:r>
              <a:rPr lang="en-US" altLang="ko-KR" smtClean="0"/>
              <a:t>&gt;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21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정규화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3NF 	2</a:t>
            </a:r>
            <a:r>
              <a:rPr lang="ko-KR" altLang="en-US"/>
              <a:t>정규형이고</a:t>
            </a:r>
            <a:r>
              <a:rPr lang="en-US" altLang="ko-KR"/>
              <a:t>, </a:t>
            </a:r>
            <a:r>
              <a:rPr lang="ko-KR" altLang="en-US"/>
              <a:t>주 식별자가 아닌 모든 속성들이 주 </a:t>
            </a:r>
            <a:r>
              <a:rPr lang="ko-KR" altLang="en-US"/>
              <a:t>식별자에 </a:t>
            </a:r>
            <a:r>
              <a:rPr lang="ko-KR" altLang="en-US" smtClean="0"/>
              <a:t>이행적 함수적 </a:t>
            </a:r>
            <a:r>
              <a:rPr lang="ko-KR" altLang="en-US"/>
              <a:t>종속 </a:t>
            </a:r>
            <a:r>
              <a:rPr lang="ko-KR" altLang="en-US" smtClean="0"/>
              <a:t>제거</a:t>
            </a:r>
            <a:r>
              <a:rPr lang="en-US" altLang="ko-KR" smtClean="0"/>
              <a:t> </a:t>
            </a: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49349"/>
              </p:ext>
            </p:extLst>
          </p:nvPr>
        </p:nvGraphicFramePr>
        <p:xfrm>
          <a:off x="1449780" y="1981200"/>
          <a:ext cx="367240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/>
                <a:gridCol w="918102"/>
                <a:gridCol w="918102"/>
                <a:gridCol w="918102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주문번호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제품번호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회원주소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AAA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BBB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C0003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AAA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DDD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419773"/>
              </p:ext>
            </p:extLst>
          </p:nvPr>
        </p:nvGraphicFramePr>
        <p:xfrm>
          <a:off x="1509154" y="4332515"/>
          <a:ext cx="264720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403"/>
                <a:gridCol w="882403"/>
                <a:gridCol w="882403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주문번호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제품번호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AAA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BBB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CCC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C0003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DDD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46211"/>
              </p:ext>
            </p:extLst>
          </p:nvPr>
        </p:nvGraphicFramePr>
        <p:xfrm>
          <a:off x="4846122" y="4344389"/>
          <a:ext cx="183620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/>
                <a:gridCol w="918102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회원주소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AAA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BBB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DDD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아래쪽 화살표 6"/>
          <p:cNvSpPr/>
          <p:nvPr/>
        </p:nvSpPr>
        <p:spPr>
          <a:xfrm>
            <a:off x="4001985" y="3672429"/>
            <a:ext cx="617517" cy="403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정규화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BCNF </a:t>
            </a:r>
            <a:r>
              <a:rPr lang="ko-KR" altLang="en-US"/>
              <a:t>모든 결정자들이 후보 식별자여야 함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82744"/>
              </p:ext>
            </p:extLst>
          </p:nvPr>
        </p:nvGraphicFramePr>
        <p:xfrm>
          <a:off x="1473530" y="1981200"/>
          <a:ext cx="3751613" cy="2133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0293"/>
                <a:gridCol w="1389413"/>
                <a:gridCol w="1151907"/>
              </a:tblGrid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학번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과목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담당교수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90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데이터베이스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홍길동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1002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네트워크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김말똥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자료구조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강길동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운영체제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고길동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3001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데이터베이스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홍길동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네트워크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김말똥</a:t>
                      </a:r>
                      <a:endParaRPr lang="ko-KR" altLang="en-US" sz="14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6200000">
            <a:off x="5478483" y="2876782"/>
            <a:ext cx="617517" cy="403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60155"/>
              </p:ext>
            </p:extLst>
          </p:nvPr>
        </p:nvGraphicFramePr>
        <p:xfrm>
          <a:off x="6235535" y="2011862"/>
          <a:ext cx="2362200" cy="2133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0293"/>
                <a:gridCol w="1151907"/>
              </a:tblGrid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학번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담당교수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90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홍길동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1002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김말똥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강길동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고길동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2001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홍길동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4001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김말똥</a:t>
                      </a:r>
                      <a:endParaRPr lang="ko-KR" altLang="en-US" sz="140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36104"/>
              </p:ext>
            </p:extLst>
          </p:nvPr>
        </p:nvGraphicFramePr>
        <p:xfrm>
          <a:off x="8881753" y="2011862"/>
          <a:ext cx="2566059" cy="1524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93897"/>
                <a:gridCol w="1472162"/>
              </a:tblGrid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담당교수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과목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90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홍길동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데이터베이스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김말똥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네트워크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강길동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자료구조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256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고길동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운영체제</a:t>
                      </a:r>
                      <a:endParaRPr lang="ko-KR" altLang="en-US" sz="14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18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정규화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4NF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       주 </a:t>
            </a:r>
            <a:r>
              <a:rPr lang="ko-KR" altLang="en-US"/>
              <a:t>식별자에 대해 다중 값 종속을 갖지 않는 릴레에션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sz="1600"/>
              <a:t>다치 종속 </a:t>
            </a:r>
            <a:r>
              <a:rPr lang="en-US" altLang="ko-KR" sz="1600"/>
              <a:t>: 1:</a:t>
            </a:r>
            <a:r>
              <a:rPr lang="ko-KR" altLang="en-US" sz="1600"/>
              <a:t>다 대응값 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다치 종속 값 제거 </a:t>
            </a:r>
            <a:r>
              <a:rPr lang="en-US" altLang="ko-KR" sz="1600"/>
              <a:t>: 1:</a:t>
            </a:r>
            <a:r>
              <a:rPr lang="ko-KR" altLang="en-US" sz="1600"/>
              <a:t>다 대응을 </a:t>
            </a:r>
            <a:r>
              <a:rPr lang="en-US" altLang="ko-KR" sz="1600"/>
              <a:t>1:1 </a:t>
            </a:r>
            <a:r>
              <a:rPr lang="ko-KR" altLang="en-US" sz="1600"/>
              <a:t>대응으로 만든다</a:t>
            </a:r>
            <a:r>
              <a:rPr lang="en-US" altLang="ko-KR" sz="1600"/>
              <a:t>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5NF</a:t>
            </a:r>
          </a:p>
          <a:p>
            <a:r>
              <a:rPr lang="ko-KR" altLang="en-US" smtClean="0"/>
              <a:t>       조인 </a:t>
            </a:r>
            <a:r>
              <a:rPr lang="ko-KR" altLang="en-US"/>
              <a:t>종속성의 만족이 후보키를 통해서만 만족되는 릴레이션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52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660</Words>
  <Application>Microsoft Office PowerPoint</Application>
  <PresentationFormat>와이드스크린</PresentationFormat>
  <Paragraphs>352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HY중고딕</vt:lpstr>
      <vt:lpstr>맑은 고딕</vt:lpstr>
      <vt:lpstr>Arial</vt:lpstr>
      <vt:lpstr>Diamond Grid 16x9</vt:lpstr>
      <vt:lpstr>정보처리기사 실기</vt:lpstr>
      <vt:lpstr>정규화</vt:lpstr>
      <vt:lpstr>정규화</vt:lpstr>
      <vt:lpstr>정규화</vt:lpstr>
      <vt:lpstr>정규화</vt:lpstr>
      <vt:lpstr>정규화</vt:lpstr>
      <vt:lpstr>정규화</vt:lpstr>
      <vt:lpstr>정규화</vt:lpstr>
      <vt:lpstr>정규화</vt:lpstr>
      <vt:lpstr>연습문제</vt:lpstr>
      <vt:lpstr>연습문제</vt:lpstr>
      <vt:lpstr>연습문제</vt:lpstr>
      <vt:lpstr>연습문제</vt:lpstr>
      <vt:lpstr>연습문제</vt:lpstr>
      <vt:lpstr>연습문제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2017-05-03T01:40:33Z</dcterms:created>
  <dcterms:modified xsi:type="dcterms:W3CDTF">2017-05-14T04:59:26Z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