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2"/>
  </p:notesMasterIdLst>
  <p:handoutMasterIdLst>
    <p:handoutMasterId r:id="rId33"/>
  </p:handoutMasterIdLst>
  <p:sldIdLst>
    <p:sldId id="261" r:id="rId3"/>
    <p:sldId id="274" r:id="rId4"/>
    <p:sldId id="317" r:id="rId5"/>
    <p:sldId id="319" r:id="rId6"/>
    <p:sldId id="318" r:id="rId7"/>
    <p:sldId id="320" r:id="rId8"/>
    <p:sldId id="321" r:id="rId9"/>
    <p:sldId id="322" r:id="rId10"/>
    <p:sldId id="315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5" r:id="rId23"/>
    <p:sldId id="334" r:id="rId24"/>
    <p:sldId id="336" r:id="rId25"/>
    <p:sldId id="337" r:id="rId26"/>
    <p:sldId id="338" r:id="rId27"/>
    <p:sldId id="316" r:id="rId28"/>
    <p:sldId id="312" r:id="rId29"/>
    <p:sldId id="313" r:id="rId30"/>
    <p:sldId id="3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5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96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t>5/13/2017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t>2017-05-13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56735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73386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21317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86870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78778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10399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96266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63029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36383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56435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195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41468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80687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15268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00983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9956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3324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110098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69074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385578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1393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13884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51949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91270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4608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95740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72736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0649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967645"/>
            <a:ext cx="9604310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8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4490863"/>
            <a:ext cx="9604310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4352474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2017-05-13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2017-05-13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353726"/>
            <a:ext cx="9601200" cy="5606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228299"/>
            <a:ext cx="9601200" cy="4562901"/>
          </a:xfrm>
        </p:spPr>
        <p:txBody>
          <a:bodyPr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2017-05-13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2017-05-13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2017-05-13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2017-05-13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2017-05-13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2017-05-13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0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t>2017-05-13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2356235"/>
            <a:ext cx="9604310" cy="1832475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정보처리기사 실기</a:t>
            </a:r>
            <a:endParaRPr lang="ko-KR" sz="6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4527627"/>
            <a:ext cx="9604310" cy="543137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실무 응용</a:t>
            </a:r>
            <a:endParaRPr 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95399" y="1221939"/>
            <a:ext cx="105806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SELECT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SELECT </a:t>
            </a:r>
            <a:r>
              <a:rPr lang="ko-KR" altLang="en-US" sz="2400"/>
              <a:t>컬럼</a:t>
            </a:r>
            <a:r>
              <a:rPr lang="en-US" altLang="ko-KR" sz="2400"/>
              <a:t>,</a:t>
            </a:r>
            <a:r>
              <a:rPr lang="ko-KR" altLang="en-US" sz="2400"/>
              <a:t>컬럼</a:t>
            </a:r>
            <a:r>
              <a:rPr lang="en-US" altLang="ko-KR" sz="2400"/>
              <a:t>...</a:t>
            </a:r>
          </a:p>
          <a:p>
            <a:r>
              <a:rPr lang="en-US" altLang="ko-KR" sz="2400"/>
              <a:t>FROM </a:t>
            </a:r>
            <a:r>
              <a:rPr lang="ko-KR" altLang="en-US" sz="2400"/>
              <a:t>테이블명 </a:t>
            </a:r>
          </a:p>
          <a:p>
            <a:r>
              <a:rPr lang="en-US" altLang="ko-KR" sz="2400"/>
              <a:t>WHERE </a:t>
            </a:r>
            <a:r>
              <a:rPr lang="ko-KR" altLang="en-US" sz="2400"/>
              <a:t>조건 </a:t>
            </a:r>
          </a:p>
          <a:p>
            <a:r>
              <a:rPr lang="en-US" altLang="ko-KR" sz="2400"/>
              <a:t>GROUP BY </a:t>
            </a:r>
            <a:r>
              <a:rPr lang="ko-KR" altLang="en-US" sz="2400" smtClean="0"/>
              <a:t>구문</a:t>
            </a:r>
            <a:endParaRPr lang="en-US" altLang="ko-KR" sz="2400" smtClean="0"/>
          </a:p>
          <a:p>
            <a:r>
              <a:rPr lang="en-US" altLang="ko-KR" sz="2400" smtClean="0"/>
              <a:t>HAVING </a:t>
            </a:r>
            <a:r>
              <a:rPr lang="ko-KR" altLang="en-US" sz="2400" smtClean="0"/>
              <a:t>조건 </a:t>
            </a:r>
            <a:endParaRPr lang="ko-KR" altLang="en-US" sz="2400"/>
          </a:p>
          <a:p>
            <a:r>
              <a:rPr lang="en-US" altLang="ko-KR" sz="2400"/>
              <a:t>UNION/UNION ALL/INTERSECT/MINUS </a:t>
            </a:r>
            <a:r>
              <a:rPr lang="ko-KR" altLang="en-US" sz="2400"/>
              <a:t>구문 </a:t>
            </a:r>
          </a:p>
          <a:p>
            <a:r>
              <a:rPr lang="en-US" altLang="ko-KR" sz="2400"/>
              <a:t>ORDER BY </a:t>
            </a:r>
            <a:r>
              <a:rPr lang="ko-KR" altLang="en-US" sz="2400"/>
              <a:t>구문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95246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95399" y="1221939"/>
            <a:ext cx="105806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SELECT</a:t>
            </a:r>
          </a:p>
          <a:p>
            <a:endParaRPr lang="en-US" altLang="ko-KR" sz="2400" smtClean="0"/>
          </a:p>
          <a:p>
            <a:r>
              <a:rPr lang="en-US" altLang="ko-KR" sz="2400"/>
              <a:t>SELECT * </a:t>
            </a:r>
            <a:r>
              <a:rPr lang="en-US" altLang="ko-KR" sz="2400" smtClean="0"/>
              <a:t>FROM EMP</a:t>
            </a:r>
          </a:p>
          <a:p>
            <a:endParaRPr lang="en-US" altLang="ko-KR" sz="2400"/>
          </a:p>
          <a:p>
            <a:r>
              <a:rPr lang="en-US" altLang="ko-KR" sz="2400"/>
              <a:t>SELECT </a:t>
            </a:r>
            <a:r>
              <a:rPr lang="en-US" altLang="ko-KR" sz="2400" smtClean="0"/>
              <a:t>ENAME,HIREDATE FROM </a:t>
            </a:r>
            <a:r>
              <a:rPr lang="en-US" altLang="ko-KR" sz="2400"/>
              <a:t>EMP</a:t>
            </a:r>
            <a:r>
              <a:rPr lang="en-US" altLang="ko-KR" sz="2400" smtClean="0"/>
              <a:t>;</a:t>
            </a:r>
          </a:p>
          <a:p>
            <a:endParaRPr lang="en-US" altLang="ko-KR" sz="2400"/>
          </a:p>
          <a:p>
            <a:r>
              <a:rPr lang="en-US" altLang="ko-KR" sz="2400"/>
              <a:t>SELECT </a:t>
            </a:r>
            <a:r>
              <a:rPr lang="en-US" altLang="ko-KR" sz="2400" smtClean="0"/>
              <a:t>DEPTNO,ENAME FROM EMP</a:t>
            </a:r>
          </a:p>
          <a:p>
            <a:endParaRPr lang="en-US" altLang="ko-KR" sz="2400"/>
          </a:p>
          <a:p>
            <a:r>
              <a:rPr lang="en-US" altLang="ko-KR" sz="2400"/>
              <a:t>SELECT DISTINCT </a:t>
            </a:r>
            <a:r>
              <a:rPr lang="en-US" altLang="ko-KR" sz="2400" smtClean="0"/>
              <a:t>JOB FROM EMP</a:t>
            </a:r>
          </a:p>
          <a:p>
            <a:endParaRPr lang="en-US" altLang="ko-KR" sz="2400"/>
          </a:p>
          <a:p>
            <a:r>
              <a:rPr lang="en-US" altLang="ko-KR" sz="2400"/>
              <a:t>SELECT </a:t>
            </a:r>
            <a:r>
              <a:rPr lang="en-US" altLang="ko-KR" sz="2400" smtClean="0"/>
              <a:t>COUNT(EMPNO) FROM EMP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411930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95399" y="1221939"/>
            <a:ext cx="105806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SELECT</a:t>
            </a:r>
          </a:p>
          <a:p>
            <a:endParaRPr lang="en-US" altLang="ko-KR" sz="2400" smtClean="0"/>
          </a:p>
          <a:p>
            <a:r>
              <a:rPr lang="en-US" altLang="ko-KR" sz="2400"/>
              <a:t>SELECT * </a:t>
            </a:r>
            <a:r>
              <a:rPr lang="en-US" altLang="ko-KR" sz="2400" smtClean="0"/>
              <a:t>FROM EMP WHERE </a:t>
            </a:r>
            <a:r>
              <a:rPr lang="en-US" altLang="ko-KR" sz="2400"/>
              <a:t>DEPTNO = 10</a:t>
            </a:r>
            <a:r>
              <a:rPr lang="en-US" altLang="ko-KR" sz="2400" smtClean="0"/>
              <a:t>;</a:t>
            </a:r>
          </a:p>
          <a:p>
            <a:endParaRPr lang="en-US" altLang="ko-KR" sz="2400"/>
          </a:p>
          <a:p>
            <a:r>
              <a:rPr lang="en-US" altLang="ko-KR" sz="2400"/>
              <a:t>SELECT </a:t>
            </a:r>
            <a:r>
              <a:rPr lang="en-US" altLang="ko-KR" sz="2400" smtClean="0"/>
              <a:t>* FROM EMP WHERE </a:t>
            </a:r>
            <a:r>
              <a:rPr lang="en-US" altLang="ko-KR" sz="2400"/>
              <a:t>SAL &gt;= 2500</a:t>
            </a:r>
            <a:r>
              <a:rPr lang="en-US" altLang="ko-KR" sz="2400" smtClean="0"/>
              <a:t>;</a:t>
            </a:r>
          </a:p>
          <a:p>
            <a:endParaRPr lang="en-US" altLang="ko-KR" sz="2400"/>
          </a:p>
          <a:p>
            <a:r>
              <a:rPr lang="en-US" altLang="ko-KR" sz="2400"/>
              <a:t>SELECT </a:t>
            </a:r>
            <a:r>
              <a:rPr lang="en-US" altLang="ko-KR" sz="2400" smtClean="0"/>
              <a:t>EMPNO,ENAME,COMM </a:t>
            </a:r>
          </a:p>
          <a:p>
            <a:r>
              <a:rPr lang="en-US" altLang="ko-KR" sz="2400" smtClean="0"/>
              <a:t>FROM </a:t>
            </a:r>
            <a:r>
              <a:rPr lang="en-US" altLang="ko-KR" sz="2400"/>
              <a:t>EMP</a:t>
            </a:r>
          </a:p>
          <a:p>
            <a:r>
              <a:rPr lang="en-US" altLang="ko-KR" sz="2400"/>
              <a:t>WHERE COMM = 300 OR COMM = 500 OR COMM = 1400</a:t>
            </a:r>
            <a:r>
              <a:rPr lang="en-US" altLang="ko-KR" sz="2400" smtClean="0"/>
              <a:t>;</a:t>
            </a:r>
          </a:p>
          <a:p>
            <a:endParaRPr lang="en-US" altLang="ko-KR" sz="2400"/>
          </a:p>
          <a:p>
            <a:r>
              <a:rPr lang="en-US" altLang="ko-KR" sz="2400"/>
              <a:t>SELECT EMPNO,ENAME,COMM</a:t>
            </a:r>
          </a:p>
          <a:p>
            <a:r>
              <a:rPr lang="en-US" altLang="ko-KR" sz="2400"/>
              <a:t>FROM EMP</a:t>
            </a:r>
          </a:p>
          <a:p>
            <a:r>
              <a:rPr lang="en-US" altLang="ko-KR" sz="2400"/>
              <a:t>WHERE COMM IN (300,500,1400);</a:t>
            </a:r>
          </a:p>
        </p:txBody>
      </p:sp>
    </p:spTree>
    <p:extLst>
      <p:ext uri="{BB962C8B-B14F-4D97-AF65-F5344CB8AC3E}">
        <p14:creationId xmlns:p14="http://schemas.microsoft.com/office/powerpoint/2010/main" val="169874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95399" y="1221939"/>
            <a:ext cx="105806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SELECT</a:t>
            </a:r>
          </a:p>
          <a:p>
            <a:endParaRPr lang="en-US" altLang="ko-KR" sz="2400" smtClean="0"/>
          </a:p>
          <a:p>
            <a:r>
              <a:rPr lang="en-US" altLang="ko-KR" sz="2400"/>
              <a:t>SELECT EMPNO,ENAME</a:t>
            </a:r>
          </a:p>
          <a:p>
            <a:r>
              <a:rPr lang="en-US" altLang="ko-KR" sz="2400"/>
              <a:t>FROM EMP</a:t>
            </a:r>
          </a:p>
          <a:p>
            <a:r>
              <a:rPr lang="en-US" altLang="ko-KR" sz="2400"/>
              <a:t>WHERE ENAME LIKE 'S</a:t>
            </a:r>
            <a:r>
              <a:rPr lang="en-US" altLang="ko-KR" sz="2400" smtClean="0"/>
              <a:t>%';</a:t>
            </a:r>
          </a:p>
          <a:p>
            <a:endParaRPr lang="en-US" altLang="ko-KR" sz="2400"/>
          </a:p>
          <a:p>
            <a:r>
              <a:rPr lang="en-US" altLang="ko-KR" sz="2400"/>
              <a:t>SELECT EMPNO,ENAME</a:t>
            </a:r>
          </a:p>
          <a:p>
            <a:r>
              <a:rPr lang="en-US" altLang="ko-KR" sz="2400"/>
              <a:t>FROM EMP</a:t>
            </a:r>
          </a:p>
          <a:p>
            <a:r>
              <a:rPr lang="en-US" altLang="ko-KR" sz="2400"/>
              <a:t>WHERE ENAME LIKE '%T</a:t>
            </a:r>
            <a:r>
              <a:rPr lang="en-US" altLang="ko-KR" sz="2400" smtClean="0"/>
              <a:t>%';</a:t>
            </a:r>
          </a:p>
          <a:p>
            <a:endParaRPr lang="en-US" altLang="ko-KR" sz="2400"/>
          </a:p>
          <a:p>
            <a:r>
              <a:rPr lang="en-US" altLang="ko-KR" sz="2400" smtClean="0"/>
              <a:t>SELECT </a:t>
            </a:r>
            <a:r>
              <a:rPr lang="en-US" altLang="ko-KR" sz="2400"/>
              <a:t>*</a:t>
            </a:r>
          </a:p>
          <a:p>
            <a:r>
              <a:rPr lang="en-US" altLang="ko-KR" sz="2400"/>
              <a:t>FROM EMP</a:t>
            </a:r>
          </a:p>
          <a:p>
            <a:r>
              <a:rPr lang="en-US" altLang="ko-KR" sz="2400"/>
              <a:t>WHERE ENAME = </a:t>
            </a:r>
            <a:r>
              <a:rPr lang="en-US" altLang="ko-KR" sz="2400" smtClean="0"/>
              <a:t>'KIM';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02409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95399" y="1221939"/>
            <a:ext cx="105806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SELECT</a:t>
            </a:r>
          </a:p>
          <a:p>
            <a:endParaRPr lang="en-US" altLang="ko-KR" sz="2400" smtClean="0"/>
          </a:p>
          <a:p>
            <a:r>
              <a:rPr lang="en-US" altLang="ko-KR" sz="2400"/>
              <a:t>SELECT EMPNO,ENAME,SAL</a:t>
            </a:r>
          </a:p>
          <a:p>
            <a:r>
              <a:rPr lang="en-US" altLang="ko-KR" sz="2400"/>
              <a:t>FROM EMP</a:t>
            </a:r>
          </a:p>
          <a:p>
            <a:r>
              <a:rPr lang="en-US" altLang="ko-KR" sz="2400"/>
              <a:t>WHERE SAL BETWEEN 1200 AND 3500</a:t>
            </a:r>
            <a:r>
              <a:rPr lang="en-US" altLang="ko-KR" sz="2400" smtClean="0"/>
              <a:t>;</a:t>
            </a:r>
          </a:p>
          <a:p>
            <a:endParaRPr lang="en-US" altLang="ko-KR" sz="2400"/>
          </a:p>
          <a:p>
            <a:r>
              <a:rPr lang="en-US" altLang="ko-KR" sz="2400"/>
              <a:t>SELECT EMPNO,ENAME</a:t>
            </a:r>
          </a:p>
          <a:p>
            <a:r>
              <a:rPr lang="en-US" altLang="ko-KR" sz="2400"/>
              <a:t>FROM EMP</a:t>
            </a:r>
          </a:p>
          <a:p>
            <a:r>
              <a:rPr lang="en-US" altLang="ko-KR" sz="2400"/>
              <a:t>WHERE ENAME NOT LIKE '%S</a:t>
            </a:r>
            <a:r>
              <a:rPr lang="en-US" altLang="ko-KR" sz="2400" smtClean="0"/>
              <a:t>%';</a:t>
            </a:r>
          </a:p>
          <a:p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9565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95399" y="1221939"/>
            <a:ext cx="105806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SELECT</a:t>
            </a:r>
          </a:p>
          <a:p>
            <a:endParaRPr lang="en-US" altLang="ko-KR" sz="2400" smtClean="0"/>
          </a:p>
          <a:p>
            <a:r>
              <a:rPr lang="en-US" altLang="ko-KR" sz="2400"/>
              <a:t>SELECT DEPTNO,AVG(SAL)</a:t>
            </a:r>
          </a:p>
          <a:p>
            <a:r>
              <a:rPr lang="en-US" altLang="ko-KR" sz="2400"/>
              <a:t>FROM EMP</a:t>
            </a:r>
          </a:p>
          <a:p>
            <a:r>
              <a:rPr lang="en-US" altLang="ko-KR" sz="2400"/>
              <a:t>GROUP BY DEPTNO</a:t>
            </a:r>
            <a:r>
              <a:rPr lang="en-US" altLang="ko-KR" sz="2400" smtClean="0"/>
              <a:t>;</a:t>
            </a:r>
          </a:p>
          <a:p>
            <a:endParaRPr lang="en-US" altLang="ko-KR" sz="2400"/>
          </a:p>
          <a:p>
            <a:r>
              <a:rPr lang="en-US" altLang="ko-KR" sz="2400"/>
              <a:t>SELECT DEPTNO,MAX(SAL),MIN(SAL)</a:t>
            </a:r>
          </a:p>
          <a:p>
            <a:r>
              <a:rPr lang="en-US" altLang="ko-KR" sz="2400"/>
              <a:t>FROM EMP</a:t>
            </a:r>
          </a:p>
          <a:p>
            <a:r>
              <a:rPr lang="en-US" altLang="ko-KR" sz="2400"/>
              <a:t>GROUP BY DEPTNO</a:t>
            </a:r>
            <a:r>
              <a:rPr lang="en-US" altLang="ko-KR" sz="2400" smtClean="0"/>
              <a:t>;</a:t>
            </a:r>
          </a:p>
          <a:p>
            <a:endParaRPr lang="en-US" altLang="ko-KR" sz="2400"/>
          </a:p>
          <a:p>
            <a:r>
              <a:rPr lang="en-US" altLang="ko-KR" sz="2400"/>
              <a:t>SELECT DEPTNO,AVG(SAL)</a:t>
            </a:r>
          </a:p>
          <a:p>
            <a:r>
              <a:rPr lang="en-US" altLang="ko-KR" sz="2400"/>
              <a:t>FROM EMP</a:t>
            </a:r>
          </a:p>
          <a:p>
            <a:r>
              <a:rPr lang="en-US" altLang="ko-KR" sz="2400"/>
              <a:t>GROUP BY DEPTNO</a:t>
            </a:r>
          </a:p>
          <a:p>
            <a:r>
              <a:rPr lang="en-US" altLang="ko-KR" sz="2400"/>
              <a:t>HAVING AVG(SAL) &gt;= 2000;</a:t>
            </a:r>
          </a:p>
        </p:txBody>
      </p:sp>
    </p:spTree>
    <p:extLst>
      <p:ext uri="{BB962C8B-B14F-4D97-AF65-F5344CB8AC3E}">
        <p14:creationId xmlns:p14="http://schemas.microsoft.com/office/powerpoint/2010/main" val="408339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95399" y="1221939"/>
            <a:ext cx="105806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SELECT</a:t>
            </a:r>
          </a:p>
          <a:p>
            <a:endParaRPr lang="en-US" altLang="ko-KR" sz="2400" smtClean="0"/>
          </a:p>
          <a:p>
            <a:r>
              <a:rPr lang="en-US" altLang="ko-KR" sz="2400"/>
              <a:t>SELECT EMPNO,ENAME,SAL</a:t>
            </a:r>
          </a:p>
          <a:p>
            <a:r>
              <a:rPr lang="en-US" altLang="ko-KR" sz="2400"/>
              <a:t>FROM EMP</a:t>
            </a:r>
          </a:p>
          <a:p>
            <a:r>
              <a:rPr lang="en-US" altLang="ko-KR" sz="2400"/>
              <a:t>ORDER BY SAL DESC,ENAME ASC</a:t>
            </a:r>
            <a:r>
              <a:rPr lang="en-US" altLang="ko-KR" sz="2400" smtClean="0"/>
              <a:t>;</a:t>
            </a:r>
          </a:p>
          <a:p>
            <a:endParaRPr lang="en-US" altLang="ko-KR" sz="2400" smtClean="0"/>
          </a:p>
          <a:p>
            <a:r>
              <a:rPr lang="en-US" altLang="ko-KR" sz="2400"/>
              <a:t>SELECT </a:t>
            </a:r>
            <a:r>
              <a:rPr lang="en-US" altLang="ko-KR" sz="2400" smtClean="0"/>
              <a:t>EMPNO,ENAME</a:t>
            </a:r>
            <a:endParaRPr lang="en-US" altLang="ko-KR" sz="2400"/>
          </a:p>
          <a:p>
            <a:r>
              <a:rPr lang="en-US" altLang="ko-KR" sz="2400"/>
              <a:t>FROM EMP</a:t>
            </a:r>
          </a:p>
          <a:p>
            <a:r>
              <a:rPr lang="en-US" altLang="ko-KR" sz="2400" smtClean="0"/>
              <a:t>WHERE DEPTNO IN (SELECT DEPTNO FROM DEPT WHERE LOC = “</a:t>
            </a:r>
            <a:r>
              <a:rPr lang="ko-KR" altLang="en-US" sz="2400" smtClean="0"/>
              <a:t>서울</a:t>
            </a:r>
            <a:r>
              <a:rPr lang="en-US" altLang="ko-KR" sz="2400" smtClean="0"/>
              <a:t>”);</a:t>
            </a:r>
          </a:p>
          <a:p>
            <a:endParaRPr lang="en-US" altLang="ko-KR" sz="2400" smtClean="0"/>
          </a:p>
        </p:txBody>
      </p:sp>
    </p:spTree>
    <p:extLst>
      <p:ext uri="{BB962C8B-B14F-4D97-AF65-F5344CB8AC3E}">
        <p14:creationId xmlns:p14="http://schemas.microsoft.com/office/powerpoint/2010/main" val="82164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95399" y="1221939"/>
            <a:ext cx="1058065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JOIN </a:t>
            </a:r>
          </a:p>
          <a:p>
            <a:r>
              <a:rPr lang="ko-KR" altLang="en-US" sz="2000" smtClean="0"/>
              <a:t>두 </a:t>
            </a:r>
            <a:r>
              <a:rPr lang="ko-KR" altLang="en-US" sz="2000"/>
              <a:t>개 이상의 테이블을 서로 묶어서 하나의 결과 집합으로 만들어 내는 것을 의미한다</a:t>
            </a:r>
            <a:r>
              <a:rPr lang="en-US" altLang="ko-KR" sz="2000" smtClean="0"/>
              <a:t>.</a:t>
            </a:r>
          </a:p>
          <a:p>
            <a:endParaRPr lang="en-US" altLang="ko-KR" sz="2400" b="1" smtClean="0"/>
          </a:p>
          <a:p>
            <a:r>
              <a:rPr lang="en-US" altLang="ko-KR" sz="2400"/>
              <a:t>SELECT ENAME,DNAME</a:t>
            </a:r>
          </a:p>
          <a:p>
            <a:r>
              <a:rPr lang="en-US" altLang="ko-KR" sz="2400"/>
              <a:t>FROM EMP,DEPT</a:t>
            </a:r>
          </a:p>
          <a:p>
            <a:r>
              <a:rPr lang="en-US" altLang="ko-KR" sz="2400"/>
              <a:t>WHERE EMP.DEPTNO = DEPT.DEPTNO</a:t>
            </a:r>
            <a:r>
              <a:rPr lang="en-US" altLang="ko-KR" sz="2400" smtClean="0"/>
              <a:t>;</a:t>
            </a:r>
          </a:p>
          <a:p>
            <a:endParaRPr lang="en-US" altLang="ko-KR" sz="2400" smtClean="0"/>
          </a:p>
          <a:p>
            <a:r>
              <a:rPr lang="en-US" altLang="ko-KR" sz="2400"/>
              <a:t>SELECT E.ENAME,D.DNAME</a:t>
            </a:r>
          </a:p>
          <a:p>
            <a:r>
              <a:rPr lang="en-US" altLang="ko-KR" sz="2400"/>
              <a:t>FROM EMP E,DEPT D</a:t>
            </a:r>
          </a:p>
          <a:p>
            <a:r>
              <a:rPr lang="en-US" altLang="ko-KR" sz="2400"/>
              <a:t>WHERE E.DEPTNO = D.DEPTNO</a:t>
            </a:r>
            <a:r>
              <a:rPr lang="en-US" altLang="ko-KR" sz="2400" smtClean="0"/>
              <a:t>;</a:t>
            </a:r>
          </a:p>
          <a:p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3830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95399" y="1221939"/>
            <a:ext cx="105806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JOIN</a:t>
            </a:r>
          </a:p>
          <a:p>
            <a:endParaRPr lang="en-US" altLang="ko-KR" sz="2400" b="1" smtClean="0"/>
          </a:p>
          <a:p>
            <a:r>
              <a:rPr lang="en-US" altLang="ko-KR" sz="2400"/>
              <a:t>SELECT E.ENAME,E.SAL,S.GRADE</a:t>
            </a:r>
          </a:p>
          <a:p>
            <a:r>
              <a:rPr lang="en-US" altLang="ko-KR" sz="2400"/>
              <a:t>FROM EMP E,SALGRADE S</a:t>
            </a:r>
          </a:p>
          <a:p>
            <a:r>
              <a:rPr lang="en-US" altLang="ko-KR" sz="2400"/>
              <a:t>WHERE E.SAL &gt;= S.LOSAL AND E.SAL &lt;= S.HISAL</a:t>
            </a:r>
            <a:r>
              <a:rPr lang="en-US" altLang="ko-KR" sz="2400" smtClean="0"/>
              <a:t>;</a:t>
            </a:r>
          </a:p>
          <a:p>
            <a:endParaRPr lang="en-US" altLang="ko-KR" sz="2400"/>
          </a:p>
          <a:p>
            <a:r>
              <a:rPr lang="en-US" altLang="ko-KR" sz="2400"/>
              <a:t>SELECT E.ENAME,E.SAL,S.GRADE</a:t>
            </a:r>
          </a:p>
          <a:p>
            <a:r>
              <a:rPr lang="en-US" altLang="ko-KR" sz="2400"/>
              <a:t>FROM EMP E,SALGRADE S</a:t>
            </a:r>
          </a:p>
          <a:p>
            <a:r>
              <a:rPr lang="en-US" altLang="ko-KR" sz="2400"/>
              <a:t>WHERE E.SAL BETWEEN S.LOSAL AND S.HISAL</a:t>
            </a:r>
            <a:r>
              <a:rPr lang="en-US" altLang="ko-KR" sz="2400" smtClean="0"/>
              <a:t>;</a:t>
            </a:r>
          </a:p>
          <a:p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79592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95399" y="1221939"/>
            <a:ext cx="105806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OUTER JOIN</a:t>
            </a:r>
          </a:p>
          <a:p>
            <a:r>
              <a:rPr lang="en-US" altLang="ko-KR" sz="2400" smtClean="0"/>
              <a:t>join </a:t>
            </a:r>
            <a:r>
              <a:rPr lang="ko-KR" altLang="en-US" sz="2400" smtClean="0"/>
              <a:t>조건에 만족하지 않는 튜플도 결과로 출력하기 위한 </a:t>
            </a:r>
            <a:r>
              <a:rPr lang="en-US" altLang="ko-KR" sz="2400" smtClean="0"/>
              <a:t>JOIN </a:t>
            </a:r>
            <a:r>
              <a:rPr lang="ko-KR" altLang="en-US" sz="2400" smtClean="0"/>
              <a:t>방법</a:t>
            </a:r>
            <a:endParaRPr lang="en-US" altLang="ko-KR" sz="2400" smtClean="0"/>
          </a:p>
          <a:p>
            <a:r>
              <a:rPr lang="en-US" altLang="ko-KR" sz="2400" smtClean="0"/>
              <a:t>LEFT OUTER JOIN, RIGHT OUTER JOIN, FULL OUTER JOIN</a:t>
            </a:r>
            <a:r>
              <a:rPr lang="ko-KR" altLang="en-US" sz="2400" smtClean="0"/>
              <a:t>이 있다</a:t>
            </a:r>
            <a:r>
              <a:rPr lang="en-US" altLang="ko-KR" sz="2400" smtClean="0"/>
              <a:t>.</a:t>
            </a:r>
            <a:endParaRPr lang="en-US" altLang="ko-KR" sz="2400"/>
          </a:p>
          <a:p>
            <a:endParaRPr lang="en-US" altLang="ko-KR" sz="2400" b="1" smtClean="0"/>
          </a:p>
          <a:p>
            <a:r>
              <a:rPr lang="en-US" altLang="ko-KR" sz="2400" smtClean="0"/>
              <a:t>SELECT EMPNO, ENAME, EMP.DEPTNO, DNAME</a:t>
            </a:r>
          </a:p>
          <a:p>
            <a:r>
              <a:rPr lang="en-US" altLang="ko-KR" sz="2400" smtClean="0"/>
              <a:t>FROM EMP </a:t>
            </a:r>
            <a:r>
              <a:rPr lang="en-US" altLang="ko-KR" sz="2400" smtClean="0">
                <a:solidFill>
                  <a:srgbClr val="FF0000"/>
                </a:solidFill>
              </a:rPr>
              <a:t>LEFT OUTER JOIN </a:t>
            </a:r>
            <a:r>
              <a:rPr lang="en-US" altLang="ko-KR" sz="2400" smtClean="0"/>
              <a:t>DEPT</a:t>
            </a:r>
          </a:p>
          <a:p>
            <a:r>
              <a:rPr lang="en-US" altLang="ko-KR" sz="2400" smtClean="0"/>
              <a:t>ON EMP.DEPTNO = DEPT.DEPTNO;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SELECT </a:t>
            </a:r>
            <a:r>
              <a:rPr lang="en-US" altLang="ko-KR" sz="2400"/>
              <a:t>EMPNO, ENAME, EMP.DEPTNO, DNAME</a:t>
            </a:r>
          </a:p>
          <a:p>
            <a:r>
              <a:rPr lang="en-US" altLang="ko-KR" sz="2400"/>
              <a:t>FROM </a:t>
            </a:r>
            <a:r>
              <a:rPr lang="en-US" altLang="ko-KR" sz="2400" smtClean="0"/>
              <a:t>EMP, DEPT</a:t>
            </a:r>
          </a:p>
          <a:p>
            <a:r>
              <a:rPr lang="en-US" altLang="ko-KR" sz="2400" smtClean="0"/>
              <a:t>WHERE </a:t>
            </a:r>
            <a:r>
              <a:rPr lang="en-US" altLang="ko-KR" sz="2400"/>
              <a:t>EMP.DEPTNO = </a:t>
            </a:r>
            <a:r>
              <a:rPr lang="en-US" altLang="ko-KR" sz="2400" smtClean="0"/>
              <a:t>DEPT.DEPTNO</a:t>
            </a:r>
            <a:r>
              <a:rPr lang="en-US" altLang="ko-KR" sz="2400" smtClean="0">
                <a:solidFill>
                  <a:srgbClr val="FF0000"/>
                </a:solidFill>
              </a:rPr>
              <a:t>(+)</a:t>
            </a:r>
            <a:r>
              <a:rPr lang="en-US" altLang="ko-KR" sz="2400" smtClean="0"/>
              <a:t>;</a:t>
            </a:r>
            <a:endParaRPr lang="en-US" altLang="ko-KR" sz="2400"/>
          </a:p>
          <a:p>
            <a:endParaRPr lang="en-US" altLang="ko-KR" sz="240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655"/>
              </p:ext>
            </p:extLst>
          </p:nvPr>
        </p:nvGraphicFramePr>
        <p:xfrm>
          <a:off x="8985066" y="2865926"/>
          <a:ext cx="3056512" cy="191903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64128"/>
                <a:gridCol w="796094"/>
                <a:gridCol w="831273"/>
                <a:gridCol w="665017"/>
              </a:tblGrid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EMPNO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ENAME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DEPTNO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MGR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11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김말똥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0020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12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홍길동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0030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13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강길동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0020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12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14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고말똥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0100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11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15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김길동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13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78327"/>
              </p:ext>
            </p:extLst>
          </p:nvPr>
        </p:nvGraphicFramePr>
        <p:xfrm>
          <a:off x="8980118" y="5249080"/>
          <a:ext cx="1833355" cy="12793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30830"/>
                <a:gridCol w="902525"/>
              </a:tblGrid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DEPTNO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smtClean="0"/>
                        <a:t>DNAME</a:t>
                      </a: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0020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기획부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0030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마케팅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0100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영업부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894618" y="2493818"/>
            <a:ext cx="107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 EMP &gt;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894618" y="4857008"/>
            <a:ext cx="119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 DEPT 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21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25574" y="1317014"/>
            <a:ext cx="10412858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+mj-ea"/>
                <a:ea typeface="+mj-ea"/>
              </a:rPr>
              <a:t>DDL(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+mj-ea"/>
                <a:ea typeface="+mj-ea"/>
              </a:rPr>
              <a:t>Data Definition Language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+mj-ea"/>
                <a:ea typeface="+mj-ea"/>
              </a:rPr>
              <a:t>) – </a:t>
            </a:r>
            <a:r>
              <a:rPr kumimoji="0" lang="ko-KR" sz="20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+mj-ea"/>
                <a:ea typeface="+mj-ea"/>
              </a:rPr>
              <a:t>객체의 생성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+mj-ea"/>
                <a:ea typeface="+mj-ea"/>
              </a:rPr>
              <a:t>,</a:t>
            </a:r>
            <a:r>
              <a:rPr kumimoji="0" lang="ko-KR" sz="20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+mj-ea"/>
                <a:ea typeface="+mj-ea"/>
              </a:rPr>
              <a:t>변경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+mj-ea"/>
                <a:ea typeface="+mj-ea"/>
              </a:rPr>
              <a:t>,</a:t>
            </a:r>
            <a:r>
              <a:rPr kumimoji="0" lang="ko-KR" sz="20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+mj-ea"/>
                <a:ea typeface="+mj-ea"/>
              </a:rPr>
              <a:t>삭제 명령어 </a:t>
            </a:r>
            <a:endParaRPr kumimoji="0" lang="en-US" altLang="ko-KR" sz="2000" b="0" i="0" u="none" strike="noStrike" cap="none" normalizeH="0" baseline="0" smtClean="0">
              <a:ln>
                <a:noFill/>
              </a:ln>
              <a:solidFill>
                <a:srgbClr val="1F1F1F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1F1F1F"/>
                </a:solidFill>
                <a:latin typeface="+mj-ea"/>
                <a:ea typeface="+mj-ea"/>
              </a:rPr>
              <a:t>	</a:t>
            </a:r>
            <a:r>
              <a:rPr lang="en-US" altLang="ko-KR" sz="2000" smtClean="0">
                <a:solidFill>
                  <a:srgbClr val="1F1F1F"/>
                </a:solidFill>
                <a:latin typeface="+mj-ea"/>
                <a:ea typeface="+mj-ea"/>
              </a:rPr>
              <a:t>			     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+mj-ea"/>
                <a:ea typeface="+mj-ea"/>
              </a:rPr>
              <a:t>(CREATE , ALTER , DROP,RENAME </a:t>
            </a:r>
            <a:r>
              <a:rPr kumimoji="0" lang="ko-KR" sz="20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+mj-ea"/>
                <a:ea typeface="+mj-ea"/>
              </a:rPr>
              <a:t>등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+mj-ea"/>
                <a:ea typeface="+mj-ea"/>
              </a:rPr>
            </a:br>
            <a:endParaRPr kumimoji="0" lang="ko-KR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▪</a:t>
            </a:r>
            <a:r>
              <a:rPr kumimoji="0" lang="en-US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SCHEMA, DOMAIN, TABLE, VIEW, INDEX</a:t>
            </a:r>
            <a:r>
              <a:rPr kumimoji="0" 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를 정의하거나 변경 또는 삭제할 때 사용하는 언어 </a:t>
            </a:r>
            <a:br>
              <a:rPr kumimoji="0" 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▪</a:t>
            </a:r>
            <a:r>
              <a:rPr kumimoji="0" lang="en-US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데이터베이스 관리자나 데이터베이스 설계자가 사용함 </a:t>
            </a:r>
            <a:br>
              <a:rPr kumimoji="0" 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▪</a:t>
            </a:r>
            <a:r>
              <a:rPr kumimoji="0" lang="en-US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데이터 정의어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(DDL)</a:t>
            </a:r>
            <a:r>
              <a:rPr kumimoji="0" 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의 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3</a:t>
            </a:r>
            <a:r>
              <a:rPr kumimoji="0" 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가지 유형 </a:t>
            </a:r>
            <a:r>
              <a:rPr kumimoji="0" lang="ko-KR" sz="10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+mj-ea"/>
                <a:ea typeface="+mj-ea"/>
              </a:rPr>
              <a:t> 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kumimoji="0" lang="ko-KR" sz="46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</a:p>
        </p:txBody>
      </p:sp>
      <p:pic>
        <p:nvPicPr>
          <p:cNvPr id="1028" name="Picture 4" descr="3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4" y="4084320"/>
            <a:ext cx="8377233" cy="180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3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95399" y="1221939"/>
            <a:ext cx="105806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OUTER JOIN</a:t>
            </a:r>
          </a:p>
          <a:p>
            <a:endParaRPr lang="en-US" altLang="ko-KR" sz="2400" b="1" smtClean="0"/>
          </a:p>
          <a:p>
            <a:r>
              <a:rPr lang="en-US" altLang="ko-KR" sz="2400" smtClean="0"/>
              <a:t>SELECT EMPNO, ENAME, EMP.DEPTNO, DNAME</a:t>
            </a:r>
          </a:p>
          <a:p>
            <a:r>
              <a:rPr lang="en-US" altLang="ko-KR" sz="2400" smtClean="0"/>
              <a:t>FROM DEPT </a:t>
            </a:r>
            <a:r>
              <a:rPr lang="en-US" altLang="ko-KR" sz="2400" smtClean="0">
                <a:solidFill>
                  <a:srgbClr val="FF0000"/>
                </a:solidFill>
              </a:rPr>
              <a:t>RIGHT OUTER JOIN</a:t>
            </a:r>
            <a:r>
              <a:rPr lang="en-US" altLang="ko-KR" sz="2400" smtClean="0"/>
              <a:t> EMP</a:t>
            </a:r>
          </a:p>
          <a:p>
            <a:r>
              <a:rPr lang="en-US" altLang="ko-KR" sz="2400" smtClean="0"/>
              <a:t>ON</a:t>
            </a:r>
            <a:r>
              <a:rPr lang="en-US" altLang="ko-KR" sz="2400" smtClean="0">
                <a:solidFill>
                  <a:srgbClr val="00B0F0"/>
                </a:solidFill>
              </a:rPr>
              <a:t> DEPT.DEPTNO = EMP.DEPTNO;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SELECT </a:t>
            </a:r>
            <a:r>
              <a:rPr lang="en-US" altLang="ko-KR" sz="2400"/>
              <a:t>EMPNO, ENAME, EMP.DEPTNO, DNAME</a:t>
            </a:r>
          </a:p>
          <a:p>
            <a:r>
              <a:rPr lang="en-US" altLang="ko-KR" sz="2400"/>
              <a:t>FROM </a:t>
            </a:r>
            <a:r>
              <a:rPr lang="en-US" altLang="ko-KR" sz="2400" smtClean="0">
                <a:solidFill>
                  <a:srgbClr val="00B0F0"/>
                </a:solidFill>
              </a:rPr>
              <a:t>DEPT, EMP</a:t>
            </a:r>
            <a:endParaRPr lang="en-US" altLang="ko-KR" sz="2400" smtClean="0">
              <a:solidFill>
                <a:srgbClr val="00B0F0"/>
              </a:solidFill>
            </a:endParaRPr>
          </a:p>
          <a:p>
            <a:r>
              <a:rPr lang="en-US" altLang="ko-KR" sz="2400" smtClean="0"/>
              <a:t>WHERE </a:t>
            </a:r>
            <a:r>
              <a:rPr lang="en-US" altLang="ko-KR" sz="2400" smtClean="0">
                <a:solidFill>
                  <a:srgbClr val="00B0F0"/>
                </a:solidFill>
              </a:rPr>
              <a:t>DEPT.DEPTNO</a:t>
            </a:r>
            <a:r>
              <a:rPr lang="en-US" altLang="ko-KR" sz="2400">
                <a:solidFill>
                  <a:srgbClr val="00B0F0"/>
                </a:solidFill>
              </a:rPr>
              <a:t>(+)</a:t>
            </a:r>
            <a:r>
              <a:rPr lang="en-US" altLang="ko-KR" sz="2400" smtClean="0">
                <a:solidFill>
                  <a:srgbClr val="00B0F0"/>
                </a:solidFill>
              </a:rPr>
              <a:t> </a:t>
            </a:r>
            <a:r>
              <a:rPr lang="en-US" altLang="ko-KR" sz="2400">
                <a:solidFill>
                  <a:srgbClr val="00B0F0"/>
                </a:solidFill>
              </a:rPr>
              <a:t>= </a:t>
            </a:r>
            <a:r>
              <a:rPr lang="en-US" altLang="ko-KR" sz="2400" smtClean="0">
                <a:solidFill>
                  <a:srgbClr val="00B0F0"/>
                </a:solidFill>
              </a:rPr>
              <a:t>EMP.DEPTNO;</a:t>
            </a:r>
            <a:endParaRPr lang="en-US" altLang="ko-KR" sz="2400">
              <a:solidFill>
                <a:srgbClr val="00B0F0"/>
              </a:solidFill>
            </a:endParaRPr>
          </a:p>
          <a:p>
            <a:endParaRPr lang="en-US" altLang="ko-KR" sz="240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1555"/>
              </p:ext>
            </p:extLst>
          </p:nvPr>
        </p:nvGraphicFramePr>
        <p:xfrm>
          <a:off x="8949440" y="526487"/>
          <a:ext cx="3056512" cy="191903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64128"/>
                <a:gridCol w="796094"/>
                <a:gridCol w="831273"/>
                <a:gridCol w="665017"/>
              </a:tblGrid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EMPNO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ENAME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DEPTNO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MGR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11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김말똥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0020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12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홍길동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0030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13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강길동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0020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12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14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고말똥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0100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11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15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김길동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13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277055"/>
              </p:ext>
            </p:extLst>
          </p:nvPr>
        </p:nvGraphicFramePr>
        <p:xfrm>
          <a:off x="8944492" y="2909641"/>
          <a:ext cx="1833355" cy="12793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30830"/>
                <a:gridCol w="902525"/>
              </a:tblGrid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DEPTNO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smtClean="0"/>
                        <a:t>DNAME</a:t>
                      </a: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0020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기획부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0030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마케팅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0100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영업부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58992" y="154379"/>
            <a:ext cx="107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 EMP &gt;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858992" y="2517569"/>
            <a:ext cx="119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 DEPT &gt;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95399" y="5007591"/>
            <a:ext cx="7980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** </a:t>
            </a:r>
            <a:r>
              <a:rPr lang="ko-KR" altLang="en-US" b="1" smtClean="0">
                <a:solidFill>
                  <a:srgbClr val="FF0000"/>
                </a:solidFill>
              </a:rPr>
              <a:t>동영상</a:t>
            </a:r>
            <a:r>
              <a:rPr lang="ko-KR" altLang="en-US" b="1" smtClean="0">
                <a:solidFill>
                  <a:srgbClr val="FF0000"/>
                </a:solidFill>
              </a:rPr>
              <a:t>의 교안을 아래와 같이 수정하였습니다</a:t>
            </a:r>
            <a:r>
              <a:rPr lang="en-US" altLang="ko-KR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mtClean="0"/>
              <a:t>EMP, DEPT </a:t>
            </a:r>
            <a:r>
              <a:rPr lang="en-US" altLang="ko-KR" smtClean="0">
                <a:solidFill>
                  <a:srgbClr val="00B0F0"/>
                </a:solidFill>
              </a:rPr>
              <a:t>-&gt; DEPT</a:t>
            </a:r>
            <a:r>
              <a:rPr lang="en-US" altLang="ko-KR">
                <a:solidFill>
                  <a:srgbClr val="00B0F0"/>
                </a:solidFill>
              </a:rPr>
              <a:t>, </a:t>
            </a:r>
            <a:r>
              <a:rPr lang="en-US" altLang="ko-KR" smtClean="0">
                <a:solidFill>
                  <a:srgbClr val="00B0F0"/>
                </a:solidFill>
              </a:rPr>
              <a:t>EMP</a:t>
            </a:r>
            <a:endParaRPr lang="en-US" altLang="ko-KR" smtClean="0"/>
          </a:p>
          <a:p>
            <a:r>
              <a:rPr lang="en-US" altLang="ko-KR" smtClean="0"/>
              <a:t>EMP.DEPTNO </a:t>
            </a:r>
            <a:r>
              <a:rPr lang="en-US" altLang="ko-KR"/>
              <a:t>= </a:t>
            </a:r>
            <a:r>
              <a:rPr lang="en-US" altLang="ko-KR" smtClean="0"/>
              <a:t>DEPT.DEPTNO</a:t>
            </a:r>
            <a:r>
              <a:rPr lang="en-US" altLang="ko-KR"/>
              <a:t>;</a:t>
            </a:r>
            <a:r>
              <a:rPr lang="en-US" altLang="ko-KR">
                <a:solidFill>
                  <a:srgbClr val="00B0F0"/>
                </a:solidFill>
              </a:rPr>
              <a:t> </a:t>
            </a:r>
            <a:r>
              <a:rPr lang="en-US" altLang="ko-KR" smtClean="0">
                <a:solidFill>
                  <a:srgbClr val="00B0F0"/>
                </a:solidFill>
              </a:rPr>
              <a:t>-&gt; DEPT.DEPTNO </a:t>
            </a:r>
            <a:r>
              <a:rPr lang="en-US" altLang="ko-KR">
                <a:solidFill>
                  <a:srgbClr val="00B0F0"/>
                </a:solidFill>
              </a:rPr>
              <a:t>= </a:t>
            </a:r>
            <a:r>
              <a:rPr lang="en-US" altLang="ko-KR" smtClean="0">
                <a:solidFill>
                  <a:srgbClr val="00B0F0"/>
                </a:solidFill>
              </a:rPr>
              <a:t>EMP.DEPTNO</a:t>
            </a:r>
          </a:p>
          <a:p>
            <a:r>
              <a:rPr lang="en-US" altLang="ko-KR" smtClean="0"/>
              <a:t>EMP.DEPTNO</a:t>
            </a:r>
            <a:r>
              <a:rPr lang="en-US" altLang="ko-KR" smtClean="0"/>
              <a:t>(+) </a:t>
            </a:r>
            <a:r>
              <a:rPr lang="en-US" altLang="ko-KR"/>
              <a:t>= DEPT.DEPTNO;</a:t>
            </a:r>
            <a:r>
              <a:rPr lang="en-US" altLang="ko-KR">
                <a:solidFill>
                  <a:srgbClr val="00B0F0"/>
                </a:solidFill>
              </a:rPr>
              <a:t> </a:t>
            </a:r>
            <a:r>
              <a:rPr lang="en-US" altLang="ko-KR" smtClean="0">
                <a:solidFill>
                  <a:srgbClr val="00B0F0"/>
                </a:solidFill>
              </a:rPr>
              <a:t>-&gt; DEPT.DEPTNO(+) </a:t>
            </a:r>
            <a:r>
              <a:rPr lang="en-US" altLang="ko-KR">
                <a:solidFill>
                  <a:srgbClr val="00B0F0"/>
                </a:solidFill>
              </a:rPr>
              <a:t>= EMP.DEPTNO</a:t>
            </a:r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9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95399" y="1221939"/>
            <a:ext cx="105806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OUTER JOIN</a:t>
            </a:r>
          </a:p>
          <a:p>
            <a:endParaRPr lang="en-US" altLang="ko-KR" sz="2400" b="1" smtClean="0"/>
          </a:p>
          <a:p>
            <a:r>
              <a:rPr lang="en-US" altLang="ko-KR" sz="2400" smtClean="0"/>
              <a:t>SELECT EMPNO, ENAME, EMP.DEPTNO, DNAME</a:t>
            </a:r>
          </a:p>
          <a:p>
            <a:r>
              <a:rPr lang="en-US" altLang="ko-KR" sz="2400" smtClean="0"/>
              <a:t>FROM EMP </a:t>
            </a:r>
            <a:r>
              <a:rPr lang="en-US" altLang="ko-KR" sz="2400" smtClean="0">
                <a:solidFill>
                  <a:srgbClr val="FF0000"/>
                </a:solidFill>
              </a:rPr>
              <a:t>FULL OUTER JOIN</a:t>
            </a:r>
            <a:r>
              <a:rPr lang="en-US" altLang="ko-KR" sz="2400" smtClean="0"/>
              <a:t> DEPT</a:t>
            </a:r>
          </a:p>
          <a:p>
            <a:r>
              <a:rPr lang="en-US" altLang="ko-KR" sz="2400" smtClean="0"/>
              <a:t>ON EMP.DEPTNO = DEPT.DEPTNO;</a:t>
            </a:r>
            <a:endParaRPr lang="en-US" altLang="ko-KR" sz="240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47797"/>
              </p:ext>
            </p:extLst>
          </p:nvPr>
        </p:nvGraphicFramePr>
        <p:xfrm>
          <a:off x="1385847" y="3840580"/>
          <a:ext cx="3056512" cy="191903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64128"/>
                <a:gridCol w="796094"/>
                <a:gridCol w="831273"/>
                <a:gridCol w="665017"/>
              </a:tblGrid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EMPNO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ENAME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DEPTNO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MGR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11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김말똥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0020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12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홍길동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0030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13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강길동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0020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12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14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고말똥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0100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11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15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김길동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13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81516"/>
              </p:ext>
            </p:extLst>
          </p:nvPr>
        </p:nvGraphicFramePr>
        <p:xfrm>
          <a:off x="4883131" y="3837804"/>
          <a:ext cx="1833355" cy="12793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30830"/>
                <a:gridCol w="902525"/>
              </a:tblGrid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DEPTNO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smtClean="0"/>
                        <a:t>DNAME</a:t>
                      </a: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0020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기획부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0030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마케팅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0200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영업부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399" y="3468472"/>
            <a:ext cx="107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 EMP &gt;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97631" y="3445732"/>
            <a:ext cx="119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 DEPT 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8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95399" y="1221939"/>
            <a:ext cx="105806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SELF JOIN</a:t>
            </a:r>
          </a:p>
          <a:p>
            <a:endParaRPr lang="en-US" altLang="ko-KR" sz="2400" b="1" smtClean="0"/>
          </a:p>
          <a:p>
            <a:r>
              <a:rPr lang="en-US" altLang="ko-KR" sz="2400" smtClean="0"/>
              <a:t>SELECT E1.EMPNO, E1.ENAME, E2.ENAME AS MGR</a:t>
            </a:r>
          </a:p>
          <a:p>
            <a:r>
              <a:rPr lang="en-US" altLang="ko-KR" sz="2400" smtClean="0"/>
              <a:t>FROM EMP E1 JOIN EMP E2</a:t>
            </a:r>
          </a:p>
          <a:p>
            <a:r>
              <a:rPr lang="en-US" altLang="ko-KR" sz="2400" smtClean="0"/>
              <a:t>ON E1.MGR = E2.EMPNO;</a:t>
            </a:r>
          </a:p>
          <a:p>
            <a:endParaRPr lang="en-US" altLang="ko-KR" sz="2400"/>
          </a:p>
          <a:p>
            <a:r>
              <a:rPr lang="en-US" altLang="ko-KR" sz="2400"/>
              <a:t>SELECT E1.EMPNO, E1.ENAME, E2.ENAME AS MGR</a:t>
            </a:r>
          </a:p>
          <a:p>
            <a:r>
              <a:rPr lang="en-US" altLang="ko-KR" sz="2400"/>
              <a:t>FROM EMP </a:t>
            </a:r>
            <a:r>
              <a:rPr lang="en-US" altLang="ko-KR" sz="2400" smtClean="0"/>
              <a:t>E1, EMP E2</a:t>
            </a:r>
          </a:p>
          <a:p>
            <a:r>
              <a:rPr lang="en-US" altLang="ko-KR" sz="2400" smtClean="0"/>
              <a:t>WHERE E1.MGR = E2.EMPNO;</a:t>
            </a:r>
          </a:p>
          <a:p>
            <a:endParaRPr lang="en-US" altLang="ko-KR" sz="240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167115"/>
              </p:ext>
            </p:extLst>
          </p:nvPr>
        </p:nvGraphicFramePr>
        <p:xfrm>
          <a:off x="8997667" y="4255339"/>
          <a:ext cx="3056512" cy="191903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64128"/>
                <a:gridCol w="796094"/>
                <a:gridCol w="831273"/>
                <a:gridCol w="665017"/>
              </a:tblGrid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EMPNO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ENAME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DEPTNO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MGR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11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김말똥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0020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12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홍길동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0030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13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강길동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0020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12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14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고말똥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0100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11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15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김길동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13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07219" y="388323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 E2 &gt;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445360"/>
              </p:ext>
            </p:extLst>
          </p:nvPr>
        </p:nvGraphicFramePr>
        <p:xfrm>
          <a:off x="8997667" y="360233"/>
          <a:ext cx="3056512" cy="191903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64128"/>
                <a:gridCol w="796094"/>
                <a:gridCol w="831273"/>
                <a:gridCol w="665017"/>
              </a:tblGrid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EMPNO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ENAME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DEPTNO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MGR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11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김말똥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0020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12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홍길동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0030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13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강길동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0020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12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14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고말똥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0100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11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15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김길동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13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07219" y="-1187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 E1 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95399" y="1221939"/>
            <a:ext cx="1058065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INSERT</a:t>
            </a:r>
            <a:r>
              <a:rPr lang="ko-KR" altLang="en-US" sz="2400" b="1" smtClean="0"/>
              <a:t>문</a:t>
            </a:r>
            <a:endParaRPr lang="en-US" altLang="ko-KR" sz="2400" b="1" smtClean="0"/>
          </a:p>
          <a:p>
            <a:r>
              <a:rPr lang="en-US" altLang="ko-KR" sz="2000"/>
              <a:t>Insert into Table</a:t>
            </a:r>
            <a:r>
              <a:rPr lang="ko-KR" altLang="en-US" sz="2000"/>
              <a:t>이름 </a:t>
            </a:r>
            <a:r>
              <a:rPr lang="en-US" altLang="ko-KR" sz="2000"/>
              <a:t>(</a:t>
            </a:r>
            <a:r>
              <a:rPr lang="ko-KR" altLang="en-US" sz="2000"/>
              <a:t>컬럼이름</a:t>
            </a:r>
            <a:r>
              <a:rPr lang="en-US" altLang="ko-KR" sz="2000"/>
              <a:t>1, </a:t>
            </a:r>
            <a:r>
              <a:rPr lang="ko-KR" altLang="en-US" sz="2000"/>
              <a:t>컬럼이름</a:t>
            </a:r>
            <a:r>
              <a:rPr lang="en-US" altLang="ko-KR" sz="2000"/>
              <a:t>2, </a:t>
            </a:r>
            <a:r>
              <a:rPr lang="ko-KR" altLang="en-US" sz="2000"/>
              <a:t>컬럼이름</a:t>
            </a:r>
            <a:r>
              <a:rPr lang="en-US" altLang="ko-KR" sz="2000"/>
              <a:t>3.....) Values</a:t>
            </a:r>
          </a:p>
          <a:p>
            <a:endParaRPr lang="en-US" altLang="ko-KR" sz="2000"/>
          </a:p>
          <a:p>
            <a:r>
              <a:rPr lang="en-US" altLang="ko-KR" sz="2000"/>
              <a:t>(Data1, Data2, Data3...)</a:t>
            </a:r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Insert into Member (userid, name, email, tel, age) values</a:t>
            </a:r>
          </a:p>
          <a:p>
            <a:endParaRPr lang="en-US" altLang="ko-KR" sz="2000"/>
          </a:p>
          <a:p>
            <a:r>
              <a:rPr lang="en-US" altLang="ko-KR" sz="2000" smtClean="0"/>
              <a:t>(‘young', </a:t>
            </a:r>
            <a:r>
              <a:rPr lang="en-US" altLang="ko-KR" sz="2000"/>
              <a:t>'</a:t>
            </a:r>
            <a:r>
              <a:rPr lang="ko-KR" altLang="en-US" sz="2000" smtClean="0"/>
              <a:t>김영</a:t>
            </a:r>
            <a:r>
              <a:rPr lang="en-US" altLang="ko-KR" sz="2000"/>
              <a:t>', </a:t>
            </a:r>
            <a:r>
              <a:rPr lang="en-US" altLang="ko-KR" sz="2000" smtClean="0"/>
              <a:t>‘kim@www.test.com', ‘246-1515', </a:t>
            </a:r>
            <a:r>
              <a:rPr lang="en-US" altLang="ko-KR" sz="2000"/>
              <a:t>28)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7880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95399" y="1221939"/>
            <a:ext cx="105806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UPDATE</a:t>
            </a:r>
            <a:r>
              <a:rPr lang="ko-KR" altLang="en-US" sz="2400" b="1" smtClean="0"/>
              <a:t>문</a:t>
            </a:r>
            <a:endParaRPr lang="en-US" altLang="ko-KR" sz="2400" b="1" smtClean="0"/>
          </a:p>
          <a:p>
            <a:r>
              <a:rPr lang="en-US" altLang="ko-KR" sz="2000"/>
              <a:t>Update Table</a:t>
            </a:r>
            <a:r>
              <a:rPr lang="ko-KR" altLang="en-US" sz="2000"/>
              <a:t>이름 </a:t>
            </a:r>
            <a:r>
              <a:rPr lang="en-US" altLang="ko-KR" sz="2000"/>
              <a:t>Set</a:t>
            </a:r>
          </a:p>
          <a:p>
            <a:endParaRPr lang="en-US" altLang="ko-KR" sz="2000"/>
          </a:p>
          <a:p>
            <a:r>
              <a:rPr lang="ko-KR" altLang="en-US" sz="2000"/>
              <a:t>컬럼이름</a:t>
            </a:r>
            <a:r>
              <a:rPr lang="en-US" altLang="ko-KR" sz="2000"/>
              <a:t>1 = Data1, </a:t>
            </a:r>
            <a:r>
              <a:rPr lang="ko-KR" altLang="en-US" sz="2000"/>
              <a:t>컬럼이름</a:t>
            </a:r>
            <a:r>
              <a:rPr lang="en-US" altLang="ko-KR" sz="2000"/>
              <a:t>2 = Data2, </a:t>
            </a:r>
            <a:r>
              <a:rPr lang="ko-KR" altLang="en-US" sz="2000"/>
              <a:t>컬럼이름</a:t>
            </a:r>
            <a:r>
              <a:rPr lang="en-US" altLang="ko-KR" sz="2000"/>
              <a:t>3 = Data3....</a:t>
            </a:r>
          </a:p>
          <a:p>
            <a:endParaRPr lang="en-US" altLang="ko-KR" sz="2000"/>
          </a:p>
          <a:p>
            <a:r>
              <a:rPr lang="en-US" altLang="ko-KR" sz="2000"/>
              <a:t>Where </a:t>
            </a:r>
            <a:r>
              <a:rPr lang="ko-KR" altLang="en-US" sz="2000" smtClean="0"/>
              <a:t>조건문</a:t>
            </a:r>
            <a:r>
              <a:rPr lang="en-US" altLang="ko-KR" sz="2000" smtClean="0"/>
              <a:t>;</a:t>
            </a:r>
            <a:endParaRPr lang="ko-KR" altLang="en-US" sz="2000"/>
          </a:p>
          <a:p>
            <a:endParaRPr lang="ko-KR" altLang="en-US" sz="2000"/>
          </a:p>
          <a:p>
            <a:endParaRPr lang="ko-KR" altLang="en-US" sz="2000"/>
          </a:p>
          <a:p>
            <a:endParaRPr lang="ko-KR" altLang="en-US" sz="2000"/>
          </a:p>
          <a:p>
            <a:r>
              <a:rPr lang="en-US" altLang="ko-KR" sz="2000"/>
              <a:t>Update member Set tel = </a:t>
            </a:r>
            <a:r>
              <a:rPr lang="en-US" altLang="ko-KR" sz="2000" smtClean="0"/>
              <a:t>'586-1234‘ Where </a:t>
            </a:r>
            <a:r>
              <a:rPr lang="en-US" altLang="ko-KR" sz="2000"/>
              <a:t>userid =‘young’;</a:t>
            </a:r>
            <a:endParaRPr lang="ko-KR" altLang="en-US" sz="20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  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6087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95399" y="1221939"/>
            <a:ext cx="105806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DELETE</a:t>
            </a:r>
            <a:r>
              <a:rPr lang="ko-KR" altLang="en-US" sz="2400" b="1" smtClean="0"/>
              <a:t>문</a:t>
            </a:r>
            <a:endParaRPr lang="en-US" altLang="ko-KR" sz="2400" b="1" smtClean="0"/>
          </a:p>
          <a:p>
            <a:endParaRPr lang="en-US" altLang="ko-KR" sz="2000" smtClean="0"/>
          </a:p>
          <a:p>
            <a:r>
              <a:rPr lang="en-US" altLang="ko-KR" sz="2000" smtClean="0"/>
              <a:t>Delete </a:t>
            </a:r>
            <a:r>
              <a:rPr lang="en-US" altLang="ko-KR" sz="2000"/>
              <a:t>From Table</a:t>
            </a:r>
            <a:r>
              <a:rPr lang="ko-KR" altLang="en-US" sz="2000"/>
              <a:t>이름 </a:t>
            </a:r>
            <a:endParaRPr lang="en-US" altLang="ko-KR" sz="2000" smtClean="0"/>
          </a:p>
          <a:p>
            <a:endParaRPr lang="en-US" altLang="ko-KR" sz="2000"/>
          </a:p>
          <a:p>
            <a:r>
              <a:rPr lang="en-US" altLang="ko-KR" sz="2000" smtClean="0"/>
              <a:t>[</a:t>
            </a:r>
            <a:r>
              <a:rPr lang="en-US" altLang="ko-KR" sz="2000"/>
              <a:t>Wherer </a:t>
            </a:r>
            <a:r>
              <a:rPr lang="ko-KR" altLang="en-US" sz="2000"/>
              <a:t>조건문</a:t>
            </a:r>
            <a:r>
              <a:rPr lang="en-US" altLang="ko-KR" sz="2000" smtClean="0"/>
              <a:t>]</a:t>
            </a:r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Delete From member Where userid=</a:t>
            </a:r>
            <a:r>
              <a:rPr lang="en-US" altLang="ko-KR" sz="2000" smtClean="0"/>
              <a:t>'young‘;</a:t>
            </a:r>
            <a:endParaRPr lang="ko-KR" altLang="en-US" sz="2000"/>
          </a:p>
          <a:p>
            <a:endParaRPr lang="ko-KR" altLang="en-US" sz="2000"/>
          </a:p>
          <a:p>
            <a:endParaRPr lang="ko-KR" altLang="en-US" sz="20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  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61206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95400" y="1487820"/>
            <a:ext cx="10412858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ko-KR" sz="2000"/>
              <a:t>DCL(</a:t>
            </a:r>
            <a:r>
              <a:rPr lang="en-US" altLang="ko-KR" sz="2000" b="1"/>
              <a:t>Data Control Language</a:t>
            </a:r>
            <a:r>
              <a:rPr lang="en-US" altLang="ko-KR" sz="2000"/>
              <a:t>) – </a:t>
            </a:r>
            <a:r>
              <a:rPr lang="ko-KR" altLang="en-US" sz="2000"/>
              <a:t>객체 권한 부여등의 제어어 </a:t>
            </a:r>
            <a:r>
              <a:rPr lang="en-US" altLang="ko-KR" sz="2000"/>
              <a:t>(GRANT </a:t>
            </a:r>
            <a:r>
              <a:rPr lang="ko-KR" altLang="en-US" sz="2000"/>
              <a:t>등</a:t>
            </a:r>
            <a:r>
              <a:rPr lang="en-US" altLang="ko-KR" sz="2000"/>
              <a:t>)</a:t>
            </a:r>
            <a:r>
              <a:rPr lang="ko-KR" altLang="en-US" sz="2000"/>
              <a:t/>
            </a:r>
            <a:br>
              <a:rPr lang="ko-KR" altLang="en-US" sz="2000"/>
            </a:br>
            <a:r>
              <a:rPr lang="ko-KR" altLang="en-US" sz="2000"/>
              <a:t>데이터의 보안</a:t>
            </a:r>
            <a:r>
              <a:rPr lang="en-US" altLang="ko-KR" sz="2000"/>
              <a:t>, </a:t>
            </a:r>
            <a:r>
              <a:rPr lang="ko-KR" altLang="en-US" sz="2000"/>
              <a:t>무결성</a:t>
            </a:r>
            <a:r>
              <a:rPr lang="en-US" altLang="ko-KR" sz="2000"/>
              <a:t>, </a:t>
            </a:r>
            <a:r>
              <a:rPr lang="ko-KR" altLang="en-US" sz="2000"/>
              <a:t>데이터 회복</a:t>
            </a:r>
            <a:r>
              <a:rPr lang="en-US" altLang="ko-KR" sz="2000"/>
              <a:t>, </a:t>
            </a:r>
            <a:r>
              <a:rPr lang="ko-KR" altLang="en-US" sz="2000"/>
              <a:t>병행 수행 제어 등을 정의하는 데 사용하는 언어 </a:t>
            </a:r>
            <a:br>
              <a:rPr lang="ko-KR" altLang="en-US" sz="2000"/>
            </a:br>
            <a:r>
              <a:rPr lang="ko-KR" altLang="en-US" sz="2000"/>
              <a:t>▪데이터베이스 관리자가 데이터 관리를 목적으로 사용함 </a:t>
            </a:r>
            <a:br>
              <a:rPr lang="ko-KR" altLang="en-US" sz="2000"/>
            </a:br>
            <a:r>
              <a:rPr lang="ko-KR" altLang="en-US" sz="2000"/>
              <a:t>▪데이터 제어어</a:t>
            </a:r>
            <a:r>
              <a:rPr lang="en-US" altLang="ko-KR" sz="2000"/>
              <a:t>(DCL)</a:t>
            </a:r>
            <a:r>
              <a:rPr lang="ko-KR" altLang="en-US" sz="2000"/>
              <a:t>의 종류    </a:t>
            </a:r>
            <a:r>
              <a:rPr kumimoji="0" lang="ko-KR" sz="46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</a:p>
        </p:txBody>
      </p:sp>
      <p:pic>
        <p:nvPicPr>
          <p:cNvPr id="3074" name="Picture 2" descr="3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61" y="3317194"/>
            <a:ext cx="7448270" cy="27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연습 </a:t>
            </a:r>
            <a:r>
              <a:rPr lang="en-US" altLang="ko-KR" smtClean="0"/>
              <a:t>7) </a:t>
            </a:r>
            <a:r>
              <a:rPr lang="ko-KR" altLang="en-US" smtClean="0"/>
              <a:t>요구사항을 수행하는 관계대수를 표기하라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요구사항 </a:t>
            </a:r>
            <a:r>
              <a:rPr lang="en-US" altLang="ko-KR" smtClean="0"/>
              <a:t>: 4</a:t>
            </a:r>
            <a:r>
              <a:rPr lang="ko-KR" altLang="en-US" smtClean="0"/>
              <a:t>학년 학생을 검색하시오</a:t>
            </a:r>
            <a:r>
              <a:rPr lang="en-US" altLang="ko-KR" smtClean="0"/>
              <a:t>.</a:t>
            </a: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89" y="2568623"/>
            <a:ext cx="7761905" cy="2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연습 </a:t>
            </a:r>
            <a:r>
              <a:rPr lang="en-US" altLang="ko-KR" smtClean="0"/>
              <a:t>8) </a:t>
            </a:r>
            <a:r>
              <a:rPr lang="ko-KR" altLang="en-US" smtClean="0"/>
              <a:t>결과</a:t>
            </a:r>
            <a:r>
              <a:rPr lang="en-US" altLang="ko-KR" smtClean="0"/>
              <a:t>2</a:t>
            </a:r>
            <a:r>
              <a:rPr lang="ko-KR" altLang="en-US" smtClean="0"/>
              <a:t>가 나오는 관계대수를 표기하라</a:t>
            </a: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62" y="1701723"/>
            <a:ext cx="6783862" cy="24095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430" y="1701723"/>
            <a:ext cx="3647619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3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연습 </a:t>
            </a:r>
            <a:r>
              <a:rPr lang="en-US" altLang="ko-KR" smtClean="0"/>
              <a:t>9)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8" y="1898812"/>
            <a:ext cx="10739723" cy="11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SQL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916" y="1898812"/>
            <a:ext cx="9334167" cy="40906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95399" y="1221939"/>
            <a:ext cx="10580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CREATE TABLE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119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95399" y="1221939"/>
            <a:ext cx="10580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CREATE VIEW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378526" y="1898812"/>
            <a:ext cx="10580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latin typeface="+mj-ea"/>
                <a:ea typeface="+mj-ea"/>
              </a:rPr>
              <a:t>CREATE VIEW SEL(name, tel) AS</a:t>
            </a:r>
          </a:p>
          <a:p>
            <a:r>
              <a:rPr lang="en-US" altLang="ko-KR" sz="2400" smtClean="0">
                <a:latin typeface="+mj-ea"/>
                <a:ea typeface="+mj-ea"/>
              </a:rPr>
              <a:t>SELECT name, tel FROM CUSTOMER</a:t>
            </a:r>
          </a:p>
          <a:p>
            <a:r>
              <a:rPr lang="en-US" altLang="ko-KR" sz="2400" smtClean="0">
                <a:latin typeface="+mj-ea"/>
                <a:ea typeface="+mj-ea"/>
              </a:rPr>
              <a:t>WHERE add = ‘</a:t>
            </a:r>
            <a:r>
              <a:rPr lang="ko-KR" altLang="en-US" sz="2400" smtClean="0">
                <a:latin typeface="+mj-ea"/>
                <a:ea typeface="+mj-ea"/>
              </a:rPr>
              <a:t>서울</a:t>
            </a:r>
            <a:r>
              <a:rPr lang="en-US" altLang="ko-KR" sz="2400" smtClean="0">
                <a:latin typeface="+mj-ea"/>
                <a:ea typeface="+mj-ea"/>
              </a:rPr>
              <a:t>’;</a:t>
            </a:r>
            <a:endParaRPr lang="en-US" altLang="ko-KR" sz="2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313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95399" y="1221939"/>
            <a:ext cx="10580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CREATE DOMAIN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378526" y="1898812"/>
            <a:ext cx="10580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latin typeface="+mj-ea"/>
                <a:ea typeface="+mj-ea"/>
              </a:rPr>
              <a:t>CREATE DOMAIN SEX CHAR(1)</a:t>
            </a:r>
          </a:p>
          <a:p>
            <a:r>
              <a:rPr lang="en-US" altLang="ko-KR" sz="2400" smtClean="0">
                <a:latin typeface="+mj-ea"/>
                <a:ea typeface="+mj-ea"/>
              </a:rPr>
              <a:t>DEFAULT ‘M’,</a:t>
            </a:r>
          </a:p>
          <a:p>
            <a:r>
              <a:rPr lang="en-US" altLang="ko-KR" sz="2400" smtClean="0">
                <a:latin typeface="+mj-ea"/>
                <a:ea typeface="+mj-ea"/>
              </a:rPr>
              <a:t>CONSTRAINT VALID-SEX CHECK (VALUE IN (‘M’, ‘F’));</a:t>
            </a:r>
            <a:endParaRPr lang="en-US" altLang="ko-KR" sz="2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645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95399" y="1221939"/>
            <a:ext cx="10580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CREATE TRIGGER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378526" y="1898812"/>
            <a:ext cx="105806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+mj-ea"/>
                <a:ea typeface="+mj-ea"/>
              </a:rPr>
              <a:t>CREATE OR REPLACE TRIGGER triger_test</a:t>
            </a:r>
          </a:p>
          <a:p>
            <a:r>
              <a:rPr lang="en-US" altLang="ko-KR" sz="2400">
                <a:latin typeface="+mj-ea"/>
                <a:ea typeface="+mj-ea"/>
              </a:rPr>
              <a:t>       BEFORE</a:t>
            </a:r>
          </a:p>
          <a:p>
            <a:r>
              <a:rPr lang="en-US" altLang="ko-KR" sz="2400">
                <a:latin typeface="+mj-ea"/>
                <a:ea typeface="+mj-ea"/>
              </a:rPr>
              <a:t>       </a:t>
            </a:r>
            <a:r>
              <a:rPr lang="en-US" altLang="ko-KR" sz="2400" smtClean="0">
                <a:latin typeface="+mj-ea"/>
                <a:ea typeface="+mj-ea"/>
              </a:rPr>
              <a:t>INSERT </a:t>
            </a:r>
            <a:r>
              <a:rPr lang="en-US" altLang="ko-KR" sz="2400">
                <a:latin typeface="+mj-ea"/>
                <a:ea typeface="+mj-ea"/>
              </a:rPr>
              <a:t>ON </a:t>
            </a:r>
            <a:r>
              <a:rPr lang="en-US" altLang="ko-KR" sz="2400" smtClean="0">
                <a:latin typeface="+mj-ea"/>
                <a:ea typeface="+mj-ea"/>
              </a:rPr>
              <a:t>student</a:t>
            </a:r>
          </a:p>
          <a:p>
            <a:r>
              <a:rPr lang="en-US" altLang="ko-KR" sz="2400" smtClean="0">
                <a:latin typeface="+mj-ea"/>
                <a:ea typeface="+mj-ea"/>
              </a:rPr>
              <a:t>       REFERENCING NEW TABLE AS new_student</a:t>
            </a:r>
            <a:r>
              <a:rPr lang="en-US" altLang="ko-KR" sz="2400">
                <a:latin typeface="+mj-ea"/>
                <a:ea typeface="+mj-ea"/>
              </a:rPr>
              <a:t>	</a:t>
            </a:r>
          </a:p>
          <a:p>
            <a:r>
              <a:rPr lang="en-US" altLang="ko-KR" sz="2400">
                <a:latin typeface="+mj-ea"/>
                <a:ea typeface="+mj-ea"/>
              </a:rPr>
              <a:t>       FOR EACH ROW</a:t>
            </a:r>
          </a:p>
          <a:p>
            <a:r>
              <a:rPr lang="en-US" altLang="ko-KR" sz="2400" smtClean="0">
                <a:latin typeface="+mj-ea"/>
                <a:ea typeface="+mj-ea"/>
              </a:rPr>
              <a:t>       WHEN new_student.grade =‘’</a:t>
            </a:r>
            <a:r>
              <a:rPr lang="en-US" altLang="ko-KR" sz="2400">
                <a:latin typeface="+mj-ea"/>
                <a:ea typeface="+mj-ea"/>
              </a:rPr>
              <a:t>	   </a:t>
            </a:r>
          </a:p>
          <a:p>
            <a:r>
              <a:rPr lang="en-US" altLang="ko-KR" sz="2400" smtClean="0">
                <a:latin typeface="+mj-ea"/>
                <a:ea typeface="+mj-ea"/>
              </a:rPr>
              <a:t>       BEGIN</a:t>
            </a:r>
          </a:p>
          <a:p>
            <a:r>
              <a:rPr lang="en-US" altLang="ko-KR" sz="2400" smtClean="0">
                <a:latin typeface="+mj-ea"/>
                <a:ea typeface="+mj-ea"/>
              </a:rPr>
              <a:t>	SET new_student.grade =‘</a:t>
            </a:r>
            <a:r>
              <a:rPr lang="ko-KR" altLang="en-US" sz="2400" smtClean="0">
                <a:latin typeface="+mj-ea"/>
                <a:ea typeface="+mj-ea"/>
              </a:rPr>
              <a:t>신입생</a:t>
            </a:r>
            <a:r>
              <a:rPr lang="en-US" altLang="ko-KR" sz="2400" smtClean="0">
                <a:latin typeface="+mj-ea"/>
                <a:ea typeface="+mj-ea"/>
              </a:rPr>
              <a:t>’</a:t>
            </a:r>
            <a:endParaRPr lang="en-US" altLang="ko-KR" sz="2400">
              <a:latin typeface="+mj-ea"/>
              <a:ea typeface="+mj-ea"/>
            </a:endParaRPr>
          </a:p>
          <a:p>
            <a:r>
              <a:rPr lang="en-US" altLang="ko-KR" sz="2400" smtClean="0">
                <a:latin typeface="+mj-ea"/>
                <a:ea typeface="+mj-ea"/>
              </a:rPr>
              <a:t>       END</a:t>
            </a:r>
            <a:r>
              <a:rPr lang="en-US" altLang="ko-KR" sz="2400">
                <a:latin typeface="+mj-ea"/>
                <a:ea typeface="+mj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5367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95399" y="1221939"/>
            <a:ext cx="10580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CREATE INDEX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688" y="2167393"/>
            <a:ext cx="9320405" cy="96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95399" y="1221939"/>
            <a:ext cx="105806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/>
              <a:t>ALTER TABLE</a:t>
            </a:r>
          </a:p>
          <a:p>
            <a:endParaRPr lang="en-US" altLang="ko-KR" sz="2400"/>
          </a:p>
          <a:p>
            <a:r>
              <a:rPr lang="en-US" altLang="ko-KR" sz="2400" smtClean="0"/>
              <a:t>ALTER TABLE </a:t>
            </a:r>
            <a:r>
              <a:rPr lang="ko-KR" altLang="en-US" sz="2400" smtClean="0"/>
              <a:t>테이블명 </a:t>
            </a:r>
            <a:r>
              <a:rPr lang="en-US" altLang="ko-KR" sz="2400" smtClean="0"/>
              <a:t>ADD </a:t>
            </a:r>
            <a:r>
              <a:rPr lang="ko-KR" altLang="en-US" sz="2400" smtClean="0"/>
              <a:t>속성명 데이터타입</a:t>
            </a:r>
            <a:r>
              <a:rPr lang="en-US" altLang="ko-KR" sz="2400" smtClean="0"/>
              <a:t>[DEFAULT ‘</a:t>
            </a:r>
            <a:r>
              <a:rPr lang="ko-KR" altLang="en-US" sz="2400" smtClean="0"/>
              <a:t>기본값</a:t>
            </a:r>
            <a:r>
              <a:rPr lang="en-US" altLang="ko-KR" sz="2400" smtClean="0"/>
              <a:t>’];</a:t>
            </a:r>
          </a:p>
          <a:p>
            <a:r>
              <a:rPr lang="en-US" altLang="ko-KR" sz="2400"/>
              <a:t>ALTER TABLE </a:t>
            </a:r>
            <a:r>
              <a:rPr lang="ko-KR" altLang="en-US" sz="2400"/>
              <a:t>테이블명 </a:t>
            </a:r>
            <a:r>
              <a:rPr lang="en-US" altLang="ko-KR" sz="2400" smtClean="0"/>
              <a:t>ALTER </a:t>
            </a:r>
            <a:r>
              <a:rPr lang="ko-KR" altLang="en-US" sz="2400"/>
              <a:t>속성명 </a:t>
            </a:r>
            <a:r>
              <a:rPr lang="en-US" altLang="ko-KR" sz="2400" smtClean="0"/>
              <a:t>[SET DEFAULT ‘</a:t>
            </a:r>
            <a:r>
              <a:rPr lang="ko-KR" altLang="en-US" sz="2400" smtClean="0"/>
              <a:t>기본값</a:t>
            </a:r>
            <a:r>
              <a:rPr lang="en-US" altLang="ko-KR" sz="2400" smtClean="0"/>
              <a:t>’];</a:t>
            </a:r>
          </a:p>
          <a:p>
            <a:r>
              <a:rPr lang="en-US" altLang="ko-KR" sz="2400" smtClean="0"/>
              <a:t>ALTER </a:t>
            </a:r>
            <a:r>
              <a:rPr lang="en-US" altLang="ko-KR" sz="2400"/>
              <a:t>TABLE </a:t>
            </a:r>
            <a:r>
              <a:rPr lang="ko-KR" altLang="en-US" sz="2400"/>
              <a:t>테이블명 </a:t>
            </a:r>
            <a:r>
              <a:rPr lang="en-US" altLang="ko-KR" sz="2400" smtClean="0"/>
              <a:t>DROP </a:t>
            </a:r>
            <a:r>
              <a:rPr lang="ko-KR" altLang="en-US" sz="2400" smtClean="0"/>
              <a:t>속성명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en-US" altLang="ko-KR" sz="2400" smtClean="0"/>
              <a:t>DROP</a:t>
            </a:r>
          </a:p>
          <a:p>
            <a:endParaRPr lang="en-US" altLang="ko-KR" sz="2400"/>
          </a:p>
          <a:p>
            <a:r>
              <a:rPr lang="en-US" altLang="ko-KR" sz="2400" smtClean="0"/>
              <a:t>DROP DOMAIN </a:t>
            </a:r>
            <a:r>
              <a:rPr lang="ko-KR" altLang="en-US" sz="2400" smtClean="0"/>
              <a:t>도메인명</a:t>
            </a:r>
            <a:endParaRPr lang="en-US" altLang="ko-KR" sz="2400" smtClean="0"/>
          </a:p>
          <a:p>
            <a:r>
              <a:rPr lang="en-US" altLang="ko-KR" sz="2400" smtClean="0"/>
              <a:t>DROP TABLE </a:t>
            </a:r>
            <a:r>
              <a:rPr lang="ko-KR" altLang="en-US" sz="2400" smtClean="0"/>
              <a:t>테이블명</a:t>
            </a:r>
            <a:endParaRPr lang="en-US" altLang="ko-KR" sz="2400" smtClean="0"/>
          </a:p>
          <a:p>
            <a:r>
              <a:rPr lang="en-US" altLang="ko-KR" sz="2400" smtClean="0"/>
              <a:t>DROP VIEW </a:t>
            </a:r>
            <a:r>
              <a:rPr lang="ko-KR" altLang="en-US" sz="2400" smtClean="0"/>
              <a:t>뷰명</a:t>
            </a:r>
            <a:endParaRPr lang="en-US" altLang="ko-KR" sz="2400"/>
          </a:p>
          <a:p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416125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25574" y="1301625"/>
            <a:ext cx="10412858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ko-KR" sz="2000" b="1">
                <a:solidFill>
                  <a:srgbClr val="1F1F1F"/>
                </a:solidFill>
                <a:latin typeface="+mj-ea"/>
                <a:ea typeface="+mj-ea"/>
              </a:rPr>
              <a:t>DML(Data Manipulation Language)- </a:t>
            </a:r>
            <a:r>
              <a:rPr lang="ko-KR" altLang="en-US" sz="2000">
                <a:solidFill>
                  <a:srgbClr val="1F1F1F"/>
                </a:solidFill>
                <a:latin typeface="+mj-ea"/>
                <a:ea typeface="+mj-ea"/>
              </a:rPr>
              <a:t>레코드 제어 명령어 </a:t>
            </a:r>
            <a:endParaRPr lang="en-US" altLang="ko-KR" sz="2000" smtClean="0">
              <a:solidFill>
                <a:srgbClr val="1F1F1F"/>
              </a:solidFill>
              <a:latin typeface="+mj-ea"/>
              <a:ea typeface="+mj-ea"/>
            </a:endParaRPr>
          </a:p>
          <a:p>
            <a:pPr lvl="0"/>
            <a:r>
              <a:rPr lang="en-US" altLang="ko-KR" sz="2000">
                <a:solidFill>
                  <a:srgbClr val="1F1F1F"/>
                </a:solidFill>
                <a:latin typeface="+mj-ea"/>
                <a:ea typeface="+mj-ea"/>
              </a:rPr>
              <a:t>	</a:t>
            </a:r>
            <a:r>
              <a:rPr lang="en-US" altLang="ko-KR" sz="2000" smtClean="0">
                <a:solidFill>
                  <a:srgbClr val="1F1F1F"/>
                </a:solidFill>
                <a:latin typeface="+mj-ea"/>
                <a:ea typeface="+mj-ea"/>
              </a:rPr>
              <a:t>(</a:t>
            </a:r>
            <a:r>
              <a:rPr lang="en-US" altLang="ko-KR" sz="2000">
                <a:solidFill>
                  <a:srgbClr val="1F1F1F"/>
                </a:solidFill>
                <a:latin typeface="+mj-ea"/>
                <a:ea typeface="+mj-ea"/>
              </a:rPr>
              <a:t>SELECT, INSERT, UPDATE ,DELETE )</a:t>
            </a:r>
          </a:p>
          <a:p>
            <a:pPr lvl="0"/>
            <a:r>
              <a:rPr lang="ko-KR" altLang="en-US" sz="2000">
                <a:solidFill>
                  <a:srgbClr val="1F1F1F"/>
                </a:solidFill>
                <a:latin typeface="+mj-ea"/>
                <a:ea typeface="+mj-ea"/>
              </a:rPr>
              <a:t>데이터베이스 사용자가 응용 프로그램이나 질의어를 통하여 저장된 데이터를 실질적으로 처리하는데 사용하는 언어 </a:t>
            </a:r>
          </a:p>
          <a:p>
            <a:pPr lvl="0"/>
            <a:r>
              <a:rPr lang="ko-KR" altLang="en-US" sz="2000">
                <a:solidFill>
                  <a:srgbClr val="1F1F1F"/>
                </a:solidFill>
                <a:latin typeface="+mj-ea"/>
                <a:ea typeface="+mj-ea"/>
              </a:rPr>
              <a:t>▪데이터베이스 사용자와 데이터베이스 관리 시스템 간의 인터페이스 제공 </a:t>
            </a:r>
            <a:endParaRPr lang="en-US" altLang="ko-KR" sz="2000" smtClean="0">
              <a:solidFill>
                <a:srgbClr val="1F1F1F"/>
              </a:solidFill>
              <a:latin typeface="+mj-ea"/>
              <a:ea typeface="+mj-ea"/>
            </a:endParaRPr>
          </a:p>
          <a:p>
            <a:pPr lvl="0"/>
            <a:endParaRPr lang="ko-KR" altLang="en-US" sz="2000">
              <a:solidFill>
                <a:srgbClr val="1F1F1F"/>
              </a:solidFill>
              <a:latin typeface="+mj-ea"/>
              <a:ea typeface="+mj-ea"/>
            </a:endParaRPr>
          </a:p>
          <a:p>
            <a:pPr lvl="0"/>
            <a:r>
              <a:rPr lang="ko-KR" altLang="en-US" sz="2000">
                <a:solidFill>
                  <a:srgbClr val="1F1F1F"/>
                </a:solidFill>
                <a:latin typeface="+mj-ea"/>
                <a:ea typeface="+mj-ea"/>
              </a:rPr>
              <a:t>▪데이터 조작어</a:t>
            </a:r>
            <a:r>
              <a:rPr lang="en-US" altLang="ko-KR" sz="2000">
                <a:solidFill>
                  <a:srgbClr val="1F1F1F"/>
                </a:solidFill>
                <a:latin typeface="+mj-ea"/>
                <a:ea typeface="+mj-ea"/>
              </a:rPr>
              <a:t>(DML)</a:t>
            </a:r>
            <a:r>
              <a:rPr lang="ko-KR" altLang="en-US" sz="2000">
                <a:solidFill>
                  <a:srgbClr val="1F1F1F"/>
                </a:solidFill>
                <a:latin typeface="+mj-ea"/>
                <a:ea typeface="+mj-ea"/>
              </a:rPr>
              <a:t>의 </a:t>
            </a:r>
            <a:r>
              <a:rPr lang="en-US" altLang="ko-KR" sz="2000">
                <a:solidFill>
                  <a:srgbClr val="1F1F1F"/>
                </a:solidFill>
                <a:latin typeface="+mj-ea"/>
                <a:ea typeface="+mj-ea"/>
              </a:rPr>
              <a:t>4</a:t>
            </a:r>
            <a:r>
              <a:rPr lang="ko-KR" altLang="en-US" sz="2000">
                <a:solidFill>
                  <a:srgbClr val="1F1F1F"/>
                </a:solidFill>
                <a:latin typeface="+mj-ea"/>
                <a:ea typeface="+mj-ea"/>
              </a:rPr>
              <a:t>가지 유형  </a:t>
            </a:r>
          </a:p>
          <a:p>
            <a:pPr lvl="0"/>
            <a:r>
              <a:rPr kumimoji="0" lang="ko-KR" sz="46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</a:p>
        </p:txBody>
      </p:sp>
      <p:pic>
        <p:nvPicPr>
          <p:cNvPr id="2050" name="Picture 2" descr="3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42" y="3784792"/>
            <a:ext cx="7891841" cy="218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92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다이아몬드 눈금 프레젠테이션(와이드스크린)</Template>
  <TotalTime>0</TotalTime>
  <Words>955</Words>
  <Application>Microsoft Office PowerPoint</Application>
  <PresentationFormat>와이드스크린</PresentationFormat>
  <Paragraphs>413</Paragraphs>
  <Slides>29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HY중고딕</vt:lpstr>
      <vt:lpstr>굴림</vt:lpstr>
      <vt:lpstr>맑은 고딕</vt:lpstr>
      <vt:lpstr>Arial</vt:lpstr>
      <vt:lpstr>Diamond Grid 16x9</vt:lpstr>
      <vt:lpstr>정보처리기사 실기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연습문제</vt:lpstr>
      <vt:lpstr>연습문제</vt:lpstr>
      <vt:lpstr>연습문제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2017-05-03T01:40:33Z</dcterms:created>
  <dcterms:modified xsi:type="dcterms:W3CDTF">2017-05-13T10:59:05Z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