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61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9" r:id="rId11"/>
    <p:sldId id="278" r:id="rId12"/>
    <p:sldId id="280" r:id="rId13"/>
    <p:sldId id="277" r:id="rId14"/>
    <p:sldId id="281" r:id="rId15"/>
    <p:sldId id="282" r:id="rId16"/>
    <p:sldId id="283" r:id="rId17"/>
    <p:sldId id="284" r:id="rId18"/>
    <p:sldId id="286" r:id="rId19"/>
    <p:sldId id="285" r:id="rId20"/>
    <p:sldId id="289" r:id="rId21"/>
    <p:sldId id="287" r:id="rId22"/>
    <p:sldId id="288" r:id="rId23"/>
    <p:sldId id="290" r:id="rId24"/>
    <p:sldId id="291" r:id="rId25"/>
    <p:sldId id="292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54" autoAdjust="0"/>
    <p:restoredTop sz="94660"/>
  </p:normalViewPr>
  <p:slideViewPr>
    <p:cSldViewPr snapToGrid="0">
      <p:cViewPr varScale="1">
        <p:scale>
          <a:sx n="81" d="100"/>
          <a:sy n="81" d="100"/>
        </p:scale>
        <p:origin x="31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86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t>5/3/2017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t>2017-05-03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ko-KR" smtClean="0"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25093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22057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999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13052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37063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6180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05027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3221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76378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83398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63929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47052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50448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71702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08837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1196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92024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6931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56735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03894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92583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17074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440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967645"/>
            <a:ext cx="9604310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8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490863"/>
            <a:ext cx="9604310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4352474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2017-05-03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2017-05-03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353726"/>
            <a:ext cx="9601200" cy="5606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228299"/>
            <a:ext cx="9601200" cy="4562901"/>
          </a:xfrm>
        </p:spPr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2017-05-03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2017-05-03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2017-05-03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2017-05-03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2017-05-03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2017-05-03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t>2017-05-03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2356235"/>
            <a:ext cx="9604310" cy="1832475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정보처리기사 실기</a:t>
            </a:r>
            <a:endParaRPr lang="ko-KR" sz="6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527627"/>
            <a:ext cx="9604310" cy="543137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실무 알고리즘 응용</a:t>
            </a:r>
            <a:endParaRPr 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95400" y="1243943"/>
            <a:ext cx="720261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변수명 규칙</a:t>
            </a:r>
            <a:endParaRPr kumimoji="0" lang="en-US" alt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숫자가 앞에 위치하면 안됩니다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그러나 중간이나 뒤는 괜찮습니다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변수명은 오직 영어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숫자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_ </a:t>
            </a:r>
            <a:r>
              <a:rPr kumimoji="0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만 구성되어 있어야 합니다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313113" algn="l"/>
              </a:tabLst>
            </a:pP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변수의 이름에 띄어쓰기가 있으면 안됩니다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변수의 이름이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 </a:t>
            </a:r>
            <a:r>
              <a:rPr kumimoji="0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언어 예약어 이면 안됩니다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대소문자 구분한다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7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서식지정자</a:t>
            </a:r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95400" y="1052897"/>
            <a:ext cx="1029491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smtClean="0"/>
              <a:t>1</a:t>
            </a:r>
            <a:r>
              <a:rPr lang="en-US" altLang="ko-KR" b="1"/>
              <a:t>. printf</a:t>
            </a:r>
            <a:r>
              <a:rPr lang="en-US" altLang="ko-KR" b="1" smtClean="0"/>
              <a:t>()</a:t>
            </a:r>
            <a:endParaRPr lang="ko-KR" altLang="en-US"/>
          </a:p>
          <a:p>
            <a:r>
              <a:rPr lang="ko-KR" altLang="en-US"/>
              <a:t>   </a:t>
            </a:r>
            <a:r>
              <a:rPr lang="en-US" altLang="ko-KR"/>
              <a:t>1) %d : </a:t>
            </a:r>
            <a:r>
              <a:rPr lang="ko-KR" altLang="en-US"/>
              <a:t>부호있는 </a:t>
            </a:r>
            <a:r>
              <a:rPr lang="en-US" altLang="ko-KR"/>
              <a:t>10</a:t>
            </a:r>
            <a:r>
              <a:rPr lang="ko-KR" altLang="en-US"/>
              <a:t>진 정수 </a:t>
            </a:r>
            <a:r>
              <a:rPr lang="en-US" altLang="ko-KR"/>
              <a:t>-&gt; </a:t>
            </a:r>
            <a:r>
              <a:rPr lang="ko-KR" altLang="en-US" b="1"/>
              <a:t>부호있는 정수 출력</a:t>
            </a:r>
            <a:r>
              <a:rPr lang="ko-KR" altLang="en-US"/>
              <a:t>은 </a:t>
            </a:r>
            <a:r>
              <a:rPr lang="en-US" altLang="ko-KR"/>
              <a:t>%d </a:t>
            </a:r>
            <a:r>
              <a:rPr lang="ko-KR" altLang="en-US"/>
              <a:t>계열</a:t>
            </a:r>
            <a:r>
              <a:rPr lang="en-US" altLang="ko-KR"/>
              <a:t>(%d, %ld, %lld)</a:t>
            </a:r>
            <a:r>
              <a:rPr lang="ko-KR" altLang="en-US"/>
              <a:t>만이 가능하다</a:t>
            </a:r>
            <a:r>
              <a:rPr lang="en-US" altLang="ko-KR"/>
              <a:t>. </a:t>
            </a:r>
            <a:br>
              <a:rPr lang="en-US" altLang="ko-KR"/>
            </a:br>
            <a:r>
              <a:rPr lang="en-US" altLang="ko-KR"/>
              <a:t>   2) %u, %o, %x, %X : </a:t>
            </a:r>
            <a:endParaRPr lang="en-US" altLang="ko-KR" smtClean="0"/>
          </a:p>
          <a:p>
            <a:r>
              <a:rPr lang="en-US" altLang="ko-KR"/>
              <a:t>	</a:t>
            </a:r>
            <a:r>
              <a:rPr lang="ko-KR" altLang="en-US" smtClean="0"/>
              <a:t>부호없는 </a:t>
            </a:r>
            <a:r>
              <a:rPr lang="en-US" altLang="ko-KR"/>
              <a:t>10</a:t>
            </a:r>
            <a:r>
              <a:rPr lang="ko-KR" altLang="en-US"/>
              <a:t>진정수</a:t>
            </a:r>
            <a:r>
              <a:rPr lang="en-US" altLang="ko-KR"/>
              <a:t>, 8</a:t>
            </a:r>
            <a:r>
              <a:rPr lang="ko-KR" altLang="en-US"/>
              <a:t>진정수</a:t>
            </a:r>
            <a:r>
              <a:rPr lang="en-US" altLang="ko-KR"/>
              <a:t>, 16</a:t>
            </a:r>
            <a:r>
              <a:rPr lang="ko-KR" altLang="en-US"/>
              <a:t>진 정수 </a:t>
            </a:r>
            <a:r>
              <a:rPr lang="en-US" altLang="ko-KR"/>
              <a:t>-&gt; %x</a:t>
            </a:r>
            <a:r>
              <a:rPr lang="ko-KR" altLang="en-US"/>
              <a:t>와 </a:t>
            </a:r>
            <a:r>
              <a:rPr lang="en-US" altLang="ko-KR"/>
              <a:t>%X</a:t>
            </a:r>
            <a:r>
              <a:rPr lang="ko-KR" altLang="en-US"/>
              <a:t>의 차이는 </a:t>
            </a:r>
            <a:r>
              <a:rPr lang="en-US" altLang="ko-KR"/>
              <a:t>0x, 0X </a:t>
            </a:r>
            <a:r>
              <a:rPr lang="ko-KR" altLang="en-US"/>
              <a:t>대소문자의 차이</a:t>
            </a:r>
            <a:br>
              <a:rPr lang="ko-KR" altLang="en-US"/>
            </a:br>
            <a:r>
              <a:rPr lang="ko-KR" altLang="en-US"/>
              <a:t>              </a:t>
            </a:r>
            <a:r>
              <a:rPr lang="ko-KR" altLang="en-US" smtClean="0"/>
              <a:t> </a:t>
            </a:r>
            <a:r>
              <a:rPr lang="en-US" altLang="ko-KR" smtClean="0"/>
              <a:t>-&gt; </a:t>
            </a:r>
            <a:r>
              <a:rPr lang="en-US" altLang="ko-KR"/>
              <a:t>%#o, %#x </a:t>
            </a:r>
            <a:r>
              <a:rPr lang="ko-KR" altLang="en-US"/>
              <a:t>는 </a:t>
            </a:r>
            <a:r>
              <a:rPr lang="en-US" altLang="ko-KR"/>
              <a:t>8</a:t>
            </a:r>
            <a:r>
              <a:rPr lang="ko-KR" altLang="en-US"/>
              <a:t>진수와 </a:t>
            </a:r>
            <a:r>
              <a:rPr lang="en-US" altLang="ko-KR"/>
              <a:t>16</a:t>
            </a:r>
            <a:r>
              <a:rPr lang="ko-KR" altLang="en-US"/>
              <a:t>진수의 표기법으로 출력한다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               </a:t>
            </a:r>
            <a:r>
              <a:rPr lang="en-US" altLang="ko-KR" smtClean="0"/>
              <a:t>  </a:t>
            </a:r>
            <a:r>
              <a:rPr lang="en-US" altLang="ko-KR"/>
              <a:t> </a:t>
            </a:r>
            <a:r>
              <a:rPr lang="ko-KR" altLang="en-US"/>
              <a:t>즉 </a:t>
            </a:r>
            <a:r>
              <a:rPr lang="en-US" altLang="ko-KR"/>
              <a:t>8</a:t>
            </a:r>
            <a:r>
              <a:rPr lang="ko-KR" altLang="en-US"/>
              <a:t>진수 앞에는 </a:t>
            </a:r>
            <a:r>
              <a:rPr lang="en-US" altLang="ko-KR"/>
              <a:t>0, 16</a:t>
            </a:r>
            <a:r>
              <a:rPr lang="ko-KR" altLang="en-US"/>
              <a:t>진수 앞에는 </a:t>
            </a:r>
            <a:r>
              <a:rPr lang="en-US" altLang="ko-KR"/>
              <a:t>0x</a:t>
            </a:r>
            <a:r>
              <a:rPr lang="ko-KR" altLang="en-US"/>
              <a:t>를 붙어 출력한다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   3) %f, %Lf  : %f(float, double), %Lf(long double)</a:t>
            </a:r>
            <a:br>
              <a:rPr lang="en-US" altLang="ko-KR"/>
            </a:br>
            <a:r>
              <a:rPr lang="en-US" altLang="ko-KR"/>
              <a:t>   4) %e, %E : e, E</a:t>
            </a:r>
            <a:r>
              <a:rPr lang="ko-KR" altLang="en-US"/>
              <a:t>를 사용한 부동소수점 표기</a:t>
            </a:r>
            <a:br>
              <a:rPr lang="ko-KR" altLang="en-US"/>
            </a:br>
            <a:r>
              <a:rPr lang="ko-KR" altLang="en-US"/>
              <a:t>   </a:t>
            </a:r>
            <a:r>
              <a:rPr lang="en-US" altLang="ko-KR"/>
              <a:t>5) %g, %G : </a:t>
            </a:r>
            <a:r>
              <a:rPr lang="ko-KR" altLang="en-US"/>
              <a:t>값이 짧으면 </a:t>
            </a:r>
            <a:r>
              <a:rPr lang="en-US" altLang="ko-KR"/>
              <a:t>%f, </a:t>
            </a:r>
            <a:r>
              <a:rPr lang="ko-KR" altLang="en-US"/>
              <a:t>길면 </a:t>
            </a:r>
            <a:r>
              <a:rPr lang="en-US" altLang="ko-KR"/>
              <a:t>%e</a:t>
            </a:r>
            <a:r>
              <a:rPr lang="ko-KR" altLang="en-US"/>
              <a:t>로 출력</a:t>
            </a:r>
            <a:br>
              <a:rPr lang="ko-KR" altLang="en-US"/>
            </a:br>
            <a:r>
              <a:rPr lang="ko-KR" altLang="en-US"/>
              <a:t>   </a:t>
            </a:r>
            <a:r>
              <a:rPr lang="en-US" altLang="ko-KR"/>
              <a:t>6) %s : </a:t>
            </a:r>
            <a:r>
              <a:rPr lang="ko-KR" altLang="en-US"/>
              <a:t>문자열</a:t>
            </a:r>
            <a:br>
              <a:rPr lang="ko-KR" altLang="en-US"/>
            </a:br>
            <a:r>
              <a:rPr lang="ko-KR" altLang="en-US"/>
              <a:t>   </a:t>
            </a:r>
            <a:r>
              <a:rPr lang="en-US" altLang="ko-KR"/>
              <a:t>7) %p : </a:t>
            </a:r>
            <a:r>
              <a:rPr lang="ko-KR" altLang="en-US"/>
              <a:t>포인터의 주소 값</a:t>
            </a:r>
            <a:br>
              <a:rPr lang="ko-KR" altLang="en-US"/>
            </a:br>
            <a:r>
              <a:rPr lang="ko-KR" altLang="en-US"/>
              <a:t>   </a:t>
            </a:r>
            <a:r>
              <a:rPr lang="en-US" altLang="ko-KR"/>
              <a:t>8) %4d : </a:t>
            </a:r>
            <a:r>
              <a:rPr lang="ko-KR" altLang="en-US"/>
              <a:t>폭을 </a:t>
            </a:r>
            <a:r>
              <a:rPr lang="en-US" altLang="ko-KR"/>
              <a:t>4</a:t>
            </a:r>
            <a:r>
              <a:rPr lang="ko-KR" altLang="en-US"/>
              <a:t>칸 확보하고</a:t>
            </a:r>
            <a:r>
              <a:rPr lang="en-US" altLang="ko-KR"/>
              <a:t>, </a:t>
            </a:r>
            <a:r>
              <a:rPr lang="ko-KR" altLang="en-US"/>
              <a:t>오른쪽 정렬을 한다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   9) %-4d : </a:t>
            </a:r>
            <a:r>
              <a:rPr lang="ko-KR" altLang="en-US"/>
              <a:t>폭을 </a:t>
            </a:r>
            <a:r>
              <a:rPr lang="en-US" altLang="ko-KR"/>
              <a:t>4</a:t>
            </a:r>
            <a:r>
              <a:rPr lang="ko-KR" altLang="en-US"/>
              <a:t>칸 확보하고</a:t>
            </a:r>
            <a:r>
              <a:rPr lang="en-US" altLang="ko-KR"/>
              <a:t>, </a:t>
            </a:r>
            <a:r>
              <a:rPr lang="ko-KR" altLang="en-US"/>
              <a:t>왼쪽 정렬을 한다</a:t>
            </a:r>
            <a:r>
              <a:rPr lang="en-US" altLang="ko-KR"/>
              <a:t>. </a:t>
            </a:r>
            <a:br>
              <a:rPr lang="en-US" altLang="ko-KR"/>
            </a:br>
            <a:r>
              <a:rPr lang="en-US" altLang="ko-KR" b="1"/>
              <a:t>2. scanf()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   </a:t>
            </a:r>
            <a:r>
              <a:rPr lang="en-US" altLang="ko-KR"/>
              <a:t>1) %d, %o, %x : 10</a:t>
            </a:r>
            <a:r>
              <a:rPr lang="ko-KR" altLang="en-US"/>
              <a:t>진수</a:t>
            </a:r>
            <a:r>
              <a:rPr lang="en-US" altLang="ko-KR"/>
              <a:t>, 8</a:t>
            </a:r>
            <a:r>
              <a:rPr lang="ko-KR" altLang="en-US"/>
              <a:t>진수</a:t>
            </a:r>
            <a:r>
              <a:rPr lang="en-US" altLang="ko-KR"/>
              <a:t>, 16</a:t>
            </a:r>
            <a:r>
              <a:rPr lang="ko-KR" altLang="en-US"/>
              <a:t>진수 형태로 입력을 받는다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   2) %f, %e, %g : float</a:t>
            </a:r>
            <a:r>
              <a:rPr lang="ko-KR" altLang="en-US"/>
              <a:t>형 데이터</a:t>
            </a:r>
            <a:br>
              <a:rPr lang="ko-KR" altLang="en-US"/>
            </a:br>
            <a:r>
              <a:rPr lang="ko-KR" altLang="en-US"/>
              <a:t>   </a:t>
            </a:r>
            <a:r>
              <a:rPr lang="en-US" altLang="ko-KR"/>
              <a:t>3) %lf, %Lf :  </a:t>
            </a:r>
            <a:r>
              <a:rPr lang="en-US" altLang="ko-KR" b="1"/>
              <a:t>%lf (double)</a:t>
            </a:r>
            <a:r>
              <a:rPr lang="en-US" altLang="ko-KR"/>
              <a:t>,  %Lf (long double)</a:t>
            </a:r>
            <a:br>
              <a:rPr lang="en-US" altLang="ko-KR"/>
            </a:br>
            <a:r>
              <a:rPr lang="en-US" altLang="ko-KR"/>
              <a:t>   4) %s : </a:t>
            </a:r>
            <a:r>
              <a:rPr lang="ko-KR" altLang="en-US" smtClean="0"/>
              <a:t>문자열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0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8" y="1221939"/>
            <a:ext cx="100217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변수 선언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main</a:t>
            </a:r>
            <a:r>
              <a:rPr lang="en-US" altLang="ko-KR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char </a:t>
            </a:r>
            <a:r>
              <a:rPr lang="en-US" altLang="ko-KR" smtClean="0"/>
              <a:t>ch </a:t>
            </a:r>
            <a:r>
              <a:rPr lang="en-US" altLang="ko-KR"/>
              <a:t>= </a:t>
            </a:r>
            <a:r>
              <a:rPr lang="en-US" altLang="ko-KR" smtClean="0"/>
              <a:t>‘B';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	char </a:t>
            </a:r>
            <a:r>
              <a:rPr lang="en-US" altLang="ko-KR" smtClean="0"/>
              <a:t>str[7] </a:t>
            </a:r>
            <a:r>
              <a:rPr lang="en-US" altLang="ko-KR"/>
              <a:t>= </a:t>
            </a:r>
            <a:r>
              <a:rPr lang="en-US" altLang="ko-KR" smtClean="0"/>
              <a:t>“string";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	short int si = </a:t>
            </a:r>
            <a:r>
              <a:rPr lang="en-US" altLang="ko-KR" smtClean="0"/>
              <a:t>32767;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	int in = 32768;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float fl = 24.56f;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double dfl = 24.5678;</a:t>
            </a:r>
          </a:p>
          <a:p>
            <a:pPr>
              <a:lnSpc>
                <a:spcPct val="150000"/>
              </a:lnSpc>
            </a:pPr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5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8" y="1221939"/>
            <a:ext cx="1002178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입출력 함수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main</a:t>
            </a:r>
            <a:r>
              <a:rPr lang="en-US" altLang="ko-KR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int i, j</a:t>
            </a:r>
            <a:r>
              <a:rPr lang="en-US" altLang="ko-KR" smtClean="0"/>
              <a:t>; 		//</a:t>
            </a:r>
            <a:r>
              <a:rPr lang="ko-KR" altLang="en-US" smtClean="0"/>
              <a:t>변수선언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	float </a:t>
            </a:r>
            <a:r>
              <a:rPr lang="en-US" altLang="ko-KR" smtClean="0"/>
              <a:t>a;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	char </a:t>
            </a:r>
            <a:r>
              <a:rPr lang="en-US" altLang="ko-KR" smtClean="0"/>
              <a:t>c, d[10</a:t>
            </a:r>
            <a:r>
              <a:rPr lang="en-US" altLang="ko-KR"/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scanf("%c\n", &amp;</a:t>
            </a:r>
            <a:r>
              <a:rPr lang="en-US" altLang="ko-KR" smtClean="0"/>
              <a:t>c);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	scanf("%d %o", &amp;i, &amp;j);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scanf("%f", &amp;</a:t>
            </a:r>
            <a:r>
              <a:rPr lang="en-US" altLang="ko-KR" smtClean="0"/>
              <a:t>a);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	scanf("%s", </a:t>
            </a:r>
            <a:r>
              <a:rPr lang="en-US" altLang="ko-KR" smtClean="0"/>
              <a:t>d);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7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8" y="1221939"/>
            <a:ext cx="10021785" cy="4098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입출력 함수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main</a:t>
            </a:r>
            <a:r>
              <a:rPr lang="en-US" altLang="ko-KR"/>
              <a:t>()</a:t>
            </a:r>
          </a:p>
          <a:p>
            <a:pPr>
              <a:spcAft>
                <a:spcPts val="100"/>
              </a:spcAft>
            </a:pPr>
            <a:r>
              <a:rPr lang="en-US" altLang="ko-KR"/>
              <a:t>{</a:t>
            </a:r>
          </a:p>
          <a:p>
            <a:pPr>
              <a:spcAft>
                <a:spcPts val="100"/>
              </a:spcAft>
            </a:pPr>
            <a:r>
              <a:rPr lang="en-US" altLang="ko-KR"/>
              <a:t>	int i = 250;</a:t>
            </a:r>
          </a:p>
          <a:p>
            <a:pPr>
              <a:spcAft>
                <a:spcPts val="100"/>
              </a:spcAft>
            </a:pPr>
            <a:r>
              <a:rPr lang="en-US" altLang="ko-KR"/>
              <a:t>	float a = </a:t>
            </a:r>
            <a:r>
              <a:rPr lang="en-US" altLang="ko-KR" smtClean="0"/>
              <a:t>125.23f</a:t>
            </a:r>
            <a:r>
              <a:rPr lang="en-US" altLang="ko-KR"/>
              <a:t>;</a:t>
            </a:r>
          </a:p>
          <a:p>
            <a:pPr>
              <a:spcAft>
                <a:spcPts val="100"/>
              </a:spcAft>
            </a:pPr>
            <a:r>
              <a:rPr lang="en-US" altLang="ko-KR"/>
              <a:t>	float b = </a:t>
            </a:r>
            <a:r>
              <a:rPr lang="en-US" altLang="ko-KR" smtClean="0"/>
              <a:t>314.1592e+5</a:t>
            </a:r>
            <a:r>
              <a:rPr lang="en-US" altLang="ko-KR"/>
              <a:t>;</a:t>
            </a:r>
          </a:p>
          <a:p>
            <a:pPr>
              <a:spcAft>
                <a:spcPts val="100"/>
              </a:spcAft>
            </a:pPr>
            <a:r>
              <a:rPr lang="en-US" altLang="ko-KR"/>
              <a:t>	char c = 'A';</a:t>
            </a:r>
          </a:p>
          <a:p>
            <a:pPr>
              <a:spcAft>
                <a:spcPts val="100"/>
              </a:spcAft>
            </a:pPr>
            <a:r>
              <a:rPr lang="en-US" altLang="ko-KR"/>
              <a:t>	char </a:t>
            </a:r>
            <a:r>
              <a:rPr lang="en-US" altLang="ko-KR" smtClean="0"/>
              <a:t>d[] </a:t>
            </a:r>
            <a:r>
              <a:rPr lang="en-US" altLang="ko-KR"/>
              <a:t>= </a:t>
            </a:r>
            <a:r>
              <a:rPr lang="en-US" altLang="ko-KR" smtClean="0"/>
              <a:t>“korea</a:t>
            </a:r>
            <a:r>
              <a:rPr lang="en-US" altLang="ko-KR"/>
              <a:t>";</a:t>
            </a:r>
          </a:p>
          <a:p>
            <a:pPr>
              <a:spcAft>
                <a:spcPts val="100"/>
              </a:spcAft>
            </a:pPr>
            <a:r>
              <a:rPr lang="en-US" altLang="ko-KR"/>
              <a:t>	printf("10</a:t>
            </a:r>
            <a:r>
              <a:rPr lang="ko-KR" altLang="en-US"/>
              <a:t>진수</a:t>
            </a:r>
            <a:r>
              <a:rPr lang="en-US" altLang="ko-KR"/>
              <a:t>i = %d\t 8</a:t>
            </a:r>
            <a:r>
              <a:rPr lang="ko-KR" altLang="en-US"/>
              <a:t>진수</a:t>
            </a:r>
            <a:r>
              <a:rPr lang="en-US" altLang="ko-KR"/>
              <a:t>i = %o\n", i, i);</a:t>
            </a:r>
          </a:p>
          <a:p>
            <a:pPr>
              <a:spcAft>
                <a:spcPts val="100"/>
              </a:spcAft>
            </a:pPr>
            <a:r>
              <a:rPr lang="en-US" altLang="ko-KR"/>
              <a:t>	printf("a = %8.2f, b = %e\n", a, b);</a:t>
            </a:r>
          </a:p>
          <a:p>
            <a:pPr>
              <a:spcAft>
                <a:spcPts val="100"/>
              </a:spcAft>
            </a:pPr>
            <a:r>
              <a:rPr lang="en-US" altLang="ko-KR"/>
              <a:t>	printf("c</a:t>
            </a:r>
            <a:r>
              <a:rPr lang="ko-KR" altLang="en-US"/>
              <a:t>값은 문자로 </a:t>
            </a:r>
            <a:r>
              <a:rPr lang="en-US" altLang="ko-KR"/>
              <a:t>%c</a:t>
            </a:r>
            <a:r>
              <a:rPr lang="ko-KR" altLang="en-US"/>
              <a:t>이고 아스키 코드로 </a:t>
            </a:r>
            <a:r>
              <a:rPr lang="en-US" altLang="ko-KR"/>
              <a:t>%d</a:t>
            </a:r>
            <a:r>
              <a:rPr lang="ko-KR" altLang="en-US"/>
              <a:t>이다</a:t>
            </a:r>
            <a:r>
              <a:rPr lang="en-US" altLang="ko-KR"/>
              <a:t>.\n", c, c);</a:t>
            </a:r>
          </a:p>
          <a:p>
            <a:pPr>
              <a:spcAft>
                <a:spcPts val="100"/>
              </a:spcAft>
            </a:pPr>
            <a:r>
              <a:rPr lang="en-US" altLang="ko-KR"/>
              <a:t>	printf("%-10s, %10s\n\r", </a:t>
            </a:r>
            <a:r>
              <a:rPr lang="en-US" altLang="ko-KR" smtClean="0"/>
              <a:t>d, d);</a:t>
            </a:r>
            <a:endParaRPr lang="en-US" altLang="ko-KR"/>
          </a:p>
          <a:p>
            <a:pPr>
              <a:spcAft>
                <a:spcPts val="100"/>
              </a:spcAft>
            </a:pPr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7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8" y="1221939"/>
            <a:ext cx="10021785" cy="4098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입출력 함수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main</a:t>
            </a:r>
            <a:r>
              <a:rPr lang="en-US" altLang="ko-KR"/>
              <a:t>()</a:t>
            </a:r>
          </a:p>
          <a:p>
            <a:pPr>
              <a:spcAft>
                <a:spcPts val="100"/>
              </a:spcAft>
            </a:pPr>
            <a:r>
              <a:rPr lang="en-US" altLang="ko-KR"/>
              <a:t>{</a:t>
            </a:r>
          </a:p>
          <a:p>
            <a:pPr>
              <a:spcAft>
                <a:spcPts val="100"/>
              </a:spcAft>
            </a:pPr>
            <a:r>
              <a:rPr lang="en-US" altLang="ko-KR"/>
              <a:t>	int i = 250;</a:t>
            </a:r>
          </a:p>
          <a:p>
            <a:pPr>
              <a:spcAft>
                <a:spcPts val="100"/>
              </a:spcAft>
            </a:pPr>
            <a:r>
              <a:rPr lang="en-US" altLang="ko-KR"/>
              <a:t>	float a = </a:t>
            </a:r>
            <a:r>
              <a:rPr lang="en-US" altLang="ko-KR" smtClean="0"/>
              <a:t>125.23f</a:t>
            </a:r>
            <a:r>
              <a:rPr lang="en-US" altLang="ko-KR"/>
              <a:t>;</a:t>
            </a:r>
          </a:p>
          <a:p>
            <a:pPr>
              <a:spcAft>
                <a:spcPts val="100"/>
              </a:spcAft>
            </a:pPr>
            <a:r>
              <a:rPr lang="en-US" altLang="ko-KR"/>
              <a:t>	float b = </a:t>
            </a:r>
            <a:r>
              <a:rPr lang="en-US" altLang="ko-KR" smtClean="0"/>
              <a:t>314.1592e+5</a:t>
            </a:r>
            <a:r>
              <a:rPr lang="en-US" altLang="ko-KR"/>
              <a:t>;</a:t>
            </a:r>
          </a:p>
          <a:p>
            <a:pPr>
              <a:spcAft>
                <a:spcPts val="100"/>
              </a:spcAft>
            </a:pPr>
            <a:r>
              <a:rPr lang="en-US" altLang="ko-KR"/>
              <a:t>	char c = 'A';</a:t>
            </a:r>
          </a:p>
          <a:p>
            <a:pPr>
              <a:spcAft>
                <a:spcPts val="100"/>
              </a:spcAft>
            </a:pPr>
            <a:r>
              <a:rPr lang="en-US" altLang="ko-KR"/>
              <a:t>	char </a:t>
            </a:r>
            <a:r>
              <a:rPr lang="en-US" altLang="ko-KR" smtClean="0"/>
              <a:t>d[] </a:t>
            </a:r>
            <a:r>
              <a:rPr lang="en-US" altLang="ko-KR"/>
              <a:t>= </a:t>
            </a:r>
            <a:r>
              <a:rPr lang="en-US" altLang="ko-KR" smtClean="0"/>
              <a:t>“korea</a:t>
            </a:r>
            <a:r>
              <a:rPr lang="en-US" altLang="ko-KR"/>
              <a:t>";</a:t>
            </a:r>
          </a:p>
          <a:p>
            <a:pPr>
              <a:spcAft>
                <a:spcPts val="100"/>
              </a:spcAft>
            </a:pPr>
            <a:r>
              <a:rPr lang="en-US" altLang="ko-KR"/>
              <a:t>	printf("10</a:t>
            </a:r>
            <a:r>
              <a:rPr lang="ko-KR" altLang="en-US"/>
              <a:t>진수</a:t>
            </a:r>
            <a:r>
              <a:rPr lang="en-US" altLang="ko-KR"/>
              <a:t>i = %d\t 8</a:t>
            </a:r>
            <a:r>
              <a:rPr lang="ko-KR" altLang="en-US"/>
              <a:t>진수</a:t>
            </a:r>
            <a:r>
              <a:rPr lang="en-US" altLang="ko-KR"/>
              <a:t>i = %o\n", i, i);</a:t>
            </a:r>
          </a:p>
          <a:p>
            <a:pPr>
              <a:spcAft>
                <a:spcPts val="100"/>
              </a:spcAft>
            </a:pPr>
            <a:r>
              <a:rPr lang="en-US" altLang="ko-KR"/>
              <a:t>	printf("a = %8.2f, b = %e\n", a, b);</a:t>
            </a:r>
          </a:p>
          <a:p>
            <a:pPr>
              <a:spcAft>
                <a:spcPts val="100"/>
              </a:spcAft>
            </a:pPr>
            <a:r>
              <a:rPr lang="en-US" altLang="ko-KR"/>
              <a:t>	printf("c</a:t>
            </a:r>
            <a:r>
              <a:rPr lang="ko-KR" altLang="en-US"/>
              <a:t>값은 문자로 </a:t>
            </a:r>
            <a:r>
              <a:rPr lang="en-US" altLang="ko-KR"/>
              <a:t>%c</a:t>
            </a:r>
            <a:r>
              <a:rPr lang="ko-KR" altLang="en-US"/>
              <a:t>이고 아스키 코드로 </a:t>
            </a:r>
            <a:r>
              <a:rPr lang="en-US" altLang="ko-KR"/>
              <a:t>%d</a:t>
            </a:r>
            <a:r>
              <a:rPr lang="ko-KR" altLang="en-US"/>
              <a:t>이다</a:t>
            </a:r>
            <a:r>
              <a:rPr lang="en-US" altLang="ko-KR"/>
              <a:t>.\n", c, c);</a:t>
            </a:r>
          </a:p>
          <a:p>
            <a:pPr>
              <a:spcAft>
                <a:spcPts val="100"/>
              </a:spcAft>
            </a:pPr>
            <a:r>
              <a:rPr lang="en-US" altLang="ko-KR"/>
              <a:t>	printf("%-10s, %10s\n\r", </a:t>
            </a:r>
            <a:r>
              <a:rPr lang="en-US" altLang="ko-KR" smtClean="0"/>
              <a:t>d, d);</a:t>
            </a:r>
            <a:endParaRPr lang="en-US" altLang="ko-KR"/>
          </a:p>
          <a:p>
            <a:pPr>
              <a:spcAft>
                <a:spcPts val="100"/>
              </a:spcAft>
            </a:pPr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9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427345" y="1420566"/>
            <a:ext cx="4286439" cy="4041088"/>
            <a:chOff x="3427345" y="1420566"/>
            <a:chExt cx="4286439" cy="404108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7345" y="1420566"/>
              <a:ext cx="4286439" cy="404108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035889" y="2414954"/>
              <a:ext cx="23745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/>
                <a:t>%</a:t>
              </a:r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77351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8" y="1221939"/>
            <a:ext cx="100217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산술</a:t>
            </a:r>
            <a:r>
              <a:rPr lang="ko-KR" altLang="en-US" smtClean="0"/>
              <a:t>연산자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pt-BR" altLang="ko-KR" smtClean="0"/>
              <a:t>#</a:t>
            </a:r>
            <a:r>
              <a:rPr lang="pt-BR" altLang="ko-KR"/>
              <a:t>include &lt;stdio.h&gt;</a:t>
            </a:r>
          </a:p>
          <a:p>
            <a:endParaRPr lang="pt-BR" altLang="ko-KR"/>
          </a:p>
          <a:p>
            <a:r>
              <a:rPr lang="pt-BR" altLang="ko-KR" smtClean="0"/>
              <a:t>main</a:t>
            </a:r>
            <a:r>
              <a:rPr lang="pt-BR" altLang="ko-KR"/>
              <a:t>()</a:t>
            </a:r>
          </a:p>
          <a:p>
            <a:r>
              <a:rPr lang="pt-BR" altLang="ko-KR"/>
              <a:t>{</a:t>
            </a:r>
          </a:p>
          <a:p>
            <a:r>
              <a:rPr lang="pt-BR" altLang="ko-KR"/>
              <a:t>	int a, b, c;</a:t>
            </a:r>
          </a:p>
          <a:p>
            <a:r>
              <a:rPr lang="pt-BR" altLang="ko-KR"/>
              <a:t>	a </a:t>
            </a:r>
            <a:r>
              <a:rPr lang="pt-BR" altLang="ko-KR"/>
              <a:t>= </a:t>
            </a:r>
            <a:r>
              <a:rPr lang="pt-BR" altLang="ko-KR" smtClean="0"/>
              <a:t>7 </a:t>
            </a:r>
            <a:r>
              <a:rPr lang="pt-BR" altLang="ko-KR"/>
              <a:t>% 3;</a:t>
            </a:r>
          </a:p>
          <a:p>
            <a:r>
              <a:rPr lang="pt-BR" altLang="ko-KR"/>
              <a:t>	a--;</a:t>
            </a:r>
          </a:p>
          <a:p>
            <a:r>
              <a:rPr lang="pt-BR" altLang="ko-KR"/>
              <a:t>	b = (a++) + 3;</a:t>
            </a:r>
          </a:p>
          <a:p>
            <a:r>
              <a:rPr lang="pt-BR" altLang="ko-KR"/>
              <a:t>	printf("%d, %d\n", a, b);</a:t>
            </a:r>
          </a:p>
          <a:p>
            <a:r>
              <a:rPr lang="pt-BR" altLang="ko-KR"/>
              <a:t>	c = (++a) + 3;</a:t>
            </a:r>
          </a:p>
          <a:p>
            <a:r>
              <a:rPr lang="pt-BR" altLang="ko-KR"/>
              <a:t>	printf("%d, %d, %d\n", a, b, c);</a:t>
            </a:r>
          </a:p>
          <a:p>
            <a:r>
              <a:rPr lang="pt-BR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7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8" y="1221939"/>
            <a:ext cx="100217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관계연산자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pt-BR" altLang="ko-KR" smtClean="0"/>
              <a:t>#</a:t>
            </a:r>
            <a:r>
              <a:rPr lang="pt-BR" altLang="ko-KR"/>
              <a:t>include &lt;stdio.h&gt;</a:t>
            </a:r>
          </a:p>
          <a:p>
            <a:endParaRPr lang="pt-BR" altLang="ko-KR"/>
          </a:p>
          <a:p>
            <a:r>
              <a:rPr lang="pt-BR" altLang="ko-KR" smtClean="0"/>
              <a:t>main</a:t>
            </a:r>
            <a:r>
              <a:rPr lang="pt-BR" altLang="ko-KR"/>
              <a:t>()</a:t>
            </a:r>
          </a:p>
          <a:p>
            <a:r>
              <a:rPr lang="pt-BR" altLang="ko-KR"/>
              <a:t>{</a:t>
            </a:r>
          </a:p>
          <a:p>
            <a:pPr lvl="1"/>
            <a:r>
              <a:rPr lang="en-US" altLang="ko-KR"/>
              <a:t>int a = 3, b = 5, c = 0; </a:t>
            </a:r>
          </a:p>
          <a:p>
            <a:pPr lvl="1"/>
            <a:endParaRPr lang="ko-KR" altLang="en-US"/>
          </a:p>
          <a:p>
            <a:pPr lvl="1"/>
            <a:r>
              <a:rPr lang="ko-KR" altLang="en-US"/>
              <a:t> </a:t>
            </a:r>
          </a:p>
          <a:p>
            <a:pPr lvl="1"/>
            <a:r>
              <a:rPr lang="en-US" altLang="ko-KR"/>
              <a:t>c = a &lt; b;    // c = 1</a:t>
            </a:r>
          </a:p>
          <a:p>
            <a:pPr lvl="1"/>
            <a:r>
              <a:rPr lang="en-US" altLang="ko-KR"/>
              <a:t>c = a &gt; b;    // c = 0</a:t>
            </a:r>
          </a:p>
          <a:p>
            <a:pPr lvl="1"/>
            <a:r>
              <a:rPr lang="en-US" altLang="ko-KR"/>
              <a:t>c = a == b;    // c = 0</a:t>
            </a:r>
          </a:p>
          <a:p>
            <a:pPr lvl="1"/>
            <a:r>
              <a:rPr lang="en-US" altLang="ko-KR"/>
              <a:t>c = a != b;    // c </a:t>
            </a:r>
            <a:r>
              <a:rPr lang="en-US" altLang="ko-KR"/>
              <a:t>= </a:t>
            </a:r>
            <a:r>
              <a:rPr lang="en-US" altLang="ko-KR" smtClean="0"/>
              <a:t>1</a:t>
            </a:r>
            <a:endParaRPr lang="en-US" altLang="ko-KR" smtClean="0"/>
          </a:p>
          <a:p>
            <a:pPr marL="0" lvl="1"/>
            <a:r>
              <a:rPr lang="pt-BR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9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8" y="1221939"/>
            <a:ext cx="100217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논리연산자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pt-BR" altLang="ko-KR" smtClean="0"/>
              <a:t>#</a:t>
            </a:r>
            <a:r>
              <a:rPr lang="pt-BR" altLang="ko-KR"/>
              <a:t>include &lt;stdio.h&gt;</a:t>
            </a:r>
          </a:p>
          <a:p>
            <a:endParaRPr lang="pt-BR" altLang="ko-KR"/>
          </a:p>
          <a:p>
            <a:r>
              <a:rPr lang="pt-BR" altLang="ko-KR" smtClean="0"/>
              <a:t>main</a:t>
            </a:r>
            <a:r>
              <a:rPr lang="pt-BR" altLang="ko-KR"/>
              <a:t>()</a:t>
            </a:r>
          </a:p>
          <a:p>
            <a:r>
              <a:rPr lang="pt-BR" altLang="ko-KR"/>
              <a:t>{</a:t>
            </a:r>
          </a:p>
          <a:p>
            <a:pPr lvl="1"/>
            <a:r>
              <a:rPr lang="pt-BR" altLang="ko-KR"/>
              <a:t>	int a = 2, b = 3, c, d, e;</a:t>
            </a:r>
          </a:p>
          <a:p>
            <a:pPr lvl="1"/>
            <a:r>
              <a:rPr lang="pt-BR" altLang="ko-KR"/>
              <a:t>	c = a &gt; 3 &amp;&amp; b &gt; 2;</a:t>
            </a:r>
          </a:p>
          <a:p>
            <a:pPr lvl="1"/>
            <a:r>
              <a:rPr lang="pt-BR" altLang="ko-KR"/>
              <a:t>	d = a &gt; 3 || b &gt; 2;</a:t>
            </a:r>
          </a:p>
          <a:p>
            <a:pPr lvl="1"/>
            <a:r>
              <a:rPr lang="pt-BR" altLang="ko-KR"/>
              <a:t>	e = !c;</a:t>
            </a:r>
          </a:p>
          <a:p>
            <a:pPr lvl="1"/>
            <a:r>
              <a:rPr lang="pt-BR" altLang="ko-KR"/>
              <a:t>	printf("%d, %d, %d\n", c, d, </a:t>
            </a:r>
            <a:r>
              <a:rPr lang="pt-BR" altLang="ko-KR"/>
              <a:t>e</a:t>
            </a:r>
            <a:r>
              <a:rPr lang="pt-BR" altLang="ko-KR" smtClean="0"/>
              <a:t>);</a:t>
            </a:r>
          </a:p>
          <a:p>
            <a:pPr lvl="1"/>
            <a:r>
              <a:rPr lang="pt-BR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15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정보처리기사 출제기준</a:t>
            </a:r>
            <a:r>
              <a:rPr lang="en-US" altLang="ko-KR"/>
              <a:t>(</a:t>
            </a:r>
            <a:r>
              <a:rPr lang="ko-KR" altLang="en-US"/>
              <a:t>실기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818" y="1130590"/>
            <a:ext cx="9989840" cy="407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8" y="1221939"/>
            <a:ext cx="10021785" cy="454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비트연산자</a:t>
            </a: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173" y="1221939"/>
            <a:ext cx="6838535" cy="495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4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8" y="1221939"/>
            <a:ext cx="100217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비트</a:t>
            </a:r>
            <a:r>
              <a:rPr lang="ko-KR" altLang="en-US" smtClean="0"/>
              <a:t>연산자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pt-BR" altLang="ko-KR" smtClean="0"/>
              <a:t>#</a:t>
            </a:r>
            <a:r>
              <a:rPr lang="pt-BR" altLang="ko-KR"/>
              <a:t>include &lt;stdio.h&gt;</a:t>
            </a:r>
          </a:p>
          <a:p>
            <a:endParaRPr lang="pt-BR" altLang="ko-KR"/>
          </a:p>
          <a:p>
            <a:r>
              <a:rPr lang="pt-BR" altLang="ko-KR" smtClean="0"/>
              <a:t>main</a:t>
            </a:r>
            <a:r>
              <a:rPr lang="pt-BR" altLang="ko-KR"/>
              <a:t>()</a:t>
            </a:r>
          </a:p>
          <a:p>
            <a:r>
              <a:rPr lang="pt-BR" altLang="ko-KR"/>
              <a:t>{</a:t>
            </a:r>
          </a:p>
          <a:p>
            <a:pPr lvl="1"/>
            <a:r>
              <a:rPr lang="pt-BR" altLang="ko-KR"/>
              <a:t>	int a = 5, b = 7, c, d, e, f;</a:t>
            </a:r>
          </a:p>
          <a:p>
            <a:pPr lvl="1"/>
            <a:r>
              <a:rPr lang="pt-BR" altLang="ko-KR"/>
              <a:t>	c = a &amp; b;</a:t>
            </a:r>
          </a:p>
          <a:p>
            <a:pPr lvl="1"/>
            <a:r>
              <a:rPr lang="pt-BR" altLang="ko-KR"/>
              <a:t>	d = a | b;</a:t>
            </a:r>
          </a:p>
          <a:p>
            <a:pPr lvl="1"/>
            <a:r>
              <a:rPr lang="pt-BR" altLang="ko-KR"/>
              <a:t>	e = a ^ b;</a:t>
            </a:r>
          </a:p>
          <a:p>
            <a:pPr lvl="1"/>
            <a:r>
              <a:rPr lang="pt-BR" altLang="ko-KR"/>
              <a:t>	f = ~b;</a:t>
            </a:r>
          </a:p>
          <a:p>
            <a:pPr lvl="1"/>
            <a:r>
              <a:rPr lang="pt-BR" altLang="ko-KR"/>
              <a:t>	a = a &gt;&gt; 1;</a:t>
            </a:r>
          </a:p>
          <a:p>
            <a:pPr lvl="1"/>
            <a:r>
              <a:rPr lang="pt-BR" altLang="ko-KR"/>
              <a:t>	b = b &lt;&lt; 3;</a:t>
            </a:r>
          </a:p>
          <a:p>
            <a:pPr lvl="1"/>
            <a:r>
              <a:rPr lang="pt-BR" altLang="ko-KR"/>
              <a:t>	printf("%d, %d, %d, %d, %d, %d\n", a, b, c, d, e, f);</a:t>
            </a:r>
            <a:endParaRPr lang="en-US" altLang="ko-KR" smtClean="0"/>
          </a:p>
          <a:p>
            <a:pPr marL="0" lvl="1"/>
            <a:r>
              <a:rPr lang="pt-BR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901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8" y="1221939"/>
            <a:ext cx="100217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할당연산자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pt-BR" altLang="ko-KR" smtClean="0"/>
              <a:t>#</a:t>
            </a:r>
            <a:r>
              <a:rPr lang="pt-BR" altLang="ko-KR"/>
              <a:t>include &lt;stdio.h&gt;</a:t>
            </a:r>
          </a:p>
          <a:p>
            <a:endParaRPr lang="pt-BR" altLang="ko-KR"/>
          </a:p>
          <a:p>
            <a:r>
              <a:rPr lang="pt-BR" altLang="ko-KR" smtClean="0"/>
              <a:t>main</a:t>
            </a:r>
            <a:r>
              <a:rPr lang="pt-BR" altLang="ko-KR"/>
              <a:t>()</a:t>
            </a:r>
          </a:p>
          <a:p>
            <a:r>
              <a:rPr lang="pt-BR" altLang="ko-KR"/>
              <a:t>{</a:t>
            </a:r>
          </a:p>
          <a:p>
            <a:pPr lvl="1"/>
            <a:r>
              <a:rPr lang="pt-BR" altLang="ko-KR"/>
              <a:t>	int a = 2, b = 3, c </a:t>
            </a:r>
            <a:r>
              <a:rPr lang="pt-BR" altLang="ko-KR"/>
              <a:t>= </a:t>
            </a:r>
            <a:r>
              <a:rPr lang="pt-BR" altLang="ko-KR" smtClean="0"/>
              <a:t>4, d=5;</a:t>
            </a:r>
            <a:endParaRPr lang="pt-BR" altLang="ko-KR"/>
          </a:p>
          <a:p>
            <a:pPr lvl="1"/>
            <a:r>
              <a:rPr lang="pt-BR" altLang="ko-KR"/>
              <a:t>	a += 2;</a:t>
            </a:r>
          </a:p>
          <a:p>
            <a:pPr lvl="1"/>
            <a:r>
              <a:rPr lang="pt-BR" altLang="ko-KR"/>
              <a:t>	b *= 2;</a:t>
            </a:r>
          </a:p>
          <a:p>
            <a:pPr lvl="1"/>
            <a:r>
              <a:rPr lang="pt-BR" altLang="ko-KR"/>
              <a:t>	c %= </a:t>
            </a:r>
            <a:r>
              <a:rPr lang="pt-BR" altLang="ko-KR"/>
              <a:t>2</a:t>
            </a:r>
            <a:r>
              <a:rPr lang="pt-BR" altLang="ko-KR" smtClean="0"/>
              <a:t>;</a:t>
            </a:r>
          </a:p>
          <a:p>
            <a:pPr lvl="1"/>
            <a:r>
              <a:rPr lang="pt-BR" altLang="ko-KR"/>
              <a:t>	</a:t>
            </a:r>
            <a:r>
              <a:rPr lang="pt-BR" altLang="ko-KR" smtClean="0"/>
              <a:t>d /=5;</a:t>
            </a:r>
            <a:endParaRPr lang="pt-BR" altLang="ko-KR"/>
          </a:p>
          <a:p>
            <a:pPr lvl="1"/>
            <a:r>
              <a:rPr lang="pt-BR" altLang="ko-KR"/>
              <a:t>	printf("%d, %</a:t>
            </a:r>
            <a:r>
              <a:rPr lang="pt-BR" altLang="ko-KR"/>
              <a:t>d</a:t>
            </a:r>
            <a:r>
              <a:rPr lang="pt-BR" altLang="ko-KR" smtClean="0"/>
              <a:t>,</a:t>
            </a:r>
            <a:r>
              <a:rPr lang="pt-BR" altLang="ko-KR"/>
              <a:t> %d,</a:t>
            </a:r>
            <a:r>
              <a:rPr lang="pt-BR" altLang="ko-KR" smtClean="0"/>
              <a:t> </a:t>
            </a:r>
            <a:r>
              <a:rPr lang="pt-BR" altLang="ko-KR"/>
              <a:t>%d\n", a, b</a:t>
            </a:r>
            <a:r>
              <a:rPr lang="pt-BR" altLang="ko-KR"/>
              <a:t>, </a:t>
            </a:r>
            <a:r>
              <a:rPr lang="pt-BR" altLang="ko-KR" smtClean="0"/>
              <a:t>c,d);</a:t>
            </a:r>
          </a:p>
          <a:p>
            <a:pPr lvl="1"/>
            <a:r>
              <a:rPr lang="pt-BR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245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8" y="1221939"/>
            <a:ext cx="100217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삼항</a:t>
            </a:r>
            <a:r>
              <a:rPr lang="ko-KR" altLang="en-US" smtClean="0"/>
              <a:t>연산자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pt-BR" altLang="ko-KR" smtClean="0"/>
              <a:t>#</a:t>
            </a:r>
            <a:r>
              <a:rPr lang="pt-BR" altLang="ko-KR"/>
              <a:t>include &lt;stdio.h&gt;</a:t>
            </a:r>
          </a:p>
          <a:p>
            <a:endParaRPr lang="pt-BR" altLang="ko-KR"/>
          </a:p>
          <a:p>
            <a:r>
              <a:rPr lang="pt-BR" altLang="ko-KR" smtClean="0"/>
              <a:t>main</a:t>
            </a:r>
            <a:r>
              <a:rPr lang="pt-BR" altLang="ko-KR"/>
              <a:t>()</a:t>
            </a:r>
          </a:p>
          <a:p>
            <a:r>
              <a:rPr lang="pt-BR" altLang="ko-KR"/>
              <a:t>{</a:t>
            </a:r>
          </a:p>
          <a:p>
            <a:pPr lvl="1"/>
            <a:r>
              <a:rPr lang="pt-BR" altLang="ko-KR" smtClean="0"/>
              <a:t> </a:t>
            </a:r>
            <a:r>
              <a:rPr lang="pt-BR" altLang="ko-KR"/>
              <a:t>	int a </a:t>
            </a:r>
            <a:r>
              <a:rPr lang="pt-BR" altLang="ko-KR"/>
              <a:t>= </a:t>
            </a:r>
            <a:r>
              <a:rPr lang="pt-BR" altLang="ko-KR" smtClean="0"/>
              <a:t>100, </a:t>
            </a:r>
            <a:r>
              <a:rPr lang="pt-BR" altLang="ko-KR"/>
              <a:t>b </a:t>
            </a:r>
            <a:r>
              <a:rPr lang="pt-BR" altLang="ko-KR"/>
              <a:t>= </a:t>
            </a:r>
            <a:r>
              <a:rPr lang="pt-BR" altLang="ko-KR" smtClean="0"/>
              <a:t>200, x, y;</a:t>
            </a:r>
            <a:endParaRPr lang="pt-BR" altLang="ko-KR"/>
          </a:p>
          <a:p>
            <a:pPr lvl="1"/>
            <a:r>
              <a:rPr lang="pt-BR" altLang="ko-KR"/>
              <a:t>	</a:t>
            </a:r>
            <a:r>
              <a:rPr lang="pt-BR" altLang="ko-KR" smtClean="0"/>
              <a:t>x </a:t>
            </a:r>
            <a:r>
              <a:rPr lang="pt-BR" altLang="ko-KR"/>
              <a:t>= a &gt; b ? a : b;</a:t>
            </a:r>
          </a:p>
          <a:p>
            <a:pPr lvl="1"/>
            <a:r>
              <a:rPr lang="pt-BR" altLang="ko-KR"/>
              <a:t>	</a:t>
            </a:r>
            <a:r>
              <a:rPr lang="pt-BR" altLang="ko-KR" smtClean="0"/>
              <a:t>y </a:t>
            </a:r>
            <a:r>
              <a:rPr lang="pt-BR" altLang="ko-KR"/>
              <a:t>= a &gt; b ? a - b : b - a;</a:t>
            </a:r>
          </a:p>
          <a:p>
            <a:pPr lvl="1"/>
            <a:r>
              <a:rPr lang="pt-BR" altLang="ko-KR"/>
              <a:t>	printf("%d, %d\n</a:t>
            </a:r>
            <a:r>
              <a:rPr lang="pt-BR" altLang="ko-KR"/>
              <a:t>", </a:t>
            </a:r>
            <a:r>
              <a:rPr lang="pt-BR" altLang="ko-KR" smtClean="0"/>
              <a:t>x, y);</a:t>
            </a:r>
          </a:p>
          <a:p>
            <a:pPr lvl="1"/>
            <a:r>
              <a:rPr lang="pt-BR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06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4366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연습</a:t>
            </a:r>
            <a:r>
              <a:rPr lang="en-US" altLang="ko-KR" smtClean="0"/>
              <a:t>1</a:t>
            </a:r>
          </a:p>
          <a:p>
            <a:pPr>
              <a:lnSpc>
                <a:spcPct val="150000"/>
              </a:lnSpc>
            </a:pPr>
            <a:r>
              <a:rPr lang="pt-BR" altLang="ko-KR" smtClean="0"/>
              <a:t>#</a:t>
            </a:r>
            <a:r>
              <a:rPr lang="pt-BR" altLang="ko-KR"/>
              <a:t>include &lt;stdio.h&gt;</a:t>
            </a:r>
          </a:p>
          <a:p>
            <a:endParaRPr lang="pt-BR" altLang="ko-KR"/>
          </a:p>
          <a:p>
            <a:r>
              <a:rPr lang="pt-BR" altLang="ko-KR" smtClean="0"/>
              <a:t>main</a:t>
            </a:r>
            <a:r>
              <a:rPr lang="pt-BR" altLang="ko-KR"/>
              <a:t>()</a:t>
            </a:r>
          </a:p>
          <a:p>
            <a:r>
              <a:rPr lang="pt-BR" altLang="ko-KR"/>
              <a:t>{</a:t>
            </a:r>
          </a:p>
          <a:p>
            <a:pPr lvl="1"/>
            <a:r>
              <a:rPr lang="pt-BR" altLang="ko-KR"/>
              <a:t>	int n, i = 100, k = 200, c = 300;</a:t>
            </a:r>
          </a:p>
          <a:p>
            <a:pPr lvl="1"/>
            <a:r>
              <a:rPr lang="pt-BR" altLang="ko-KR"/>
              <a:t>	n = i &lt; k </a:t>
            </a:r>
            <a:r>
              <a:rPr lang="pt-BR" altLang="ko-KR"/>
              <a:t>? </a:t>
            </a:r>
            <a:r>
              <a:rPr lang="pt-BR" altLang="ko-KR" smtClean="0"/>
              <a:t>++k </a:t>
            </a:r>
            <a:r>
              <a:rPr lang="pt-BR" altLang="ko-KR"/>
              <a:t>: --c;</a:t>
            </a:r>
          </a:p>
          <a:p>
            <a:pPr lvl="1"/>
            <a:r>
              <a:rPr lang="pt-BR" altLang="ko-KR"/>
              <a:t>	printf("%d, %d, %d\n", n, k, </a:t>
            </a:r>
            <a:r>
              <a:rPr lang="pt-BR" altLang="ko-KR"/>
              <a:t>c</a:t>
            </a:r>
            <a:r>
              <a:rPr lang="pt-BR" altLang="ko-KR" smtClean="0"/>
              <a:t>);</a:t>
            </a:r>
          </a:p>
          <a:p>
            <a:pPr lvl="1"/>
            <a:r>
              <a:rPr lang="pt-BR" altLang="ko-KR" smtClean="0"/>
              <a:t>}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529752" y="1221939"/>
            <a:ext cx="53574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연습</a:t>
            </a:r>
            <a:r>
              <a:rPr lang="en-US" altLang="ko-KR" smtClean="0"/>
              <a:t>2</a:t>
            </a:r>
          </a:p>
          <a:p>
            <a:pPr>
              <a:lnSpc>
                <a:spcPct val="150000"/>
              </a:lnSpc>
            </a:pPr>
            <a:r>
              <a:rPr lang="pt-BR" altLang="ko-KR" smtClean="0"/>
              <a:t>#</a:t>
            </a:r>
            <a:r>
              <a:rPr lang="pt-BR" altLang="ko-KR"/>
              <a:t>include &lt;stdio.h&gt;</a:t>
            </a:r>
          </a:p>
          <a:p>
            <a:endParaRPr lang="pt-BR" altLang="ko-KR"/>
          </a:p>
          <a:p>
            <a:r>
              <a:rPr lang="pt-BR" altLang="ko-KR" smtClean="0"/>
              <a:t>main</a:t>
            </a:r>
            <a:r>
              <a:rPr lang="pt-BR" altLang="ko-KR"/>
              <a:t>()</a:t>
            </a:r>
          </a:p>
          <a:p>
            <a:r>
              <a:rPr lang="pt-BR" altLang="ko-KR"/>
              <a:t>{</a:t>
            </a:r>
          </a:p>
          <a:p>
            <a:pPr lvl="1"/>
            <a:r>
              <a:rPr lang="pt-BR" altLang="ko-KR"/>
              <a:t>	</a:t>
            </a:r>
            <a:r>
              <a:rPr lang="de-DE" altLang="ko-KR" smtClean="0"/>
              <a:t>int </a:t>
            </a:r>
            <a:r>
              <a:rPr lang="de-DE" altLang="ko-KR"/>
              <a:t>sum, j, k, L;</a:t>
            </a:r>
          </a:p>
          <a:p>
            <a:pPr lvl="1"/>
            <a:r>
              <a:rPr lang="de-DE" altLang="ko-KR"/>
              <a:t>	j = k = L = 0;</a:t>
            </a:r>
          </a:p>
          <a:p>
            <a:pPr lvl="1"/>
            <a:r>
              <a:rPr lang="de-DE" altLang="ko-KR"/>
              <a:t>	sum = ++j + k++ + ++L;</a:t>
            </a:r>
          </a:p>
          <a:p>
            <a:pPr lvl="1"/>
            <a:r>
              <a:rPr lang="de-DE" altLang="ko-KR"/>
              <a:t>	printf("%d, %d, %d, %d\n", sum, j, k, </a:t>
            </a:r>
            <a:r>
              <a:rPr lang="de-DE" altLang="ko-KR"/>
              <a:t>L</a:t>
            </a:r>
            <a:r>
              <a:rPr lang="de-DE" altLang="ko-KR" smtClean="0"/>
              <a:t>);</a:t>
            </a:r>
          </a:p>
          <a:p>
            <a:pPr lvl="1"/>
            <a:r>
              <a:rPr lang="pt-BR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52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8" y="1151601"/>
            <a:ext cx="53398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연습</a:t>
            </a:r>
            <a:r>
              <a:rPr lang="en-US" altLang="ko-KR" smtClean="0"/>
              <a:t>3</a:t>
            </a:r>
          </a:p>
          <a:p>
            <a:r>
              <a:rPr lang="pt-BR" altLang="ko-KR" smtClean="0"/>
              <a:t>#include </a:t>
            </a:r>
            <a:r>
              <a:rPr lang="pt-BR" altLang="ko-KR"/>
              <a:t>&lt;stdio.h&gt;</a:t>
            </a:r>
          </a:p>
          <a:p>
            <a:endParaRPr lang="pt-BR" altLang="ko-KR"/>
          </a:p>
          <a:p>
            <a:r>
              <a:rPr lang="pt-BR" altLang="ko-KR" smtClean="0"/>
              <a:t>main</a:t>
            </a:r>
            <a:r>
              <a:rPr lang="pt-BR" altLang="ko-KR"/>
              <a:t>()</a:t>
            </a:r>
          </a:p>
          <a:p>
            <a:r>
              <a:rPr lang="pt-BR" altLang="ko-KR"/>
              <a:t>{</a:t>
            </a:r>
          </a:p>
          <a:p>
            <a:pPr lvl="1"/>
            <a:r>
              <a:rPr lang="pt-BR" altLang="ko-KR"/>
              <a:t>	</a:t>
            </a:r>
            <a:r>
              <a:rPr lang="pt-BR" altLang="ko-KR" smtClean="0"/>
              <a:t>int </a:t>
            </a:r>
            <a:r>
              <a:rPr lang="pt-BR" altLang="ko-KR"/>
              <a:t>a = 5, b = 10, c = 15, d = 30, nn;</a:t>
            </a:r>
          </a:p>
          <a:p>
            <a:pPr lvl="1"/>
            <a:r>
              <a:rPr lang="pt-BR" altLang="ko-KR"/>
              <a:t>	nn = a * 3 + b &gt; d || c - b / a &lt;= d &amp;&amp; 1;</a:t>
            </a:r>
          </a:p>
          <a:p>
            <a:pPr lvl="1"/>
            <a:r>
              <a:rPr lang="pt-BR" altLang="ko-KR"/>
              <a:t>	printf("%d\n", nn);</a:t>
            </a:r>
            <a:endParaRPr lang="en-US" altLang="ko-KR" smtClean="0"/>
          </a:p>
          <a:p>
            <a:pPr lvl="1"/>
            <a:r>
              <a:rPr lang="pt-BR" altLang="ko-KR" smtClean="0"/>
              <a:t>}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95398" y="3812739"/>
            <a:ext cx="62249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연습</a:t>
            </a:r>
            <a:r>
              <a:rPr lang="en-US" altLang="ko-KR"/>
              <a:t>4</a:t>
            </a:r>
            <a:endParaRPr lang="en-US" altLang="ko-KR" smtClean="0"/>
          </a:p>
          <a:p>
            <a:r>
              <a:rPr lang="pt-BR" altLang="ko-KR" smtClean="0"/>
              <a:t>#</a:t>
            </a:r>
            <a:r>
              <a:rPr lang="pt-BR" altLang="ko-KR"/>
              <a:t>include &lt;stdio.h&gt;</a:t>
            </a:r>
          </a:p>
          <a:p>
            <a:endParaRPr lang="pt-BR" altLang="ko-KR"/>
          </a:p>
          <a:p>
            <a:r>
              <a:rPr lang="pt-BR" altLang="ko-KR" smtClean="0"/>
              <a:t>main</a:t>
            </a:r>
            <a:r>
              <a:rPr lang="pt-BR" altLang="ko-KR"/>
              <a:t>()</a:t>
            </a:r>
          </a:p>
          <a:p>
            <a:r>
              <a:rPr lang="pt-BR" altLang="ko-KR"/>
              <a:t>{</a:t>
            </a:r>
          </a:p>
          <a:p>
            <a:pPr lvl="1"/>
            <a:r>
              <a:rPr lang="pt-BR" altLang="ko-KR"/>
              <a:t>	</a:t>
            </a:r>
            <a:r>
              <a:rPr lang="de-DE" altLang="ko-KR" smtClean="0"/>
              <a:t>float </a:t>
            </a:r>
            <a:r>
              <a:rPr lang="de-DE" altLang="ko-KR"/>
              <a:t>kk = 123456789.0e-5f;</a:t>
            </a:r>
          </a:p>
          <a:p>
            <a:pPr lvl="1"/>
            <a:r>
              <a:rPr lang="de-DE" altLang="ko-KR"/>
              <a:t>	</a:t>
            </a:r>
            <a:r>
              <a:rPr lang="de-DE" altLang="ko-KR"/>
              <a:t>printf</a:t>
            </a:r>
            <a:r>
              <a:rPr lang="de-DE" altLang="ko-KR" smtClean="0"/>
              <a:t>(„</a:t>
            </a:r>
            <a:r>
              <a:rPr lang="ko-KR" altLang="en-US" smtClean="0"/>
              <a:t>소수점</a:t>
            </a:r>
            <a:r>
              <a:rPr lang="de-DE" altLang="ko-KR"/>
              <a:t>kk = %6.1f </a:t>
            </a:r>
            <a:r>
              <a:rPr lang="ko-KR" altLang="en-US"/>
              <a:t>지수형</a:t>
            </a:r>
            <a:r>
              <a:rPr lang="de-DE" altLang="ko-KR"/>
              <a:t>kk = </a:t>
            </a:r>
            <a:r>
              <a:rPr lang="de-DE" altLang="ko-KR"/>
              <a:t>%</a:t>
            </a:r>
            <a:r>
              <a:rPr lang="de-DE" altLang="ko-KR" smtClean="0"/>
              <a:t>e\n“, </a:t>
            </a:r>
            <a:r>
              <a:rPr lang="de-DE" altLang="ko-KR"/>
              <a:t>kk, kk);</a:t>
            </a:r>
          </a:p>
          <a:p>
            <a:pPr lvl="1"/>
            <a:r>
              <a:rPr lang="pt-BR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정보처리기사 출제기준</a:t>
            </a:r>
            <a:r>
              <a:rPr lang="en-US" altLang="ko-KR"/>
              <a:t>(</a:t>
            </a:r>
            <a:r>
              <a:rPr lang="ko-KR" altLang="en-US"/>
              <a:t>실기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036524"/>
            <a:ext cx="9356766" cy="515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8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정보처리산업기사 출제기준</a:t>
            </a:r>
            <a:r>
              <a:rPr lang="en-US" altLang="ko-KR"/>
              <a:t>(</a:t>
            </a:r>
            <a:r>
              <a:rPr lang="ko-KR" altLang="en-US"/>
              <a:t>실기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170977"/>
            <a:ext cx="10374689" cy="422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7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정보처리산업기사 출제기준</a:t>
            </a:r>
            <a:r>
              <a:rPr lang="en-US" altLang="ko-KR"/>
              <a:t>(</a:t>
            </a:r>
            <a:r>
              <a:rPr lang="ko-KR" altLang="en-US"/>
              <a:t>실기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051459"/>
            <a:ext cx="10313380" cy="49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6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순서도 </a:t>
            </a:r>
            <a:r>
              <a:rPr lang="en-US" altLang="ko-KR"/>
              <a:t>(flowchart)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47847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/>
              <a:t>순서도</a:t>
            </a:r>
            <a:r>
              <a:rPr lang="en-US" altLang="ko-KR"/>
              <a:t>(flowchart)</a:t>
            </a:r>
            <a:r>
              <a:rPr lang="ko-KR" altLang="en-US"/>
              <a:t>는 다이어그램의 종류중 하나로 어떤 일을 처리할때 여러 종류의 상자와 이를 이어주는 화살표를 </a:t>
            </a:r>
            <a:r>
              <a:rPr lang="ko-KR" altLang="en-US" smtClean="0"/>
              <a:t>이용해 명령의 </a:t>
            </a:r>
            <a:r>
              <a:rPr lang="ko-KR" altLang="en-US"/>
              <a:t>순서를 보여주는 </a:t>
            </a:r>
            <a:r>
              <a:rPr lang="ko-KR" altLang="en-US" b="1"/>
              <a:t>알고리즘</a:t>
            </a:r>
            <a:r>
              <a:rPr lang="en-US" altLang="ko-KR" b="1"/>
              <a:t>(</a:t>
            </a:r>
            <a:r>
              <a:rPr lang="en-US" altLang="ko-KR" b="1" smtClean="0"/>
              <a:t>algorithm)</a:t>
            </a:r>
            <a:r>
              <a:rPr lang="ko-KR" altLang="en-US" b="1" smtClean="0"/>
              <a:t> </a:t>
            </a:r>
            <a:r>
              <a:rPr lang="ko-KR" altLang="en-US"/>
              <a:t>혹은 </a:t>
            </a:r>
            <a:r>
              <a:rPr lang="ko-KR" altLang="en-US" b="1"/>
              <a:t>프로세스</a:t>
            </a:r>
            <a:r>
              <a:rPr lang="en-US" altLang="ko-KR" b="1"/>
              <a:t>(</a:t>
            </a:r>
            <a:r>
              <a:rPr lang="en-US" altLang="ko-KR" b="1" smtClean="0"/>
              <a:t>process)</a:t>
            </a:r>
            <a:r>
              <a:rPr lang="ko-KR" altLang="en-US" smtClean="0"/>
              <a:t>를 </a:t>
            </a:r>
            <a:r>
              <a:rPr lang="ko-KR" altLang="en-US"/>
              <a:t>말한다</a:t>
            </a:r>
          </a:p>
          <a:p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408" y="1221939"/>
            <a:ext cx="6143592" cy="47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순서도 </a:t>
            </a:r>
            <a:r>
              <a:rPr lang="en-US" altLang="ko-KR"/>
              <a:t>(flowchart)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9760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705" y="0"/>
            <a:ext cx="4740270" cy="685800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74516" y="1221939"/>
            <a:ext cx="5187539" cy="4747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smtClean="0">
                <a:solidFill>
                  <a:srgbClr val="111111"/>
                </a:solidFill>
                <a:latin typeface="Verdana" panose="020B0604030504040204" pitchFamily="34" charset="0"/>
              </a:rPr>
              <a:t>* </a:t>
            </a:r>
            <a:r>
              <a:rPr lang="ko-KR" altLang="en-US" sz="2000" smtClean="0">
                <a:solidFill>
                  <a:srgbClr val="111111"/>
                </a:solidFill>
                <a:latin typeface="Verdana" panose="020B0604030504040204" pitchFamily="34" charset="0"/>
              </a:rPr>
              <a:t>자바 코드 예</a:t>
            </a:r>
            <a:r>
              <a:rPr lang="en-US" altLang="ko-KR" sz="2000" smtClean="0">
                <a:solidFill>
                  <a:srgbClr val="111111"/>
                </a:solidFill>
                <a:latin typeface="Verdana" panose="020B0604030504040204" pitchFamily="34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String status = "hunger";</a:t>
            </a:r>
            <a:endParaRPr kumimoji="0" lang="ko-KR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    String food = "nothing";</a:t>
            </a:r>
            <a:endParaRPr kumimoji="0" lang="ko-KR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    String doing = "nothing";</a:t>
            </a:r>
            <a:endParaRPr kumimoji="0" lang="ko-KR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ko-KR" altLang="ko-KR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    // </a:t>
            </a:r>
            <a:r>
              <a:rPr kumimoji="0" 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배가고픈가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?</a:t>
            </a:r>
            <a:endParaRPr kumimoji="0" lang="ko-KR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    if(status == "hunger"){</a:t>
            </a:r>
            <a:endParaRPr kumimoji="0" lang="ko-KR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        // </a:t>
            </a:r>
            <a:r>
              <a:rPr kumimoji="0" 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음식이 있는가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?</a:t>
            </a:r>
            <a:endParaRPr kumimoji="0" lang="ko-KR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        if(food </a:t>
            </a:r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!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= "nothing"){</a:t>
            </a:r>
            <a:endParaRPr kumimoji="0" lang="ko-KR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            doing = "</a:t>
            </a:r>
            <a:r>
              <a:rPr kumimoji="0" 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밥을 먹는다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";</a:t>
            </a:r>
            <a:endParaRPr kumimoji="0" lang="ko-KR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            System.out.println("</a:t>
            </a:r>
            <a:r>
              <a:rPr kumimoji="0" 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먹는다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");</a:t>
            </a:r>
            <a:endParaRPr kumimoji="0" lang="ko-KR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        }</a:t>
            </a:r>
            <a:endParaRPr kumimoji="0" lang="ko-KR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    }else{</a:t>
            </a:r>
            <a:endParaRPr kumimoji="0" lang="ko-KR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        doing = "</a:t>
            </a:r>
            <a:r>
              <a:rPr kumimoji="0" 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안 먹는다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";</a:t>
            </a:r>
            <a:endParaRPr kumimoji="0" lang="ko-KR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        System.out.println("</a:t>
            </a:r>
            <a:r>
              <a:rPr kumimoji="0" 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먹지 않는다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");</a:t>
            </a:r>
            <a:endParaRPr kumimoji="0" lang="ko-KR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    }</a:t>
            </a:r>
            <a:endParaRPr kumimoji="0" lang="ko-KR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}</a:t>
            </a:r>
            <a:endParaRPr kumimoji="0" lang="ko-KR" altLang="ko-KR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40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stCxn id="8" idx="2"/>
            <a:endCxn id="9" idx="0"/>
          </p:cNvCxnSpPr>
          <p:nvPr/>
        </p:nvCxnSpPr>
        <p:spPr>
          <a:xfrm>
            <a:off x="8390100" y="1018307"/>
            <a:ext cx="1" cy="4331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코드형식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8" y="1221939"/>
            <a:ext cx="100217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#include &lt;stdio.h&gt;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main()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{</a:t>
            </a:r>
            <a:r>
              <a:rPr lang="en-US" altLang="ko-KR" smtClean="0"/>
              <a:t> </a:t>
            </a:r>
            <a:r>
              <a:rPr lang="en-US" altLang="ko-KR"/>
              <a:t>	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r>
              <a:rPr lang="en-US" altLang="ko-KR" smtClean="0"/>
              <a:t>int </a:t>
            </a:r>
            <a:r>
              <a:rPr lang="en-US" altLang="ko-KR"/>
              <a:t>i, j, k;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scanf("%d %d", &amp;i, &amp;j);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k = i + j;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printf("%d\n", k);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}</a:t>
            </a:r>
            <a:endParaRPr lang="ko-KR" altLang="en-US"/>
          </a:p>
        </p:txBody>
      </p:sp>
      <p:sp>
        <p:nvSpPr>
          <p:cNvPr id="8" name="순서도: 수행의 시작/종료 7"/>
          <p:cNvSpPr/>
          <p:nvPr/>
        </p:nvSpPr>
        <p:spPr>
          <a:xfrm>
            <a:off x="7493327" y="451360"/>
            <a:ext cx="1793545" cy="56694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순서도: 수행의 시작/종료 8"/>
          <p:cNvSpPr/>
          <p:nvPr/>
        </p:nvSpPr>
        <p:spPr>
          <a:xfrm>
            <a:off x="7493328" y="5349390"/>
            <a:ext cx="1793545" cy="56694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stop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순서도: 준비 10"/>
          <p:cNvSpPr/>
          <p:nvPr/>
        </p:nvSpPr>
        <p:spPr>
          <a:xfrm>
            <a:off x="7493328" y="1333197"/>
            <a:ext cx="1793545" cy="730365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i, j, 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7493328" y="3492492"/>
            <a:ext cx="1793545" cy="5962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k=i+j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순서도: 수동 입력 13"/>
          <p:cNvSpPr/>
          <p:nvPr/>
        </p:nvSpPr>
        <p:spPr>
          <a:xfrm>
            <a:off x="7493329" y="2331943"/>
            <a:ext cx="1793545" cy="795724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i, j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순서도: 문서 15"/>
          <p:cNvSpPr/>
          <p:nvPr/>
        </p:nvSpPr>
        <p:spPr>
          <a:xfrm>
            <a:off x="7493329" y="4405745"/>
            <a:ext cx="1793545" cy="635179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k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79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자료형</a:t>
            </a:r>
            <a:r>
              <a:rPr lang="en-US" altLang="ko-KR" smtClean="0"/>
              <a:t>(Data Type)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393202"/>
            <a:ext cx="8152283" cy="445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다이아몬드 눈금 프레젠테이션(와이드스크린)</Template>
  <TotalTime>0</TotalTime>
  <Words>331</Words>
  <Application>Microsoft Office PowerPoint</Application>
  <PresentationFormat>와이드스크린</PresentationFormat>
  <Paragraphs>253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HY중고딕</vt:lpstr>
      <vt:lpstr>맑은 고딕</vt:lpstr>
      <vt:lpstr>Arial</vt:lpstr>
      <vt:lpstr>Verdana</vt:lpstr>
      <vt:lpstr>Diamond Grid 16x9</vt:lpstr>
      <vt:lpstr>정보처리기사 실기</vt:lpstr>
      <vt:lpstr>정보처리기사 출제기준(실기)</vt:lpstr>
      <vt:lpstr>정보처리기사 출제기준(실기)</vt:lpstr>
      <vt:lpstr>정보처리산업기사 출제기준(실기)</vt:lpstr>
      <vt:lpstr>정보처리산업기사 출제기준(실기)</vt:lpstr>
      <vt:lpstr>순서도 (flowchart)</vt:lpstr>
      <vt:lpstr>순서도 (flowchart)</vt:lpstr>
      <vt:lpstr>C언어 기초 : 코드형식</vt:lpstr>
      <vt:lpstr>C언어 기초 : 자료형(Data Type)</vt:lpstr>
      <vt:lpstr>C언어 기초 : 변수</vt:lpstr>
      <vt:lpstr>C언어 기초 : 서식지정자</vt:lpstr>
      <vt:lpstr>C언어 기초</vt:lpstr>
      <vt:lpstr>C언어 기초</vt:lpstr>
      <vt:lpstr>C언어 기초</vt:lpstr>
      <vt:lpstr>C언어 기초 : 연산자</vt:lpstr>
      <vt:lpstr>C언어 기초 : 연산자</vt:lpstr>
      <vt:lpstr>C언어 기초 : 연산자</vt:lpstr>
      <vt:lpstr>C언어 기초 : 연산자</vt:lpstr>
      <vt:lpstr>C언어 기초 : 연산자</vt:lpstr>
      <vt:lpstr>C언어 기초 : 연산자</vt:lpstr>
      <vt:lpstr>C언어 기초 : 연산자</vt:lpstr>
      <vt:lpstr>C언어 기초 : 연산자</vt:lpstr>
      <vt:lpstr>C언어 기초 : 연산자</vt:lpstr>
      <vt:lpstr>C언어 기초 : 연산자</vt:lpstr>
      <vt:lpstr>C언어 기초 : 연산자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2017-05-03T01:40:33Z</dcterms:created>
  <dcterms:modified xsi:type="dcterms:W3CDTF">2017-05-03T07:02:58Z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