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61" r:id="rId3"/>
    <p:sldId id="291" r:id="rId4"/>
    <p:sldId id="292" r:id="rId5"/>
    <p:sldId id="293" r:id="rId6"/>
    <p:sldId id="295" r:id="rId7"/>
    <p:sldId id="294" r:id="rId8"/>
    <p:sldId id="296" r:id="rId9"/>
    <p:sldId id="298" r:id="rId10"/>
    <p:sldId id="299" r:id="rId11"/>
    <p:sldId id="297" r:id="rId12"/>
    <p:sldId id="300" r:id="rId13"/>
    <p:sldId id="301" r:id="rId14"/>
    <p:sldId id="302" r:id="rId15"/>
    <p:sldId id="303" r:id="rId16"/>
    <p:sldId id="305" r:id="rId17"/>
    <p:sldId id="304" r:id="rId18"/>
    <p:sldId id="306" r:id="rId19"/>
    <p:sldId id="307" r:id="rId20"/>
    <p:sldId id="308" r:id="rId21"/>
    <p:sldId id="309" r:id="rId22"/>
    <p:sldId id="311" r:id="rId23"/>
    <p:sldId id="310" r:id="rId24"/>
    <p:sldId id="312" r:id="rId25"/>
    <p:sldId id="313" r:id="rId26"/>
    <p:sldId id="314" r:id="rId27"/>
    <p:sldId id="315" r:id="rId28"/>
    <p:sldId id="316" r:id="rId29"/>
    <p:sldId id="318" r:id="rId30"/>
    <p:sldId id="317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2017-05-03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170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842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399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00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586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499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848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8285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202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49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72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390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32653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5837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35747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36901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76761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5003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7091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64292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2976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009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52705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6243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1343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2435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247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595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0422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08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9158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2017-05-03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2017-05-03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2017-05-03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73269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반복문 </a:t>
            </a:r>
            <a:r>
              <a:rPr lang="en-US" altLang="ko-KR"/>
              <a:t>: </a:t>
            </a:r>
            <a:r>
              <a:rPr lang="en-US" altLang="ko-KR" smtClean="0"/>
              <a:t>while</a:t>
            </a:r>
            <a:r>
              <a:rPr lang="ko-KR" altLang="en-US" smtClean="0"/>
              <a:t>문</a:t>
            </a:r>
            <a:endParaRPr lang="ko-KR" altLang="en-US"/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5774781" y="353726"/>
            <a:ext cx="65578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while </a:t>
            </a:r>
            <a:r>
              <a:rPr lang="ko-KR" altLang="en-US"/>
              <a:t>문을 이용하여 </a:t>
            </a:r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100</a:t>
            </a:r>
            <a:r>
              <a:rPr lang="ko-KR" altLang="en-US"/>
              <a:t>까지 정수의 합을 구하는 프로그램을 작성하시오</a:t>
            </a:r>
          </a:p>
          <a:p>
            <a:endParaRPr lang="ko-KR" altLang="en-US"/>
          </a:p>
          <a:p>
            <a:r>
              <a:rPr lang="ko-KR" altLang="en-US"/>
              <a:t>▶ </a:t>
            </a:r>
            <a:r>
              <a:rPr lang="en-US" altLang="ko-KR"/>
              <a:t># include  &lt; stdio.h &gt;</a:t>
            </a:r>
          </a:p>
          <a:p>
            <a:endParaRPr lang="en-US" altLang="ko-KR"/>
          </a:p>
          <a:p>
            <a:r>
              <a:rPr lang="en-US" altLang="ko-KR"/>
              <a:t>void main ( void )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/>
              <a:t>int  i = 1 , sum = 0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while ( </a:t>
            </a:r>
            <a:r>
              <a:rPr lang="en-US" altLang="ko-KR"/>
              <a:t>i </a:t>
            </a:r>
            <a:r>
              <a:rPr lang="en-US" altLang="ko-KR" smtClean="0"/>
              <a:t>&lt; </a:t>
            </a:r>
            <a:r>
              <a:rPr lang="en-US" altLang="ko-KR"/>
              <a:t>100 )</a:t>
            </a:r>
          </a:p>
          <a:p>
            <a:pPr lvl="1"/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 smtClean="0"/>
              <a:t>	sum </a:t>
            </a:r>
            <a:r>
              <a:rPr lang="en-US" altLang="ko-KR"/>
              <a:t>+= i ;</a:t>
            </a:r>
          </a:p>
          <a:p>
            <a:pPr lvl="1"/>
            <a:r>
              <a:rPr lang="en-US" altLang="ko-KR" smtClean="0"/>
              <a:t>	i</a:t>
            </a:r>
            <a:r>
              <a:rPr lang="en-US" altLang="ko-KR"/>
              <a:t>++ </a:t>
            </a:r>
            <a:r>
              <a:rPr lang="en-US" altLang="ko-KR" smtClean="0"/>
              <a:t>;</a:t>
            </a:r>
            <a:endParaRPr lang="en-US" altLang="ko-KR"/>
          </a:p>
          <a:p>
            <a:pPr lvl="1"/>
            <a:r>
              <a:rPr lang="en-US" altLang="ko-KR"/>
              <a:t>}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printf ( " 1 + 2 + 3 +........... </a:t>
            </a:r>
            <a:r>
              <a:rPr lang="en-US" altLang="ko-KR"/>
              <a:t>+ </a:t>
            </a:r>
            <a:r>
              <a:rPr lang="en-US" altLang="ko-KR" smtClean="0"/>
              <a:t>99 </a:t>
            </a:r>
            <a:r>
              <a:rPr lang="en-US" altLang="ko-KR"/>
              <a:t>= %d \n " , sum </a:t>
            </a:r>
            <a:r>
              <a:rPr lang="en-US" altLang="ko-KR"/>
              <a:t>) 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▶ </a:t>
            </a:r>
            <a:r>
              <a:rPr lang="ko-KR" altLang="en-US"/>
              <a:t>실행 결과</a:t>
            </a:r>
          </a:p>
          <a:p>
            <a:r>
              <a:rPr lang="en-US" altLang="ko-KR"/>
              <a:t>1 + 2 + 3 +........... </a:t>
            </a:r>
            <a:r>
              <a:rPr lang="en-US" altLang="ko-KR"/>
              <a:t>+ </a:t>
            </a:r>
            <a:r>
              <a:rPr lang="en-US" altLang="ko-KR" smtClean="0"/>
              <a:t>99 </a:t>
            </a:r>
            <a:r>
              <a:rPr lang="en-US" altLang="ko-KR"/>
              <a:t>= </a:t>
            </a:r>
            <a:r>
              <a:rPr lang="en-US" altLang="ko-KR" smtClean="0"/>
              <a:t>4950</a:t>
            </a:r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997782" y="1700702"/>
            <a:ext cx="3961079" cy="2938357"/>
            <a:chOff x="1657349" y="2356338"/>
            <a:chExt cx="3961079" cy="2938357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182752" y="4044632"/>
              <a:ext cx="1665422" cy="5039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ko-KR" altLang="en-US" sz="1200" b="1" smtClean="0">
                  <a:latin typeface="굴림" pitchFamily="50" charset="-127"/>
                  <a:ea typeface="굴림" pitchFamily="50" charset="-127"/>
                </a:rPr>
                <a:t>처리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31641" y="2842019"/>
              <a:ext cx="689139" cy="59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no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4095" y="3378783"/>
              <a:ext cx="801072" cy="59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yes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>
              <a:endCxn id="30" idx="0"/>
            </p:cNvCxnSpPr>
            <p:nvPr/>
          </p:nvCxnSpPr>
          <p:spPr bwMode="auto">
            <a:xfrm>
              <a:off x="3015462" y="2356338"/>
              <a:ext cx="1" cy="16882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다이아몬드 34"/>
            <p:cNvSpPr/>
            <p:nvPr/>
          </p:nvSpPr>
          <p:spPr bwMode="auto">
            <a:xfrm>
              <a:off x="1904402" y="2918288"/>
              <a:ext cx="2222121" cy="503921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ko-KR" altLang="en-US" sz="1200" b="1" dirty="0" smtClean="0">
                  <a:latin typeface="굴림" pitchFamily="50" charset="-127"/>
                  <a:ea typeface="굴림" pitchFamily="50" charset="-127"/>
                </a:rPr>
                <a:t>조건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657349" y="2696309"/>
              <a:ext cx="1358113" cy="2347180"/>
            </a:xfrm>
            <a:custGeom>
              <a:avLst/>
              <a:gdLst>
                <a:gd name="connsiteX0" fmla="*/ 1512277 w 1512277"/>
                <a:gd name="connsiteY0" fmla="*/ 1840523 h 2321169"/>
                <a:gd name="connsiteX1" fmla="*/ 1500554 w 1512277"/>
                <a:gd name="connsiteY1" fmla="*/ 2297723 h 2321169"/>
                <a:gd name="connsiteX2" fmla="*/ 0 w 1512277"/>
                <a:gd name="connsiteY2" fmla="*/ 2321169 h 2321169"/>
                <a:gd name="connsiteX3" fmla="*/ 0 w 1512277"/>
                <a:gd name="connsiteY3" fmla="*/ 0 h 2321169"/>
                <a:gd name="connsiteX4" fmla="*/ 1488831 w 1512277"/>
                <a:gd name="connsiteY4" fmla="*/ 11723 h 232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277" h="2321169">
                  <a:moveTo>
                    <a:pt x="1512277" y="1840523"/>
                  </a:moveTo>
                  <a:lnTo>
                    <a:pt x="1500554" y="2297723"/>
                  </a:lnTo>
                  <a:lnTo>
                    <a:pt x="0" y="2321169"/>
                  </a:lnTo>
                  <a:lnTo>
                    <a:pt x="0" y="0"/>
                  </a:lnTo>
                  <a:lnTo>
                    <a:pt x="1488831" y="11723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4086229" y="3171995"/>
              <a:ext cx="855840" cy="1700043"/>
            </a:xfrm>
            <a:custGeom>
              <a:avLst/>
              <a:gdLst>
                <a:gd name="connsiteX0" fmla="*/ 0 w 700088"/>
                <a:gd name="connsiteY0" fmla="*/ 0 h 1771650"/>
                <a:gd name="connsiteX1" fmla="*/ 700088 w 700088"/>
                <a:gd name="connsiteY1" fmla="*/ 0 h 1771650"/>
                <a:gd name="connsiteX2" fmla="*/ 700088 w 700088"/>
                <a:gd name="connsiteY2" fmla="*/ 1757363 h 1771650"/>
                <a:gd name="connsiteX3" fmla="*/ 700088 w 700088"/>
                <a:gd name="connsiteY3" fmla="*/ 177165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088" h="1771650">
                  <a:moveTo>
                    <a:pt x="0" y="0"/>
                  </a:moveTo>
                  <a:lnTo>
                    <a:pt x="700088" y="0"/>
                  </a:lnTo>
                  <a:lnTo>
                    <a:pt x="700088" y="1757363"/>
                  </a:lnTo>
                  <a:lnTo>
                    <a:pt x="700088" y="177165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수행의 시작/종료 44"/>
            <p:cNvSpPr/>
            <p:nvPr/>
          </p:nvSpPr>
          <p:spPr bwMode="auto">
            <a:xfrm>
              <a:off x="4265710" y="4872038"/>
              <a:ext cx="1352718" cy="422657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" name="순서도: 문서 45"/>
            <p:cNvSpPr/>
            <p:nvPr/>
          </p:nvSpPr>
          <p:spPr bwMode="auto">
            <a:xfrm>
              <a:off x="4265710" y="3837276"/>
              <a:ext cx="1352718" cy="42265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ko-KR" altLang="en-US" sz="1200" b="1" smtClean="0">
                  <a:latin typeface="굴림" pitchFamily="50" charset="-127"/>
                  <a:ea typeface="굴림" pitchFamily="50" charset="-127"/>
                </a:rPr>
                <a:t>출력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331905" y="4766979"/>
            <a:ext cx="31359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초기값 </a:t>
            </a:r>
            <a:r>
              <a:rPr lang="en-US" altLang="ko-KR"/>
              <a:t>;</a:t>
            </a:r>
          </a:p>
          <a:p>
            <a:r>
              <a:rPr lang="en-US" altLang="ko-KR"/>
              <a:t>while ( </a:t>
            </a:r>
            <a:r>
              <a:rPr lang="ko-KR" altLang="en-US"/>
              <a:t>조건식 </a:t>
            </a:r>
            <a:r>
              <a:rPr lang="en-US" altLang="ko-KR"/>
              <a:t>)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ko-KR" altLang="en-US"/>
              <a:t>명령문 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증감값 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4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32883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반복문 </a:t>
            </a:r>
            <a:r>
              <a:rPr lang="en-US" altLang="ko-KR"/>
              <a:t>: </a:t>
            </a:r>
            <a:r>
              <a:rPr lang="en-US" altLang="ko-KR" smtClean="0"/>
              <a:t>do~while</a:t>
            </a:r>
            <a:r>
              <a:rPr lang="ko-KR" altLang="en-US" smtClean="0"/>
              <a:t>문</a:t>
            </a:r>
            <a:endParaRPr lang="ko-KR" altLang="en-US"/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5774781" y="353726"/>
            <a:ext cx="65578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do ~ while </a:t>
            </a:r>
            <a:r>
              <a:rPr lang="ko-KR" altLang="en-US"/>
              <a:t>문을 이용하여 </a:t>
            </a:r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100</a:t>
            </a:r>
            <a:r>
              <a:rPr lang="ko-KR" altLang="en-US"/>
              <a:t>까지 정수의 합을 구하는 프로그램을 작성하시오</a:t>
            </a:r>
          </a:p>
          <a:p>
            <a:endParaRPr lang="ko-KR" altLang="en-US"/>
          </a:p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/>
              <a:t>void main ( void )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/>
              <a:t>int  i = 1 ,  sum = 0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do </a:t>
            </a:r>
          </a:p>
          <a:p>
            <a:pPr lvl="1"/>
            <a:r>
              <a:rPr lang="en-US" altLang="ko-KR" smtClean="0"/>
              <a:t>{</a:t>
            </a:r>
            <a:endParaRPr lang="en-US" altLang="ko-KR"/>
          </a:p>
          <a:p>
            <a:pPr lvl="2"/>
            <a:r>
              <a:rPr lang="en-US" altLang="ko-KR"/>
              <a:t>sum += i ;</a:t>
            </a:r>
          </a:p>
          <a:p>
            <a:pPr lvl="2"/>
            <a:r>
              <a:rPr lang="en-US" altLang="ko-KR"/>
              <a:t>i++ ;</a:t>
            </a:r>
          </a:p>
          <a:p>
            <a:pPr lvl="1"/>
            <a:r>
              <a:rPr lang="en-US" altLang="ko-KR" smtClean="0"/>
              <a:t>} </a:t>
            </a:r>
            <a:r>
              <a:rPr lang="en-US" altLang="ko-KR"/>
              <a:t>while ( i &lt;= 100 )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printf ( " 1 + 2 + 3 +........ + 100 = %d \n " , sum </a:t>
            </a:r>
            <a:r>
              <a:rPr lang="en-US" altLang="ko-KR"/>
              <a:t>) 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▶ </a:t>
            </a:r>
            <a:r>
              <a:rPr lang="ko-KR" altLang="en-US"/>
              <a:t>실행 결과 </a:t>
            </a:r>
          </a:p>
          <a:p>
            <a:r>
              <a:rPr lang="en-US" altLang="ko-KR"/>
              <a:t>1 + 2 + 3 +........ + 100 = 5050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31905" y="4157383"/>
            <a:ext cx="31359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do 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ko-KR" altLang="en-US"/>
              <a:t>명령문 </a:t>
            </a:r>
            <a:r>
              <a:rPr lang="en-US" altLang="ko-KR"/>
              <a:t>1 ;</a:t>
            </a:r>
          </a:p>
          <a:p>
            <a:pPr lvl="1"/>
            <a:r>
              <a:rPr lang="ko-KR" altLang="en-US"/>
              <a:t>명령문 </a:t>
            </a:r>
            <a:r>
              <a:rPr lang="en-US" altLang="ko-KR"/>
              <a:t>2 ;</a:t>
            </a:r>
          </a:p>
          <a:p>
            <a:pPr lvl="1"/>
            <a:r>
              <a:rPr lang="ko-KR" altLang="en-US"/>
              <a:t>명령문 </a:t>
            </a:r>
            <a:r>
              <a:rPr lang="en-US" altLang="ko-KR"/>
              <a:t>n 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} while ( </a:t>
            </a:r>
            <a:r>
              <a:rPr lang="ko-KR" altLang="en-US"/>
              <a:t>조건식 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44" y="1652504"/>
            <a:ext cx="1887249" cy="24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9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32883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break</a:t>
            </a:r>
            <a:r>
              <a:rPr lang="ko-KR" altLang="en-US" smtClean="0"/>
              <a:t>문</a:t>
            </a:r>
            <a:endParaRPr lang="ko-KR" altLang="en-US"/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1295401" y="1728160"/>
            <a:ext cx="5339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다음 프로그램의 실행 결과를 나타내시오</a:t>
            </a:r>
          </a:p>
          <a:p>
            <a:endParaRPr lang="ko-KR" altLang="en-US"/>
          </a:p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/>
              <a:t>void main ( void )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/>
              <a:t>int  n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for ( n = 1 ; n &lt;= 10 ; n++ )</a:t>
            </a:r>
          </a:p>
          <a:p>
            <a:pPr lvl="1"/>
            <a:r>
              <a:rPr lang="en-US" altLang="ko-KR" smtClean="0"/>
              <a:t>{</a:t>
            </a:r>
            <a:endParaRPr lang="en-US" altLang="ko-KR"/>
          </a:p>
          <a:p>
            <a:pPr lvl="2"/>
            <a:r>
              <a:rPr lang="en-US" altLang="ko-KR"/>
              <a:t>if ( n &gt;= 5 ) break ;</a:t>
            </a:r>
          </a:p>
          <a:p>
            <a:pPr lvl="2"/>
            <a:r>
              <a:rPr lang="en-US" altLang="ko-KR"/>
              <a:t>else  printf ( " %d \n " , n </a:t>
            </a:r>
            <a:r>
              <a:rPr lang="en-US" altLang="ko-KR"/>
              <a:t>) </a:t>
            </a:r>
            <a:r>
              <a:rPr lang="en-US" altLang="ko-KR" smtClean="0"/>
              <a:t>;</a:t>
            </a:r>
            <a:endParaRPr lang="en-US" altLang="ko-KR"/>
          </a:p>
          <a:p>
            <a:pPr lvl="1"/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7139353" y="2971690"/>
            <a:ext cx="42437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▶ </a:t>
            </a:r>
            <a:r>
              <a:rPr lang="ko-KR" altLang="en-US"/>
              <a:t>실행 결과</a:t>
            </a:r>
          </a:p>
          <a:p>
            <a:r>
              <a:rPr lang="en-US" altLang="ko-KR"/>
              <a:t>1</a:t>
            </a:r>
          </a:p>
          <a:p>
            <a:r>
              <a:rPr lang="en-US" altLang="ko-KR"/>
              <a:t>2</a:t>
            </a:r>
          </a:p>
          <a:p>
            <a:r>
              <a:rPr lang="en-US" altLang="ko-KR"/>
              <a:t>3</a:t>
            </a:r>
          </a:p>
          <a:p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8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32883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continue</a:t>
            </a:r>
            <a:r>
              <a:rPr lang="ko-KR" altLang="en-US" smtClean="0"/>
              <a:t>문</a:t>
            </a:r>
            <a:endParaRPr lang="ko-KR" altLang="en-US"/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1295401" y="1728160"/>
            <a:ext cx="5339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10</a:t>
            </a:r>
            <a:r>
              <a:rPr lang="ko-KR" altLang="en-US"/>
              <a:t>까지 정수 중 </a:t>
            </a:r>
            <a:r>
              <a:rPr lang="en-US" altLang="ko-KR"/>
              <a:t>7</a:t>
            </a:r>
            <a:r>
              <a:rPr lang="ko-KR" altLang="en-US"/>
              <a:t>을 제외한 나머지 수들을 출력하는 프로그램을 작성하시오</a:t>
            </a:r>
          </a:p>
          <a:p>
            <a:endParaRPr lang="ko-KR" altLang="en-US"/>
          </a:p>
          <a:p>
            <a:r>
              <a:rPr lang="en-US" altLang="ko-KR"/>
              <a:t># 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main()</a:t>
            </a:r>
            <a:endParaRPr lang="en-US" altLang="ko-KR"/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/>
              <a:t>int  </a:t>
            </a:r>
            <a:r>
              <a:rPr lang="en-US" altLang="ko-KR"/>
              <a:t>i </a:t>
            </a:r>
            <a:r>
              <a:rPr lang="en-US" altLang="ko-KR" smtClean="0"/>
              <a:t>;</a:t>
            </a:r>
            <a:endParaRPr lang="en-US" altLang="ko-KR"/>
          </a:p>
          <a:p>
            <a:pPr lvl="1"/>
            <a:r>
              <a:rPr lang="en-US" altLang="ko-KR"/>
              <a:t>for ( i = 1 ;  i &lt;= 10 ;  i++ )</a:t>
            </a:r>
          </a:p>
          <a:p>
            <a:pPr lvl="1"/>
            <a:r>
              <a:rPr lang="en-US" altLang="ko-KR" smtClean="0"/>
              <a:t>{</a:t>
            </a:r>
            <a:endParaRPr lang="en-US" altLang="ko-KR"/>
          </a:p>
          <a:p>
            <a:pPr lvl="2"/>
            <a:r>
              <a:rPr lang="en-US" altLang="ko-KR"/>
              <a:t>if ( i == 7 )  continue ;</a:t>
            </a:r>
          </a:p>
          <a:p>
            <a:pPr lvl="2"/>
            <a:r>
              <a:rPr lang="en-US" altLang="ko-KR"/>
              <a:t>printf ( " %d " , i </a:t>
            </a:r>
            <a:r>
              <a:rPr lang="en-US" altLang="ko-KR"/>
              <a:t>) </a:t>
            </a:r>
            <a:r>
              <a:rPr lang="en-US" altLang="ko-KR" smtClean="0"/>
              <a:t>;</a:t>
            </a:r>
            <a:endParaRPr lang="en-US" altLang="ko-KR"/>
          </a:p>
          <a:p>
            <a:pPr lvl="1"/>
            <a:r>
              <a:rPr lang="en-US" altLang="ko-KR" smtClean="0"/>
              <a:t>}</a:t>
            </a:r>
            <a:endParaRPr lang="en-US" altLang="ko-KR"/>
          </a:p>
          <a:p>
            <a:pPr lvl="1"/>
            <a:r>
              <a:rPr lang="en-US" altLang="ko-KR"/>
              <a:t>printf ( " \n " </a:t>
            </a:r>
            <a:r>
              <a:rPr lang="en-US" altLang="ko-KR"/>
              <a:t>) 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7139353" y="2971690"/>
            <a:ext cx="424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실행 결과</a:t>
            </a:r>
          </a:p>
          <a:p>
            <a:r>
              <a:rPr lang="en-US" altLang="ko-KR"/>
              <a:t>1 2 3 4 5 6 8 9 10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4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32883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1</a:t>
            </a:r>
            <a:endParaRPr lang="ko-KR" altLang="en-US"/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1295401" y="1728160"/>
            <a:ext cx="53398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  <a:p>
            <a:r>
              <a:rPr lang="en-US" altLang="ko-KR"/>
              <a:t># 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main()</a:t>
            </a:r>
            <a:endParaRPr lang="en-US" altLang="ko-KR"/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nn-NO" altLang="ko-KR"/>
              <a:t>	int i, sum = 0;</a:t>
            </a:r>
          </a:p>
          <a:p>
            <a:pPr lvl="1"/>
            <a:r>
              <a:rPr lang="nn-NO" altLang="ko-KR"/>
              <a:t>	for (i = 1; i &lt; 20; i++)</a:t>
            </a:r>
          </a:p>
          <a:p>
            <a:pPr lvl="1"/>
            <a:r>
              <a:rPr lang="nn-NO" altLang="ko-KR"/>
              <a:t>	{</a:t>
            </a:r>
          </a:p>
          <a:p>
            <a:pPr lvl="1"/>
            <a:r>
              <a:rPr lang="nn-NO" altLang="ko-KR"/>
              <a:t>		if (i % 6 == 0)</a:t>
            </a:r>
          </a:p>
          <a:p>
            <a:pPr lvl="1"/>
            <a:r>
              <a:rPr lang="nn-NO" altLang="ko-KR"/>
              <a:t>			sum += i;</a:t>
            </a:r>
          </a:p>
          <a:p>
            <a:pPr lvl="1"/>
            <a:r>
              <a:rPr lang="nn-NO" altLang="ko-KR"/>
              <a:t>	}</a:t>
            </a:r>
          </a:p>
          <a:p>
            <a:pPr lvl="1"/>
            <a:r>
              <a:rPr lang="nn-NO" altLang="ko-KR"/>
              <a:t>	printf("%d \n", </a:t>
            </a:r>
            <a:r>
              <a:rPr lang="nn-NO" altLang="ko-KR"/>
              <a:t>sum</a:t>
            </a:r>
            <a:r>
              <a:rPr lang="nn-NO" altLang="ko-KR" smtClean="0"/>
              <a:t>);</a:t>
            </a:r>
          </a:p>
          <a:p>
            <a:pPr lvl="1"/>
            <a:r>
              <a:rPr lang="en-US" altLang="ko-KR" smtClean="0"/>
              <a:t>}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364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32883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2</a:t>
            </a:r>
            <a:endParaRPr lang="ko-KR" altLang="en-US"/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1295401" y="1728160"/>
            <a:ext cx="53398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  <a:p>
            <a:r>
              <a:rPr lang="en-US" altLang="ko-KR"/>
              <a:t># 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main()</a:t>
            </a:r>
            <a:endParaRPr lang="en-US" altLang="ko-KR"/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nn-NO" altLang="ko-KR"/>
              <a:t>	int i = 10, sum = 0;</a:t>
            </a:r>
          </a:p>
          <a:p>
            <a:pPr lvl="1"/>
            <a:r>
              <a:rPr lang="nn-NO" altLang="ko-KR"/>
              <a:t>	while (i &gt; 1)</a:t>
            </a:r>
          </a:p>
          <a:p>
            <a:pPr lvl="1"/>
            <a:r>
              <a:rPr lang="nn-NO" altLang="ko-KR"/>
              <a:t>	{</a:t>
            </a:r>
          </a:p>
          <a:p>
            <a:pPr lvl="1"/>
            <a:r>
              <a:rPr lang="nn-NO" altLang="ko-KR"/>
              <a:t>		i--;</a:t>
            </a:r>
          </a:p>
          <a:p>
            <a:pPr lvl="1"/>
            <a:r>
              <a:rPr lang="nn-NO" altLang="ko-KR"/>
              <a:t>		if (i % 3 == 1)</a:t>
            </a:r>
          </a:p>
          <a:p>
            <a:pPr lvl="1"/>
            <a:r>
              <a:rPr lang="nn-NO" altLang="ko-KR"/>
              <a:t>			sum += i;</a:t>
            </a:r>
          </a:p>
          <a:p>
            <a:pPr lvl="1"/>
            <a:r>
              <a:rPr lang="nn-NO" altLang="ko-KR"/>
              <a:t>	}</a:t>
            </a:r>
          </a:p>
          <a:p>
            <a:pPr lvl="1"/>
            <a:r>
              <a:rPr lang="nn-NO" altLang="ko-KR"/>
              <a:t>	printf("%d \n", </a:t>
            </a:r>
            <a:r>
              <a:rPr lang="nn-NO" altLang="ko-KR"/>
              <a:t>sum</a:t>
            </a:r>
            <a:r>
              <a:rPr lang="nn-NO" altLang="ko-KR" smtClean="0"/>
              <a:t>);</a:t>
            </a:r>
          </a:p>
          <a:p>
            <a:pPr lvl="1"/>
            <a:r>
              <a:rPr lang="en-US" altLang="ko-KR" smtClean="0"/>
              <a:t>}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1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67935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포인터</a:t>
            </a:r>
            <a:endParaRPr lang="ko-KR" altLang="en-US" b="1"/>
          </a:p>
          <a:p>
            <a:r>
              <a:rPr lang="ko-KR" altLang="en-US" sz="1600"/>
              <a:t>포인터는 그 데이타가 저장된 </a:t>
            </a:r>
            <a:r>
              <a:rPr lang="ko-KR" altLang="en-US" sz="1600" b="1"/>
              <a:t>주소를 가르킨다</a:t>
            </a:r>
            <a:endParaRPr lang="ko-KR" altLang="en-US" sz="1600" b="1"/>
          </a:p>
        </p:txBody>
      </p:sp>
      <p:sp>
        <p:nvSpPr>
          <p:cNvPr id="3" name="직사각형 2"/>
          <p:cNvSpPr/>
          <p:nvPr/>
        </p:nvSpPr>
        <p:spPr>
          <a:xfrm>
            <a:off x="1295401" y="1728160"/>
            <a:ext cx="53398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  <a:p>
            <a:r>
              <a:rPr lang="en-US" altLang="ko-KR"/>
              <a:t># include  &lt; stdio.h &gt;</a:t>
            </a:r>
          </a:p>
          <a:p>
            <a:endParaRPr lang="en-US" altLang="ko-KR"/>
          </a:p>
          <a:p>
            <a:r>
              <a:rPr lang="en-US" altLang="ko-KR"/>
              <a:t>int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int num, num1, num2;</a:t>
            </a:r>
          </a:p>
          <a:p>
            <a:r>
              <a:rPr lang="en-US" altLang="ko-KR"/>
              <a:t>     </a:t>
            </a:r>
          </a:p>
          <a:p>
            <a:r>
              <a:rPr lang="en-US" altLang="ko-KR"/>
              <a:t>    num=50;</a:t>
            </a:r>
          </a:p>
          <a:p>
            <a:r>
              <a:rPr lang="en-US" altLang="ko-KR"/>
              <a:t>    num1=72;</a:t>
            </a:r>
          </a:p>
          <a:p>
            <a:r>
              <a:rPr lang="en-US" altLang="ko-KR"/>
              <a:t>    num2=94;</a:t>
            </a:r>
          </a:p>
          <a:p>
            <a:r>
              <a:rPr lang="en-US" altLang="ko-KR"/>
              <a:t>    printf("num</a:t>
            </a:r>
            <a:r>
              <a:rPr lang="ko-KR" altLang="en-US"/>
              <a:t>의 저장 위치</a:t>
            </a:r>
            <a:r>
              <a:rPr lang="en-US" altLang="ko-KR"/>
              <a:t>: %#x\n", &amp;num);</a:t>
            </a:r>
          </a:p>
          <a:p>
            <a:r>
              <a:rPr lang="en-US" altLang="ko-KR"/>
              <a:t>    printf("num1</a:t>
            </a:r>
            <a:r>
              <a:rPr lang="ko-KR" altLang="en-US"/>
              <a:t>의 저장 위치</a:t>
            </a:r>
            <a:r>
              <a:rPr lang="en-US" altLang="ko-KR"/>
              <a:t>: %#x\n", &amp;num1);</a:t>
            </a:r>
          </a:p>
          <a:p>
            <a:r>
              <a:rPr lang="en-US" altLang="ko-KR"/>
              <a:t>    printf("num2</a:t>
            </a:r>
            <a:r>
              <a:rPr lang="ko-KR" altLang="en-US"/>
              <a:t>의 저장 위치</a:t>
            </a:r>
            <a:r>
              <a:rPr lang="en-US" altLang="ko-KR"/>
              <a:t>: %#x\n", &amp;num2);</a:t>
            </a:r>
          </a:p>
          <a:p>
            <a:r>
              <a:rPr lang="en-US" altLang="ko-KR"/>
              <a:t>    return 0;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7221416" y="4216513"/>
            <a:ext cx="3974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실행결과</a:t>
            </a:r>
            <a:endParaRPr lang="en-US" altLang="ko-KR" b="1" smtClean="0"/>
          </a:p>
          <a:p>
            <a:r>
              <a:rPr lang="en-US" altLang="ko-KR" smtClean="0"/>
              <a:t>num</a:t>
            </a:r>
            <a:r>
              <a:rPr lang="ko-KR" altLang="en-US"/>
              <a:t>의 저장 위치</a:t>
            </a:r>
            <a:r>
              <a:rPr lang="en-US" altLang="ko-KR"/>
              <a:t>: 0x22ff44</a:t>
            </a:r>
          </a:p>
          <a:p>
            <a:r>
              <a:rPr lang="en-US" altLang="ko-KR"/>
              <a:t>num1</a:t>
            </a:r>
            <a:r>
              <a:rPr lang="ko-KR" altLang="en-US"/>
              <a:t>의 저장 위치</a:t>
            </a:r>
            <a:r>
              <a:rPr lang="en-US" altLang="ko-KR"/>
              <a:t>: 0x22ff40</a:t>
            </a:r>
          </a:p>
          <a:p>
            <a:r>
              <a:rPr lang="en-US" altLang="ko-KR"/>
              <a:t>num2</a:t>
            </a:r>
            <a:r>
              <a:rPr lang="ko-KR" altLang="en-US"/>
              <a:t>의 저장 위치</a:t>
            </a:r>
            <a:r>
              <a:rPr lang="en-US" altLang="ko-KR"/>
              <a:t>: 0x22ff3c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521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6793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포인터</a:t>
            </a:r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>
            <a:off x="1295400" y="1728160"/>
            <a:ext cx="9601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nn-NO" altLang="ko-KR" smtClean="0"/>
              <a:t>	int </a:t>
            </a:r>
            <a:r>
              <a:rPr lang="nn-NO" altLang="ko-KR"/>
              <a:t>i = 20;</a:t>
            </a:r>
          </a:p>
          <a:p>
            <a:r>
              <a:rPr lang="nn-NO" altLang="ko-KR"/>
              <a:t>	int *</a:t>
            </a:r>
            <a:r>
              <a:rPr lang="nn-NO" altLang="ko-KR"/>
              <a:t>kk</a:t>
            </a:r>
            <a:r>
              <a:rPr lang="nn-NO" altLang="ko-KR" smtClean="0"/>
              <a:t>;	//</a:t>
            </a:r>
            <a:r>
              <a:rPr lang="ko-KR" altLang="en-US" smtClean="0"/>
              <a:t>정수형 값이 저장된 곳의 주소를 기억하는 포인터 변수 </a:t>
            </a:r>
            <a:r>
              <a:rPr lang="en-US" altLang="ko-KR" smtClean="0"/>
              <a:t>kk</a:t>
            </a:r>
            <a:r>
              <a:rPr lang="ko-KR" altLang="en-US" smtClean="0"/>
              <a:t>를 선언 </a:t>
            </a:r>
            <a:endParaRPr lang="nn-NO" altLang="ko-KR"/>
          </a:p>
          <a:p>
            <a:r>
              <a:rPr lang="nn-NO" altLang="ko-KR"/>
              <a:t>	kk </a:t>
            </a:r>
            <a:r>
              <a:rPr lang="nn-NO" altLang="ko-KR"/>
              <a:t>= </a:t>
            </a:r>
            <a:r>
              <a:rPr lang="nn-NO" altLang="ko-KR" smtClean="0"/>
              <a:t>&amp;i;	// </a:t>
            </a:r>
            <a:r>
              <a:rPr lang="ko-KR" altLang="en-US" smtClean="0"/>
              <a:t>정수형 변수 </a:t>
            </a:r>
            <a:r>
              <a:rPr lang="en-US" altLang="ko-KR" smtClean="0"/>
              <a:t>i</a:t>
            </a:r>
            <a:r>
              <a:rPr lang="ko-KR" altLang="en-US" smtClean="0"/>
              <a:t>의 주소를 포인터 변수 </a:t>
            </a:r>
            <a:r>
              <a:rPr lang="en-US" altLang="ko-KR" smtClean="0"/>
              <a:t>kk</a:t>
            </a:r>
            <a:r>
              <a:rPr lang="ko-KR" altLang="en-US" smtClean="0"/>
              <a:t>에 저장한다</a:t>
            </a:r>
            <a:r>
              <a:rPr lang="en-US" altLang="ko-KR" smtClean="0"/>
              <a:t>.</a:t>
            </a:r>
            <a:endParaRPr lang="nn-NO" altLang="ko-KR"/>
          </a:p>
          <a:p>
            <a:r>
              <a:rPr lang="nn-NO" altLang="ko-KR"/>
              <a:t>	*kk = *kk + </a:t>
            </a:r>
            <a:r>
              <a:rPr lang="nn-NO" altLang="ko-KR"/>
              <a:t>10</a:t>
            </a:r>
            <a:r>
              <a:rPr lang="nn-NO" altLang="ko-KR" smtClean="0"/>
              <a:t>; //*kk</a:t>
            </a:r>
            <a:r>
              <a:rPr lang="ko-KR" altLang="en-US" smtClean="0"/>
              <a:t>는 </a:t>
            </a:r>
            <a:r>
              <a:rPr lang="en-US" altLang="ko-KR" smtClean="0"/>
              <a:t>kk</a:t>
            </a:r>
            <a:r>
              <a:rPr lang="ko-KR" altLang="en-US" smtClean="0"/>
              <a:t>가리키고 있는 곳 즉</a:t>
            </a:r>
            <a:r>
              <a:rPr lang="en-US" altLang="ko-KR" smtClean="0"/>
              <a:t>, i</a:t>
            </a:r>
            <a:r>
              <a:rPr lang="ko-KR" altLang="en-US" smtClean="0"/>
              <a:t>를 가리키고 있으므로 </a:t>
            </a:r>
            <a:r>
              <a:rPr lang="en-US" altLang="ko-KR" smtClean="0"/>
              <a:t>i</a:t>
            </a:r>
            <a:r>
              <a:rPr lang="ko-KR" altLang="en-US" smtClean="0"/>
              <a:t>의 값을 의미</a:t>
            </a:r>
            <a:endParaRPr lang="nn-NO" altLang="ko-KR" smtClean="0"/>
          </a:p>
          <a:p>
            <a:endParaRPr lang="nn-NO" altLang="ko-KR"/>
          </a:p>
          <a:p>
            <a:r>
              <a:rPr lang="nn-NO" altLang="ko-KR"/>
              <a:t>	printf("%d %p %d\n", i, kk, *</a:t>
            </a:r>
            <a:r>
              <a:rPr lang="nn-NO" altLang="ko-KR"/>
              <a:t>kk</a:t>
            </a:r>
            <a:r>
              <a:rPr lang="nn-NO" altLang="ko-KR" smtClean="0"/>
              <a:t>);</a:t>
            </a:r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7842738" y="4355691"/>
            <a:ext cx="3974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실행결과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/>
              <a:t>30 0x7ffe9d0ea464 30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02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배열</a:t>
            </a:r>
            <a:r>
              <a:rPr lang="en-US" altLang="ko-KR" b="1" smtClean="0"/>
              <a:t>(Array)</a:t>
            </a:r>
            <a:r>
              <a:rPr lang="ko-KR" altLang="en-US" b="1" smtClean="0"/>
              <a:t> </a:t>
            </a:r>
            <a:r>
              <a:rPr lang="en-US" altLang="ko-KR" b="1" smtClean="0"/>
              <a:t>: </a:t>
            </a:r>
            <a:r>
              <a:rPr lang="ko-KR" altLang="en-US" smtClean="0"/>
              <a:t>동일한 데이터 유형을 여러 개 사용하는 경우 이를 손쉽게 처리하기 위해 여러 개의 변수들을 조합해서 하나의 변수명으로 정의해 사용하는 것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079853"/>
            <a:ext cx="664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nn-NO" altLang="ko-KR"/>
              <a:t>	</a:t>
            </a:r>
            <a:r>
              <a:rPr lang="nn-NO" altLang="ko-KR" smtClean="0"/>
              <a:t> int </a:t>
            </a:r>
            <a:r>
              <a:rPr lang="nn-NO" altLang="ko-KR"/>
              <a:t>array[3];</a:t>
            </a:r>
          </a:p>
          <a:p>
            <a:pPr lvl="2"/>
            <a:r>
              <a:rPr lang="nn-NO" altLang="ko-KR"/>
              <a:t> int i;</a:t>
            </a:r>
          </a:p>
          <a:p>
            <a:pPr lvl="2"/>
            <a:r>
              <a:rPr lang="nn-NO" altLang="ko-KR"/>
              <a:t> </a:t>
            </a:r>
          </a:p>
          <a:p>
            <a:pPr lvl="2"/>
            <a:r>
              <a:rPr lang="nn-NO" altLang="ko-KR"/>
              <a:t> array[0]=100;</a:t>
            </a:r>
          </a:p>
          <a:p>
            <a:pPr lvl="2"/>
            <a:r>
              <a:rPr lang="nn-NO" altLang="ko-KR"/>
              <a:t> array[1]=200;</a:t>
            </a:r>
          </a:p>
          <a:p>
            <a:pPr lvl="2"/>
            <a:r>
              <a:rPr lang="nn-NO" altLang="ko-KR"/>
              <a:t> array[2]=300;</a:t>
            </a:r>
          </a:p>
          <a:p>
            <a:pPr lvl="2"/>
            <a:r>
              <a:rPr lang="nn-NO" altLang="ko-KR"/>
              <a:t> </a:t>
            </a:r>
          </a:p>
          <a:p>
            <a:pPr lvl="2"/>
            <a:r>
              <a:rPr lang="nn-NO" altLang="ko-KR"/>
              <a:t> for(i=0; i&lt;3; i++)</a:t>
            </a:r>
          </a:p>
          <a:p>
            <a:pPr lvl="2"/>
            <a:r>
              <a:rPr lang="nn-NO" altLang="ko-KR" smtClean="0"/>
              <a:t>	 </a:t>
            </a:r>
            <a:r>
              <a:rPr lang="nn-NO" altLang="ko-KR"/>
              <a:t>printf("array[%d]</a:t>
            </a:r>
            <a:r>
              <a:rPr lang="ko-KR" altLang="en-US"/>
              <a:t>의 값</a:t>
            </a:r>
            <a:r>
              <a:rPr lang="en-US" altLang="ko-KR"/>
              <a:t>: %</a:t>
            </a:r>
            <a:r>
              <a:rPr lang="nn-NO" altLang="ko-KR"/>
              <a:t>d", i, array[i]);</a:t>
            </a:r>
          </a:p>
          <a:p>
            <a:r>
              <a:rPr lang="nn-NO" altLang="ko-KR" smtClean="0"/>
              <a:t>}</a:t>
            </a:r>
            <a:endParaRPr lang="nn-NO" altLang="ko-KR"/>
          </a:p>
        </p:txBody>
      </p:sp>
      <p:sp>
        <p:nvSpPr>
          <p:cNvPr id="6" name="직사각형 5"/>
          <p:cNvSpPr/>
          <p:nvPr/>
        </p:nvSpPr>
        <p:spPr>
          <a:xfrm>
            <a:off x="7842738" y="4355691"/>
            <a:ext cx="3974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실행결과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/>
              <a:t>array[0]</a:t>
            </a:r>
            <a:r>
              <a:rPr lang="ko-KR" altLang="en-US"/>
              <a:t>의 값</a:t>
            </a:r>
            <a:r>
              <a:rPr lang="en-US" altLang="ko-KR"/>
              <a:t>: 100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array[1]</a:t>
            </a:r>
            <a:r>
              <a:rPr lang="ko-KR" altLang="en-US"/>
              <a:t>의 값</a:t>
            </a:r>
            <a:r>
              <a:rPr lang="en-US" altLang="ko-KR"/>
              <a:t>: 200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array[2]</a:t>
            </a:r>
            <a:r>
              <a:rPr lang="ko-KR" altLang="en-US"/>
              <a:t>의 값</a:t>
            </a:r>
            <a:r>
              <a:rPr lang="en-US" altLang="ko-KR"/>
              <a:t>: 300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27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배열</a:t>
            </a:r>
            <a:r>
              <a:rPr lang="en-US" altLang="ko-KR" b="1" smtClean="0"/>
              <a:t>(Array)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079853"/>
            <a:ext cx="664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nn-NO" altLang="ko-KR"/>
              <a:t>	</a:t>
            </a:r>
            <a:r>
              <a:rPr lang="nn-NO" altLang="ko-KR" smtClean="0"/>
              <a:t>int </a:t>
            </a:r>
            <a:r>
              <a:rPr lang="nn-NO" altLang="ko-KR"/>
              <a:t>arr[5];</a:t>
            </a:r>
          </a:p>
          <a:p>
            <a:r>
              <a:rPr lang="nn-NO" altLang="ko-KR"/>
              <a:t>	int k;</a:t>
            </a:r>
          </a:p>
          <a:p>
            <a:r>
              <a:rPr lang="nn-NO" altLang="ko-KR"/>
              <a:t>	</a:t>
            </a:r>
            <a:endParaRPr lang="nn-NO" altLang="ko-KR" smtClean="0"/>
          </a:p>
          <a:p>
            <a:r>
              <a:rPr lang="nn-NO" altLang="ko-KR"/>
              <a:t>	</a:t>
            </a:r>
            <a:r>
              <a:rPr lang="nn-NO" altLang="ko-KR" smtClean="0"/>
              <a:t>for </a:t>
            </a:r>
            <a:r>
              <a:rPr lang="nn-NO" altLang="ko-KR"/>
              <a:t>(k = 0; k &lt; 5; k++)</a:t>
            </a:r>
          </a:p>
          <a:p>
            <a:r>
              <a:rPr lang="nn-NO" altLang="ko-KR"/>
              <a:t>		arr[k] = k + 10;</a:t>
            </a:r>
          </a:p>
          <a:p>
            <a:r>
              <a:rPr lang="nn-NO" altLang="ko-KR"/>
              <a:t>	for (k = 0; k &lt; 5; k++)</a:t>
            </a:r>
          </a:p>
          <a:p>
            <a:r>
              <a:rPr lang="nn-NO" altLang="ko-KR"/>
              <a:t>		printf("%d ", </a:t>
            </a:r>
            <a:r>
              <a:rPr lang="nn-NO" altLang="ko-KR"/>
              <a:t>arr[k</a:t>
            </a:r>
            <a:r>
              <a:rPr lang="nn-NO" altLang="ko-KR" smtClean="0"/>
              <a:t>]);</a:t>
            </a:r>
          </a:p>
          <a:p>
            <a:r>
              <a:rPr lang="nn-NO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17765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단순 </a:t>
            </a:r>
            <a:r>
              <a:rPr lang="en-US" altLang="ko-KR" smtClean="0"/>
              <a:t>if</a:t>
            </a:r>
            <a:r>
              <a:rPr lang="ko-KR" altLang="en-US" smtClean="0"/>
              <a:t>문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2096208"/>
            <a:ext cx="3017111" cy="305324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35416" y="1237563"/>
            <a:ext cx="669387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1600" smtClean="0"/>
              <a:t>어떤 </a:t>
            </a:r>
            <a:r>
              <a:rPr lang="ko-KR" altLang="en-US" sz="1600"/>
              <a:t>수를 입력받아 그 수가 </a:t>
            </a:r>
            <a:r>
              <a:rPr lang="ko-KR" altLang="en-US" sz="1600"/>
              <a:t>짝수인지 </a:t>
            </a:r>
            <a:r>
              <a:rPr lang="ko-KR" altLang="en-US" sz="1600"/>
              <a:t>홀</a:t>
            </a:r>
            <a:r>
              <a:rPr lang="ko-KR" altLang="en-US" sz="1600" smtClean="0"/>
              <a:t>수인지를 </a:t>
            </a:r>
            <a:r>
              <a:rPr lang="ko-KR" altLang="en-US" sz="1600"/>
              <a:t>판별하는 프로그램을 단수 </a:t>
            </a:r>
            <a:r>
              <a:rPr lang="en-US" altLang="ko-KR" sz="1600"/>
              <a:t>if </a:t>
            </a:r>
            <a:r>
              <a:rPr lang="ko-KR" altLang="en-US" sz="1600"/>
              <a:t>문을 사용 하여 작성하시오</a:t>
            </a:r>
          </a:p>
          <a:p>
            <a:pPr lvl="0"/>
            <a:endParaRPr lang="ko-KR" altLang="en-US" sz="1600"/>
          </a:p>
          <a:p>
            <a:pPr lvl="0"/>
            <a:r>
              <a:rPr lang="en-US" altLang="ko-KR" sz="1600" smtClean="0"/>
              <a:t># </a:t>
            </a:r>
            <a:r>
              <a:rPr lang="en-US" altLang="ko-KR" sz="1600"/>
              <a:t>include  &lt; stdio.h &gt;</a:t>
            </a:r>
          </a:p>
          <a:p>
            <a:pPr lvl="0"/>
            <a:endParaRPr lang="en-US" altLang="ko-KR" sz="1600"/>
          </a:p>
          <a:p>
            <a:pPr lvl="0"/>
            <a:r>
              <a:rPr lang="en-US" altLang="ko-KR" sz="1600" smtClean="0"/>
              <a:t>main()</a:t>
            </a:r>
            <a:endParaRPr lang="en-US" altLang="ko-KR" sz="1600"/>
          </a:p>
          <a:p>
            <a:pPr lvl="0"/>
            <a:r>
              <a:rPr lang="en-US" altLang="ko-KR" sz="1600"/>
              <a:t>{</a:t>
            </a:r>
          </a:p>
          <a:p>
            <a:pPr lvl="0"/>
            <a:endParaRPr lang="en-US" altLang="ko-KR" sz="1600"/>
          </a:p>
          <a:p>
            <a:pPr lvl="1"/>
            <a:r>
              <a:rPr lang="en-US" altLang="ko-KR" sz="1600"/>
              <a:t>int  a ;</a:t>
            </a:r>
          </a:p>
          <a:p>
            <a:pPr lvl="1"/>
            <a:r>
              <a:rPr lang="en-US" altLang="ko-KR" sz="1600"/>
              <a:t>printf ( " </a:t>
            </a:r>
            <a:r>
              <a:rPr lang="ko-KR" altLang="en-US" sz="1600"/>
              <a:t>어떤 수를 입력하시오 </a:t>
            </a:r>
            <a:r>
              <a:rPr lang="en-US" altLang="ko-KR" sz="1600"/>
              <a:t>: " ) ;</a:t>
            </a:r>
          </a:p>
          <a:p>
            <a:pPr lvl="1"/>
            <a:r>
              <a:rPr lang="en-US" altLang="ko-KR" sz="1600"/>
              <a:t>scanf ( " %d " , &amp;a ) ;</a:t>
            </a:r>
          </a:p>
          <a:p>
            <a:pPr lvl="1"/>
            <a:r>
              <a:rPr lang="en-US" altLang="ko-KR" sz="1600"/>
              <a:t>if ( a % 2 ) printf ( " %d </a:t>
            </a:r>
            <a:r>
              <a:rPr lang="ko-KR" altLang="en-US" sz="1600"/>
              <a:t>는 홀수입니다</a:t>
            </a:r>
            <a:r>
              <a:rPr lang="en-US" altLang="ko-KR" sz="1600"/>
              <a:t>. \n " , a ) ;</a:t>
            </a:r>
          </a:p>
          <a:p>
            <a:pPr lvl="1"/>
            <a:r>
              <a:rPr lang="en-US" altLang="ko-KR" sz="1600"/>
              <a:t>if ( ! ( a % 2 ) ) printf ( " %d</a:t>
            </a:r>
            <a:r>
              <a:rPr lang="ko-KR" altLang="en-US" sz="1600"/>
              <a:t>는 짝수 입니다</a:t>
            </a:r>
            <a:r>
              <a:rPr lang="en-US" altLang="ko-KR" sz="1600"/>
              <a:t>. \n " , a ) ;</a:t>
            </a:r>
          </a:p>
          <a:p>
            <a:pPr lvl="0"/>
            <a:endParaRPr lang="en-US" altLang="ko-KR" sz="1600"/>
          </a:p>
          <a:p>
            <a:pPr lvl="0"/>
            <a:r>
              <a:rPr lang="en-US" altLang="ko-KR" sz="1600"/>
              <a:t>}</a:t>
            </a:r>
          </a:p>
          <a:p>
            <a:pPr lvl="0"/>
            <a:endParaRPr lang="en-US" altLang="ko-KR" sz="1600"/>
          </a:p>
          <a:p>
            <a:pPr lvl="0"/>
            <a:r>
              <a:rPr lang="en-US" altLang="ko-KR" sz="1600"/>
              <a:t>▶ </a:t>
            </a:r>
            <a:r>
              <a:rPr lang="ko-KR" altLang="en-US" sz="1600"/>
              <a:t>실행 결과 </a:t>
            </a:r>
          </a:p>
          <a:p>
            <a:pPr lvl="0"/>
            <a:r>
              <a:rPr lang="en-US" altLang="ko-KR" sz="1600" smtClean="0"/>
              <a:t>	</a:t>
            </a:r>
            <a:r>
              <a:rPr lang="ko-KR" altLang="en-US" sz="1600" smtClean="0"/>
              <a:t>어떤 </a:t>
            </a:r>
            <a:r>
              <a:rPr lang="ko-KR" altLang="en-US" sz="1600"/>
              <a:t>수를 입력하시오 </a:t>
            </a:r>
            <a:r>
              <a:rPr lang="en-US" altLang="ko-KR" sz="1600"/>
              <a:t>: </a:t>
            </a:r>
            <a:r>
              <a:rPr lang="en-US" altLang="ko-KR" sz="1600"/>
              <a:t>5    </a:t>
            </a:r>
            <a:endParaRPr lang="en-US" altLang="ko-KR" sz="1600" smtClean="0"/>
          </a:p>
          <a:p>
            <a:pPr lvl="0"/>
            <a:r>
              <a:rPr lang="en-US" altLang="ko-KR" sz="1600" smtClean="0"/>
              <a:t>	5 </a:t>
            </a:r>
            <a:r>
              <a:rPr lang="ko-KR" altLang="en-US" sz="1600"/>
              <a:t>는 </a:t>
            </a:r>
            <a:r>
              <a:rPr lang="ko-KR" altLang="en-US" sz="1600"/>
              <a:t>홀수입니다 </a:t>
            </a:r>
            <a:r>
              <a:rPr lang="en-US" altLang="ko-KR" sz="1600" smtClean="0"/>
              <a:t>.</a:t>
            </a:r>
            <a:endParaRPr kumimoji="0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0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배열</a:t>
            </a:r>
            <a:r>
              <a:rPr lang="en-US" altLang="ko-KR" b="1" smtClean="0"/>
              <a:t>(Array)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079853"/>
            <a:ext cx="664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nn-NO" altLang="ko-KR"/>
              <a:t>	</a:t>
            </a:r>
            <a:r>
              <a:rPr lang="nn-NO" altLang="ko-KR" smtClean="0"/>
              <a:t>int </a:t>
            </a:r>
            <a:r>
              <a:rPr lang="nn-NO" altLang="ko-KR"/>
              <a:t>arr[5];</a:t>
            </a:r>
          </a:p>
          <a:p>
            <a:r>
              <a:rPr lang="nn-NO" altLang="ko-KR"/>
              <a:t>	int i;</a:t>
            </a:r>
          </a:p>
          <a:p>
            <a:r>
              <a:rPr lang="nn-NO" altLang="ko-KR"/>
              <a:t>	int *</a:t>
            </a:r>
            <a:r>
              <a:rPr lang="nn-NO" altLang="ko-KR"/>
              <a:t>p</a:t>
            </a:r>
            <a:r>
              <a:rPr lang="nn-NO" altLang="ko-KR" smtClean="0"/>
              <a:t>;</a:t>
            </a:r>
          </a:p>
          <a:p>
            <a:endParaRPr lang="nn-NO" altLang="ko-KR"/>
          </a:p>
          <a:p>
            <a:r>
              <a:rPr lang="nn-NO" altLang="ko-KR"/>
              <a:t>	for (i = 0; i &lt; 5; i++)</a:t>
            </a:r>
          </a:p>
          <a:p>
            <a:r>
              <a:rPr lang="nn-NO" altLang="ko-KR"/>
              <a:t>		arr[i] = i + 10;</a:t>
            </a:r>
          </a:p>
          <a:p>
            <a:r>
              <a:rPr lang="nn-NO" altLang="ko-KR"/>
              <a:t>	p = arr;</a:t>
            </a:r>
          </a:p>
          <a:p>
            <a:r>
              <a:rPr lang="nn-NO" altLang="ko-KR"/>
              <a:t>	for (i = 0; i &lt; 5; i++)</a:t>
            </a:r>
          </a:p>
          <a:p>
            <a:r>
              <a:rPr lang="nn-NO" altLang="ko-KR"/>
              <a:t>		printf("%d ", *(p + </a:t>
            </a:r>
            <a:r>
              <a:rPr lang="nn-NO" altLang="ko-KR"/>
              <a:t>i</a:t>
            </a:r>
            <a:r>
              <a:rPr lang="nn-NO" altLang="ko-KR" smtClean="0"/>
              <a:t>));</a:t>
            </a:r>
          </a:p>
          <a:p>
            <a:r>
              <a:rPr lang="nn-NO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240581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배열</a:t>
            </a:r>
            <a:r>
              <a:rPr lang="en-US" altLang="ko-KR" b="1" smtClean="0"/>
              <a:t>(Array)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079853"/>
            <a:ext cx="6641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nn-NO" altLang="ko-KR"/>
              <a:t>	int arr[3][4];</a:t>
            </a:r>
          </a:p>
          <a:p>
            <a:r>
              <a:rPr lang="nn-NO" altLang="ko-KR"/>
              <a:t>	int i, j, k = 0;</a:t>
            </a:r>
          </a:p>
          <a:p>
            <a:r>
              <a:rPr lang="nn-NO" altLang="ko-KR"/>
              <a:t>	for (i = 0; i &lt; 3; i++)</a:t>
            </a:r>
          </a:p>
          <a:p>
            <a:r>
              <a:rPr lang="nn-NO" altLang="ko-KR"/>
              <a:t>	{</a:t>
            </a:r>
          </a:p>
          <a:p>
            <a:r>
              <a:rPr lang="nn-NO" altLang="ko-KR"/>
              <a:t>		for (j = 0; j &lt; 4; j++)</a:t>
            </a:r>
          </a:p>
          <a:p>
            <a:r>
              <a:rPr lang="nn-NO" altLang="ko-KR"/>
              <a:t>		{</a:t>
            </a:r>
          </a:p>
          <a:p>
            <a:r>
              <a:rPr lang="nn-NO" altLang="ko-KR"/>
              <a:t>			k++;</a:t>
            </a:r>
          </a:p>
          <a:p>
            <a:r>
              <a:rPr lang="nn-NO" altLang="ko-KR"/>
              <a:t>			arr[i][j] = k;</a:t>
            </a:r>
          </a:p>
          <a:p>
            <a:r>
              <a:rPr lang="nn-NO" altLang="ko-KR"/>
              <a:t>		}</a:t>
            </a:r>
          </a:p>
          <a:p>
            <a:r>
              <a:rPr lang="nn-NO" altLang="ko-KR"/>
              <a:t>	}</a:t>
            </a:r>
            <a:r>
              <a:rPr lang="en-US" altLang="ko-KR"/>
              <a:t/>
            </a:r>
            <a:br>
              <a:rPr lang="en-US" altLang="ko-KR"/>
            </a:br>
            <a:r>
              <a:rPr lang="nn-NO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76388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배열</a:t>
            </a:r>
            <a:r>
              <a:rPr lang="en-US" altLang="ko-KR" b="1" smtClean="0"/>
              <a:t>(Array)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079853"/>
            <a:ext cx="664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 smtClean="0"/>
              <a:t>    int </a:t>
            </a:r>
            <a:r>
              <a:rPr lang="en-US" altLang="ko-KR"/>
              <a:t>i, j;</a:t>
            </a:r>
          </a:p>
          <a:p>
            <a:r>
              <a:rPr lang="en-US" altLang="ko-KR"/>
              <a:t>    int a[3][3]={{1, 11, 21},{2, 22, 23},{3, 34, 36}}; //</a:t>
            </a:r>
            <a:r>
              <a:rPr lang="ko-KR" altLang="en-US"/>
              <a:t>선언</a:t>
            </a:r>
          </a:p>
          <a:p>
            <a:r>
              <a:rPr lang="ko-KR" altLang="en-US"/>
              <a:t>    </a:t>
            </a:r>
          </a:p>
          <a:p>
            <a:r>
              <a:rPr lang="ko-KR" altLang="en-US"/>
              <a:t>    </a:t>
            </a:r>
            <a:r>
              <a:rPr lang="en-US" altLang="ko-KR"/>
              <a:t>for(i=0;i&lt;3;i</a:t>
            </a:r>
            <a:r>
              <a:rPr lang="en-US" altLang="ko-KR" smtClean="0"/>
              <a:t>++){</a:t>
            </a:r>
          </a:p>
          <a:p>
            <a:endParaRPr lang="en-US" altLang="ko-KR"/>
          </a:p>
          <a:p>
            <a:r>
              <a:rPr lang="en-US" altLang="ko-KR"/>
              <a:t>        for(j=0;j&lt;3;j++)</a:t>
            </a:r>
          </a:p>
          <a:p>
            <a:r>
              <a:rPr lang="en-US" altLang="ko-KR"/>
              <a:t>            printf("%d ",a[i][j]);</a:t>
            </a:r>
          </a:p>
          <a:p>
            <a:r>
              <a:rPr lang="en-US" altLang="ko-KR"/>
              <a:t>        printf("\</a:t>
            </a:r>
            <a:r>
              <a:rPr lang="en-US" altLang="ko-KR"/>
              <a:t>n</a:t>
            </a:r>
            <a:r>
              <a:rPr lang="en-US" altLang="ko-KR" smtClean="0"/>
              <a:t>");</a:t>
            </a:r>
          </a:p>
          <a:p>
            <a:r>
              <a:rPr lang="en-US" altLang="ko-KR"/>
              <a:t>   </a:t>
            </a:r>
            <a:r>
              <a:rPr lang="en-US" altLang="ko-KR"/>
              <a:t> </a:t>
            </a:r>
            <a:r>
              <a:rPr lang="en-US" altLang="ko-KR" smtClean="0"/>
              <a:t>}</a:t>
            </a:r>
            <a:r>
              <a:rPr lang="en-US" altLang="ko-KR"/>
              <a:t/>
            </a:r>
            <a:br>
              <a:rPr lang="en-US" altLang="ko-KR"/>
            </a:br>
            <a:r>
              <a:rPr lang="nn-NO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180342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연습 </a:t>
            </a:r>
            <a:r>
              <a:rPr lang="en-US" altLang="ko-KR" b="1" smtClean="0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2079853"/>
            <a:ext cx="6641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char arr[] = </a:t>
            </a:r>
            <a:r>
              <a:rPr lang="en-US" altLang="ko-KR"/>
              <a:t>{ </a:t>
            </a:r>
            <a:r>
              <a:rPr lang="en-US" altLang="ko-KR" smtClean="0"/>
              <a:t>‘A', </a:t>
            </a:r>
            <a:r>
              <a:rPr lang="en-US" altLang="ko-KR"/>
              <a:t>'B', 'C', 'D', 'E', 'F' };</a:t>
            </a:r>
          </a:p>
          <a:p>
            <a:r>
              <a:rPr lang="en-US" altLang="ko-KR"/>
              <a:t>	char *p;</a:t>
            </a:r>
          </a:p>
          <a:p>
            <a:r>
              <a:rPr lang="en-US" altLang="ko-KR"/>
              <a:t>	p = &amp;arr[2];</a:t>
            </a:r>
          </a:p>
          <a:p>
            <a:r>
              <a:rPr lang="en-US" altLang="ko-KR"/>
              <a:t>	printf("%c, %c\n", *p, *(p - 2));</a:t>
            </a:r>
            <a:r>
              <a:rPr lang="en-US" altLang="ko-KR"/>
              <a:t/>
            </a:r>
            <a:br>
              <a:rPr lang="en-US" altLang="ko-KR"/>
            </a:br>
            <a:r>
              <a:rPr lang="nn-NO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331692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포인터와 배열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b="1" smtClean="0"/>
              <a:t>연습 </a:t>
            </a:r>
            <a:r>
              <a:rPr lang="en-US" altLang="ko-KR" b="1" smtClean="0"/>
              <a:t>2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1614013"/>
            <a:ext cx="66411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pt-BR" altLang="ko-KR"/>
              <a:t>	int i, n;</a:t>
            </a:r>
          </a:p>
          <a:p>
            <a:r>
              <a:rPr lang="pt-BR" altLang="ko-KR"/>
              <a:t>	char </a:t>
            </a:r>
            <a:r>
              <a:rPr lang="pt-BR" altLang="ko-KR"/>
              <a:t>arr</a:t>
            </a:r>
            <a:r>
              <a:rPr lang="pt-BR" altLang="ko-KR" smtClean="0"/>
              <a:t>[ ] </a:t>
            </a:r>
            <a:r>
              <a:rPr lang="pt-BR" altLang="ko-KR"/>
              <a:t>= </a:t>
            </a:r>
            <a:r>
              <a:rPr lang="pt-BR" altLang="ko-KR" smtClean="0"/>
              <a:t>“Good morning!";</a:t>
            </a:r>
            <a:endParaRPr lang="pt-BR" altLang="ko-KR"/>
          </a:p>
          <a:p>
            <a:r>
              <a:rPr lang="pt-BR" altLang="ko-KR"/>
              <a:t>	</a:t>
            </a:r>
            <a:r>
              <a:rPr lang="pt-BR" altLang="ko-KR"/>
              <a:t>char </a:t>
            </a:r>
            <a:r>
              <a:rPr lang="pt-BR" altLang="ko-KR" smtClean="0"/>
              <a:t>ch;</a:t>
            </a:r>
            <a:endParaRPr lang="pt-BR" altLang="ko-KR"/>
          </a:p>
          <a:p>
            <a:r>
              <a:rPr lang="pt-BR" altLang="ko-KR"/>
              <a:t>	n = strlen(arr);</a:t>
            </a:r>
          </a:p>
          <a:p>
            <a:r>
              <a:rPr lang="pt-BR" altLang="ko-KR"/>
              <a:t>	n--;</a:t>
            </a:r>
          </a:p>
          <a:p>
            <a:r>
              <a:rPr lang="pt-BR" altLang="ko-KR"/>
              <a:t>	for (i = 0; i &lt; n; i++)</a:t>
            </a:r>
          </a:p>
          <a:p>
            <a:r>
              <a:rPr lang="pt-BR" altLang="ko-KR"/>
              <a:t>	{</a:t>
            </a:r>
          </a:p>
          <a:p>
            <a:r>
              <a:rPr lang="pt-BR" altLang="ko-KR"/>
              <a:t>	</a:t>
            </a:r>
            <a:r>
              <a:rPr lang="pt-BR" altLang="ko-KR"/>
              <a:t>	</a:t>
            </a:r>
            <a:r>
              <a:rPr lang="pt-BR" altLang="ko-KR" smtClean="0"/>
              <a:t>ch </a:t>
            </a:r>
            <a:r>
              <a:rPr lang="pt-BR" altLang="ko-KR"/>
              <a:t>= *(arr + i);</a:t>
            </a:r>
          </a:p>
          <a:p>
            <a:r>
              <a:rPr lang="pt-BR" altLang="ko-KR"/>
              <a:t>		*(arr + i) = *(arr + n);</a:t>
            </a:r>
          </a:p>
          <a:p>
            <a:r>
              <a:rPr lang="pt-BR" altLang="ko-KR"/>
              <a:t>		*(arr + n) </a:t>
            </a:r>
            <a:r>
              <a:rPr lang="pt-BR" altLang="ko-KR"/>
              <a:t>= </a:t>
            </a:r>
            <a:r>
              <a:rPr lang="pt-BR" altLang="ko-KR" smtClean="0"/>
              <a:t>ch;</a:t>
            </a:r>
            <a:endParaRPr lang="pt-BR" altLang="ko-KR"/>
          </a:p>
          <a:p>
            <a:r>
              <a:rPr lang="pt-BR" altLang="ko-KR"/>
              <a:t>		n--;</a:t>
            </a:r>
          </a:p>
          <a:p>
            <a:r>
              <a:rPr lang="pt-BR" altLang="ko-KR"/>
              <a:t>	}</a:t>
            </a:r>
          </a:p>
          <a:p>
            <a:r>
              <a:rPr lang="pt-BR" altLang="ko-KR"/>
              <a:t>	printf("%s\n", arr);</a:t>
            </a:r>
            <a:r>
              <a:rPr lang="en-US" altLang="ko-KR"/>
              <a:t/>
            </a:r>
            <a:br>
              <a:rPr lang="en-US" altLang="ko-KR"/>
            </a:br>
            <a:r>
              <a:rPr lang="nn-NO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24374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함수 종류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399" y="1825027"/>
            <a:ext cx="1052146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함수의 종류에는 사용자 정의 함수와 라이브러리 함수가 있다</a:t>
            </a:r>
            <a:r>
              <a:rPr lang="en-US" altLang="ko-KR"/>
              <a:t>.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 b="1"/>
              <a:t>① 사용자 정의 함수</a:t>
            </a:r>
            <a:endParaRPr lang="ko-KR" altLang="en-US"/>
          </a:p>
          <a:p>
            <a:pPr lvl="1">
              <a:lnSpc>
                <a:spcPct val="150000"/>
              </a:lnSpc>
            </a:pPr>
            <a:r>
              <a:rPr lang="ko-KR" altLang="en-US" smtClean="0"/>
              <a:t>사용자가 </a:t>
            </a:r>
            <a:r>
              <a:rPr lang="ko-KR" altLang="en-US"/>
              <a:t>구현하고 싶은 기능을 구현하는 것이다</a:t>
            </a:r>
            <a:r>
              <a:rPr lang="en-US" altLang="ko-KR"/>
              <a:t>. </a:t>
            </a:r>
            <a:endParaRPr lang="ko-KR" altLang="en-US"/>
          </a:p>
          <a:p>
            <a:pPr lvl="1">
              <a:lnSpc>
                <a:spcPct val="150000"/>
              </a:lnSpc>
            </a:pPr>
            <a:r>
              <a:rPr lang="ko-KR" altLang="en-US"/>
              <a:t>변수의 경우처럼 명명규칙</a:t>
            </a:r>
            <a:r>
              <a:rPr lang="en-US" altLang="ko-KR"/>
              <a:t>(</a:t>
            </a:r>
            <a:r>
              <a:rPr lang="ko-KR" altLang="en-US"/>
              <a:t>언더바</a:t>
            </a:r>
            <a:r>
              <a:rPr lang="en-US" altLang="ko-KR"/>
              <a:t>_</a:t>
            </a:r>
            <a:r>
              <a:rPr lang="ko-KR" altLang="en-US"/>
              <a:t>나 알파벳으로 시작 등등</a:t>
            </a:r>
            <a:r>
              <a:rPr lang="en-US" altLang="ko-KR"/>
              <a:t>..)</a:t>
            </a:r>
            <a:r>
              <a:rPr lang="ko-KR" altLang="en-US"/>
              <a:t>에 따라 함수의 특성을 살린 이름을 지으면 된다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add(), printScreen(), </a:t>
            </a:r>
            <a:r>
              <a:rPr lang="en-US" altLang="ko-KR"/>
              <a:t>multiple</a:t>
            </a:r>
            <a:r>
              <a:rPr lang="en-US" altLang="ko-KR" smtClean="0"/>
              <a:t>()</a:t>
            </a:r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 b="1"/>
              <a:t>② 라이브러리 함수</a:t>
            </a:r>
            <a:endParaRPr lang="ko-KR" altLang="en-US"/>
          </a:p>
          <a:p>
            <a:pPr lvl="1">
              <a:lnSpc>
                <a:spcPct val="150000"/>
              </a:lnSpc>
            </a:pPr>
            <a:r>
              <a:rPr lang="ko-KR" altLang="en-US"/>
              <a:t>우리가 흔히 써오던 </a:t>
            </a:r>
            <a:r>
              <a:rPr lang="en-US" altLang="ko-KR"/>
              <a:t>printf(), scanf() </a:t>
            </a:r>
            <a:r>
              <a:rPr lang="ko-KR" altLang="en-US"/>
              <a:t>같은 함수인데 이 두 함수는 </a:t>
            </a:r>
            <a:r>
              <a:rPr lang="en-US" altLang="ko-KR"/>
              <a:t>stdio.h</a:t>
            </a:r>
            <a:r>
              <a:rPr lang="ko-KR" altLang="en-US"/>
              <a:t>파일 안에 정의되어있다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lnSpc>
                <a:spcPct val="150000"/>
              </a:lnSpc>
            </a:pPr>
            <a:r>
              <a:rPr lang="ko-KR" altLang="en-US"/>
              <a:t>앞으로 </a:t>
            </a:r>
            <a:r>
              <a:rPr lang="en-US" altLang="ko-KR"/>
              <a:t>C</a:t>
            </a:r>
            <a:r>
              <a:rPr lang="ko-KR" altLang="en-US"/>
              <a:t>언어를 배우면서 더 많은 라이브러리 함수를 배울 </a:t>
            </a:r>
            <a:r>
              <a:rPr lang="ko-KR" altLang="en-US"/>
              <a:t>것이다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42016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사용자 정의 함수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400" y="1825027"/>
            <a:ext cx="1052146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</a:t>
            </a:r>
            <a:r>
              <a:rPr lang="en-US" altLang="ko-KR"/>
              <a:t>stdio.h</a:t>
            </a:r>
            <a:r>
              <a:rPr lang="en-US" altLang="ko-KR" smtClean="0"/>
              <a:t>&gt;</a:t>
            </a:r>
          </a:p>
          <a:p>
            <a:endParaRPr lang="en-US" altLang="ko-KR"/>
          </a:p>
          <a:p>
            <a:r>
              <a:rPr lang="en-US" altLang="ko-KR"/>
              <a:t>void </a:t>
            </a:r>
            <a:r>
              <a:rPr lang="en-US" altLang="ko-KR" smtClean="0"/>
              <a:t>add(int </a:t>
            </a:r>
            <a:r>
              <a:rPr lang="en-US" altLang="ko-KR"/>
              <a:t>i, int </a:t>
            </a:r>
            <a:r>
              <a:rPr lang="en-US" altLang="ko-KR"/>
              <a:t>j</a:t>
            </a:r>
            <a:r>
              <a:rPr lang="en-US" altLang="ko-KR" smtClean="0"/>
              <a:t>);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 = 3, b = 12;</a:t>
            </a:r>
          </a:p>
          <a:p>
            <a:r>
              <a:rPr lang="en-US" altLang="ko-KR"/>
              <a:t>	</a:t>
            </a:r>
            <a:r>
              <a:rPr lang="en-US" altLang="ko-KR" smtClean="0"/>
              <a:t>add(a</a:t>
            </a:r>
            <a:r>
              <a:rPr lang="en-US" altLang="ko-KR"/>
              <a:t>, b);</a:t>
            </a:r>
          </a:p>
          <a:p>
            <a:r>
              <a:rPr lang="en-US" altLang="ko-KR"/>
              <a:t>	printf("%d, %d\n", a, b);</a:t>
            </a:r>
          </a:p>
          <a:p>
            <a:r>
              <a:rPr lang="en-US" altLang="ko-KR" smtClean="0"/>
              <a:t>}</a:t>
            </a:r>
          </a:p>
          <a:p>
            <a:endParaRPr lang="en-US" altLang="ko-KR"/>
          </a:p>
          <a:p>
            <a:r>
              <a:rPr lang="en-US" altLang="ko-KR" smtClean="0"/>
              <a:t>void add(i, j)</a:t>
            </a:r>
          </a:p>
          <a:p>
            <a:r>
              <a:rPr lang="en-US" altLang="ko-KR" smtClean="0"/>
              <a:t>int i, j;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i++;</a:t>
            </a:r>
          </a:p>
          <a:p>
            <a:r>
              <a:rPr lang="en-US" altLang="ko-KR" smtClean="0"/>
              <a:t>	j++;</a:t>
            </a:r>
          </a:p>
          <a:p>
            <a:r>
              <a:rPr lang="en-US" altLang="ko-KR" smtClean="0"/>
              <a:t>	printf("%d, %d\n", i, j);</a:t>
            </a:r>
          </a:p>
          <a:p>
            <a:r>
              <a:rPr lang="en-US" altLang="ko-KR" smtClean="0"/>
              <a:t>}</a:t>
            </a:r>
            <a:r>
              <a:rPr lang="ko-KR" altLang="en-US" smtClean="0"/>
              <a:t/>
            </a:r>
            <a:br>
              <a:rPr lang="ko-KR" altLang="en-US" smtClean="0"/>
            </a:b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264336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사용자 정의 함수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399" y="1649182"/>
            <a:ext cx="105214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</a:t>
            </a:r>
            <a:r>
              <a:rPr lang="en-US" altLang="ko-KR"/>
              <a:t>stdio.h</a:t>
            </a:r>
            <a:r>
              <a:rPr lang="en-US" altLang="ko-KR" smtClean="0"/>
              <a:t>&gt;</a:t>
            </a:r>
          </a:p>
          <a:p>
            <a:endParaRPr lang="en-US" altLang="ko-KR"/>
          </a:p>
          <a:p>
            <a:r>
              <a:rPr lang="en-US" altLang="ko-KR" smtClean="0"/>
              <a:t>sum(int </a:t>
            </a:r>
            <a:r>
              <a:rPr lang="en-US" altLang="ko-KR"/>
              <a:t>i, int </a:t>
            </a:r>
            <a:r>
              <a:rPr lang="en-US" altLang="ko-KR"/>
              <a:t>j</a:t>
            </a:r>
            <a:r>
              <a:rPr lang="en-US" altLang="ko-KR" smtClean="0"/>
              <a:t>);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 = 3, b = 12;</a:t>
            </a:r>
          </a:p>
          <a:p>
            <a:r>
              <a:rPr lang="en-US" altLang="ko-KR"/>
              <a:t>	</a:t>
            </a:r>
            <a:r>
              <a:rPr lang="en-US" altLang="ko-KR" smtClean="0"/>
              <a:t>int k = sum(a</a:t>
            </a:r>
            <a:r>
              <a:rPr lang="en-US" altLang="ko-KR"/>
              <a:t>, b);</a:t>
            </a:r>
          </a:p>
          <a:p>
            <a:r>
              <a:rPr lang="en-US" altLang="ko-KR"/>
              <a:t>	</a:t>
            </a:r>
            <a:r>
              <a:rPr lang="en-US" altLang="ko-KR"/>
              <a:t>printf</a:t>
            </a:r>
            <a:r>
              <a:rPr lang="en-US" altLang="ko-KR" smtClean="0"/>
              <a:t>(“%d\n”, k);</a:t>
            </a:r>
            <a:endParaRPr lang="en-US" altLang="ko-KR"/>
          </a:p>
          <a:p>
            <a:r>
              <a:rPr lang="en-US" altLang="ko-KR" smtClean="0"/>
              <a:t>}</a:t>
            </a:r>
          </a:p>
          <a:p>
            <a:endParaRPr lang="en-US" altLang="ko-KR"/>
          </a:p>
          <a:p>
            <a:r>
              <a:rPr lang="en-US" altLang="ko-KR" smtClean="0"/>
              <a:t>sum(i</a:t>
            </a:r>
            <a:r>
              <a:rPr lang="en-US" altLang="ko-KR"/>
              <a:t>, j)</a:t>
            </a:r>
          </a:p>
          <a:p>
            <a:r>
              <a:rPr lang="en-US" altLang="ko-KR"/>
              <a:t>int i, j;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/>
              <a:t>	</a:t>
            </a:r>
            <a:r>
              <a:rPr lang="en-US" altLang="ko-KR" smtClean="0"/>
              <a:t>int aa = i+j;</a:t>
            </a:r>
            <a:endParaRPr lang="en-US" altLang="ko-KR"/>
          </a:p>
          <a:p>
            <a:r>
              <a:rPr lang="en-US" altLang="ko-KR"/>
              <a:t>	printf("%d\n</a:t>
            </a:r>
            <a:r>
              <a:rPr lang="en-US" altLang="ko-KR"/>
              <a:t>", </a:t>
            </a:r>
            <a:r>
              <a:rPr lang="en-US" altLang="ko-KR" smtClean="0"/>
              <a:t>aa);</a:t>
            </a:r>
          </a:p>
          <a:p>
            <a:r>
              <a:rPr lang="en-US" altLang="ko-KR"/>
              <a:t>	</a:t>
            </a:r>
            <a:r>
              <a:rPr lang="en-US" altLang="ko-KR" smtClean="0"/>
              <a:t>return aa;</a:t>
            </a:r>
            <a:endParaRPr lang="en-US" altLang="ko-KR"/>
          </a:p>
          <a:p>
            <a:r>
              <a:rPr lang="en-US" altLang="ko-KR" smtClean="0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154511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사용자 정의 함수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399" y="1649182"/>
            <a:ext cx="105214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</a:t>
            </a:r>
            <a:r>
              <a:rPr lang="en-US" altLang="ko-KR"/>
              <a:t>stdio.h</a:t>
            </a:r>
            <a:r>
              <a:rPr lang="en-US" altLang="ko-KR" smtClean="0"/>
              <a:t>&gt;</a:t>
            </a:r>
          </a:p>
          <a:p>
            <a:endParaRPr lang="en-US" altLang="ko-KR"/>
          </a:p>
          <a:p>
            <a:r>
              <a:rPr lang="en-US" altLang="ko-KR"/>
              <a:t>void test(int *n, int *m);</a:t>
            </a:r>
          </a:p>
          <a:p>
            <a:endParaRPr lang="en-US" altLang="ko-KR"/>
          </a:p>
          <a:p>
            <a:r>
              <a:rPr lang="en-US" altLang="ko-KR"/>
              <a:t>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 = 2, b = 25;</a:t>
            </a:r>
          </a:p>
          <a:p>
            <a:r>
              <a:rPr lang="en-US" altLang="ko-KR"/>
              <a:t>	test(&amp;a, &amp;b);</a:t>
            </a:r>
          </a:p>
          <a:p>
            <a:r>
              <a:rPr lang="en-US" altLang="ko-KR"/>
              <a:t>	printf("%d, %d\n", a, b);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void </a:t>
            </a:r>
            <a:r>
              <a:rPr lang="en-US" altLang="ko-KR" smtClean="0"/>
              <a:t>test(n, m)</a:t>
            </a:r>
            <a:endParaRPr lang="en-US" altLang="ko-KR"/>
          </a:p>
          <a:p>
            <a:r>
              <a:rPr lang="en-US" altLang="ko-KR"/>
              <a:t>int *n, *m;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*n *= 10;</a:t>
            </a:r>
          </a:p>
          <a:p>
            <a:r>
              <a:rPr lang="en-US" altLang="ko-KR"/>
              <a:t>	*m /= 5;</a:t>
            </a:r>
          </a:p>
          <a:p>
            <a:r>
              <a:rPr lang="en-US" altLang="ko-KR"/>
              <a:t>	printf("%d, %d\n", *n, *m);</a:t>
            </a:r>
          </a:p>
          <a:p>
            <a:r>
              <a:rPr lang="en-US" altLang="ko-KR"/>
              <a:t>}</a:t>
            </a:r>
            <a:endParaRPr lang="nn-NO" altLang="ko-KR"/>
          </a:p>
        </p:txBody>
      </p:sp>
    </p:spTree>
    <p:extLst>
      <p:ext uri="{BB962C8B-B14F-4D97-AF65-F5344CB8AC3E}">
        <p14:creationId xmlns:p14="http://schemas.microsoft.com/office/powerpoint/2010/main" val="172921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라이브러리 함수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400" y="1649182"/>
            <a:ext cx="55391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&lt;stdio.h&gt;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#include &lt;</a:t>
            </a:r>
            <a:r>
              <a:rPr lang="en-US" altLang="ko-KR"/>
              <a:t>math.h</a:t>
            </a:r>
            <a:r>
              <a:rPr lang="en-US" altLang="ko-KR" smtClean="0"/>
              <a:t>&gt; //</a:t>
            </a:r>
            <a:r>
              <a:rPr lang="ko-KR" altLang="en-US" smtClean="0"/>
              <a:t>수학함수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main</a:t>
            </a:r>
            <a:r>
              <a:rPr lang="en-US" altLang="ko-KR"/>
              <a:t>()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{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"abs (-23) = %3d\n", abs(-23));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"sqrt (23) = %7.3f\n", sqrt(23));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"ceil (34.7) = %3f\n", ceil(34.7));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"floor (34.7) = %3f\n", floor(34.7));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"pow (3, 4) = %3f\n", pow(3, 4));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"log (9000.0) = %3f\n", log(9000.0));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printf( "log10 (9000.0) = %3f\n", </a:t>
            </a:r>
            <a:r>
              <a:rPr lang="en-US" altLang="ko-KR"/>
              <a:t>log10(9000.0</a:t>
            </a:r>
            <a:r>
              <a:rPr lang="en-US" altLang="ko-KR" smtClean="0"/>
              <a:t>));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}</a:t>
            </a:r>
            <a:r>
              <a:rPr lang="en-US" altLang="ko-KR"/>
              <a:t> </a:t>
            </a:r>
            <a:endParaRPr lang="en-US" altLang="ko-KR" smtClean="0"/>
          </a:p>
          <a:p>
            <a:endParaRPr lang="en-US" altLang="ko-KR"/>
          </a:p>
          <a:p>
            <a:endParaRPr lang="nn-NO" altLang="ko-KR"/>
          </a:p>
        </p:txBody>
      </p:sp>
      <p:pic>
        <p:nvPicPr>
          <p:cNvPr id="18434" name="Picture 2" descr="math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13" y="3238866"/>
            <a:ext cx="3923812" cy="17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4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5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 ~ else</a:t>
            </a:r>
            <a:r>
              <a:rPr lang="ko-KR" altLang="en-US" smtClean="0"/>
              <a:t>문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2579459"/>
            <a:ext cx="3909648" cy="3534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8000" y="1217654"/>
            <a:ext cx="2016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if (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  명령문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 ;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 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  명령문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 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69888" y="528075"/>
            <a:ext cx="68221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두 개의 정수 </a:t>
            </a:r>
            <a:r>
              <a:rPr lang="en-US" altLang="ko-KR" sz="1600"/>
              <a:t>a , b</a:t>
            </a:r>
            <a:r>
              <a:rPr lang="ko-KR" altLang="en-US" sz="1600"/>
              <a:t>를 입력받아 큰 수는 변수 </a:t>
            </a:r>
            <a:r>
              <a:rPr lang="en-US" altLang="ko-KR" sz="1600"/>
              <a:t>max</a:t>
            </a:r>
            <a:r>
              <a:rPr lang="ko-KR" altLang="en-US" sz="1600"/>
              <a:t>에 작은 수는 변수 </a:t>
            </a:r>
            <a:r>
              <a:rPr lang="en-US" altLang="ko-KR" sz="1600"/>
              <a:t>min</a:t>
            </a:r>
            <a:r>
              <a:rPr lang="ko-KR" altLang="en-US" sz="1600"/>
              <a:t>에 기억시켜 출력하는 프로그램을 </a:t>
            </a:r>
            <a:r>
              <a:rPr lang="en-US" altLang="ko-KR" sz="1600"/>
              <a:t>if ~ else </a:t>
            </a:r>
            <a:r>
              <a:rPr lang="ko-KR" altLang="en-US" sz="1600"/>
              <a:t>문을 이용하여 작성하시오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# </a:t>
            </a:r>
            <a:r>
              <a:rPr lang="en-US" altLang="ko-KR" sz="1600"/>
              <a:t>include  &lt; stdio.h &gt;</a:t>
            </a:r>
          </a:p>
          <a:p>
            <a:endParaRPr lang="en-US" altLang="ko-KR" sz="1600"/>
          </a:p>
          <a:p>
            <a:r>
              <a:rPr lang="en-US" altLang="ko-KR" sz="1600" smtClean="0"/>
              <a:t>main()</a:t>
            </a:r>
            <a:endParaRPr lang="en-US" altLang="ko-KR" sz="1600"/>
          </a:p>
          <a:p>
            <a:r>
              <a:rPr lang="en-US" altLang="ko-KR" sz="1600" smtClean="0"/>
              <a:t>{</a:t>
            </a:r>
            <a:endParaRPr lang="en-US" altLang="ko-KR" sz="1600"/>
          </a:p>
          <a:p>
            <a:pPr lvl="1"/>
            <a:r>
              <a:rPr lang="en-US" altLang="ko-KR" sz="1600"/>
              <a:t>int  a , b , max , min ;</a:t>
            </a:r>
          </a:p>
          <a:p>
            <a:pPr lvl="1"/>
            <a:r>
              <a:rPr lang="en-US" altLang="ko-KR" sz="1600"/>
              <a:t>printf ( " </a:t>
            </a:r>
            <a:r>
              <a:rPr lang="ko-KR" altLang="en-US" sz="1600"/>
              <a:t>두 수 </a:t>
            </a:r>
            <a:r>
              <a:rPr lang="en-US" altLang="ko-KR" sz="1600"/>
              <a:t>a , b</a:t>
            </a:r>
            <a:r>
              <a:rPr lang="ko-KR" altLang="en-US" sz="1600"/>
              <a:t>를 입력하시오 </a:t>
            </a:r>
            <a:r>
              <a:rPr lang="en-US" altLang="ko-KR" sz="1600"/>
              <a:t>: " ) ;</a:t>
            </a:r>
          </a:p>
          <a:p>
            <a:pPr lvl="1"/>
            <a:r>
              <a:rPr lang="en-US" altLang="ko-KR" sz="1600"/>
              <a:t>scanf ( " %d  %d " , &amp;a , &amp;b ) ;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if ( a &gt; b )</a:t>
            </a:r>
          </a:p>
          <a:p>
            <a:pPr lvl="1"/>
            <a:r>
              <a:rPr lang="en-US" altLang="ko-KR" sz="1600" smtClean="0"/>
              <a:t>{</a:t>
            </a:r>
            <a:endParaRPr lang="en-US" altLang="ko-KR" sz="1600"/>
          </a:p>
          <a:p>
            <a:pPr lvl="2"/>
            <a:r>
              <a:rPr lang="en-US" altLang="ko-KR" sz="1600"/>
              <a:t>max = a ;</a:t>
            </a:r>
          </a:p>
          <a:p>
            <a:pPr lvl="2"/>
            <a:r>
              <a:rPr lang="en-US" altLang="ko-KR" sz="1600"/>
              <a:t>min = </a:t>
            </a:r>
            <a:r>
              <a:rPr lang="en-US" altLang="ko-KR" sz="1600"/>
              <a:t>b </a:t>
            </a:r>
            <a:r>
              <a:rPr lang="en-US" altLang="ko-KR" sz="1600" smtClean="0"/>
              <a:t>;</a:t>
            </a:r>
            <a:endParaRPr lang="en-US" altLang="ko-KR" sz="1600"/>
          </a:p>
          <a:p>
            <a:pPr lvl="1"/>
            <a:r>
              <a:rPr lang="en-US" altLang="ko-KR" sz="1600" smtClean="0"/>
              <a:t>}else {</a:t>
            </a:r>
            <a:endParaRPr lang="en-US" altLang="ko-KR" sz="1600"/>
          </a:p>
          <a:p>
            <a:pPr lvl="2"/>
            <a:r>
              <a:rPr lang="en-US" altLang="ko-KR" sz="1600"/>
              <a:t>max = b ;</a:t>
            </a:r>
          </a:p>
          <a:p>
            <a:pPr lvl="2"/>
            <a:r>
              <a:rPr lang="en-US" altLang="ko-KR" sz="1600"/>
              <a:t>min = a ;   </a:t>
            </a:r>
          </a:p>
          <a:p>
            <a:pPr lvl="1"/>
            <a:r>
              <a:rPr lang="en-US" altLang="ko-KR" sz="1600" smtClean="0"/>
              <a:t>}</a:t>
            </a:r>
            <a:endParaRPr lang="en-US" altLang="ko-KR" sz="1600"/>
          </a:p>
          <a:p>
            <a:pPr lvl="1"/>
            <a:r>
              <a:rPr lang="en-US" altLang="ko-KR" sz="1600"/>
              <a:t>printf ( " max = %d , min = %d \n " , max , min </a:t>
            </a:r>
            <a:r>
              <a:rPr lang="en-US" altLang="ko-KR" sz="1600"/>
              <a:t>) </a:t>
            </a:r>
            <a:r>
              <a:rPr lang="en-US" altLang="ko-KR" sz="1600" smtClean="0"/>
              <a:t>;</a:t>
            </a:r>
            <a:endParaRPr lang="en-US" altLang="ko-KR" sz="1600"/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▶ </a:t>
            </a:r>
            <a:r>
              <a:rPr lang="ko-KR" altLang="en-US" sz="1600"/>
              <a:t>실행 결과</a:t>
            </a:r>
          </a:p>
          <a:p>
            <a:r>
              <a:rPr lang="ko-KR" altLang="en-US" sz="1600"/>
              <a:t>두 수 </a:t>
            </a:r>
            <a:r>
              <a:rPr lang="en-US" altLang="ko-KR" sz="1600"/>
              <a:t>a , b</a:t>
            </a:r>
            <a:r>
              <a:rPr lang="ko-KR" altLang="en-US" sz="1600"/>
              <a:t>를 입력하시오 </a:t>
            </a:r>
            <a:r>
              <a:rPr lang="en-US" altLang="ko-KR" sz="1600"/>
              <a:t>: 100   </a:t>
            </a:r>
            <a:r>
              <a:rPr lang="en-US" altLang="ko-KR" sz="1600"/>
              <a:t>200    </a:t>
            </a:r>
            <a:endParaRPr lang="en-US" altLang="ko-KR" sz="1600" smtClean="0"/>
          </a:p>
          <a:p>
            <a:r>
              <a:rPr lang="en-US" altLang="ko-KR" sz="1600" smtClean="0"/>
              <a:t>max </a:t>
            </a:r>
            <a:r>
              <a:rPr lang="en-US" altLang="ko-KR" sz="1600"/>
              <a:t>= 200 , min = 100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5969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2486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라이브러리 함수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400" y="1649182"/>
            <a:ext cx="30773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&lt;stdio.h&gt;</a:t>
            </a:r>
          </a:p>
          <a:p>
            <a:r>
              <a:rPr lang="en-US" altLang="ko-KR"/>
              <a:t>#include &lt;string.h&gt;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int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char str1[]="exynoa";</a:t>
            </a:r>
          </a:p>
          <a:p>
            <a:r>
              <a:rPr lang="en-US" altLang="ko-KR"/>
              <a:t>    char str2[7];</a:t>
            </a:r>
          </a:p>
          <a:p>
            <a:r>
              <a:rPr lang="en-US" altLang="ko-KR"/>
              <a:t>     </a:t>
            </a:r>
          </a:p>
          <a:p>
            <a:r>
              <a:rPr lang="en-US" altLang="ko-KR"/>
              <a:t>    strcpy(str2, str1);</a:t>
            </a:r>
          </a:p>
          <a:p>
            <a:r>
              <a:rPr lang="en-US" altLang="ko-KR"/>
              <a:t>    printf("%s\n", str2);</a:t>
            </a:r>
          </a:p>
          <a:p>
            <a:r>
              <a:rPr lang="en-US" altLang="ko-KR"/>
              <a:t>    return 0;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638800" y="1642596"/>
            <a:ext cx="67759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&lt;stdio.h&gt;</a:t>
            </a:r>
          </a:p>
          <a:p>
            <a:r>
              <a:rPr lang="en-US" altLang="ko-KR"/>
              <a:t>#include &lt;string.h&gt;</a:t>
            </a:r>
          </a:p>
          <a:p>
            <a:r>
              <a:rPr lang="en-US" altLang="ko-KR"/>
              <a:t>  </a:t>
            </a:r>
          </a:p>
          <a:p>
            <a:r>
              <a:rPr lang="en-US" altLang="ko-KR"/>
              <a:t>#define SIZE    40</a:t>
            </a:r>
          </a:p>
          <a:p>
            <a:r>
              <a:rPr lang="en-US" altLang="ko-KR"/>
              <a:t>  </a:t>
            </a:r>
          </a:p>
          <a:p>
            <a:r>
              <a:rPr lang="en-US" altLang="ko-KR"/>
              <a:t>int main(void)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char source[SIZE] = "123456789";</a:t>
            </a:r>
          </a:p>
          <a:p>
            <a:r>
              <a:rPr lang="en-US" altLang="ko-KR"/>
              <a:t>  char destination[SIZE] = "abcdefg";</a:t>
            </a:r>
          </a:p>
          <a:p>
            <a:r>
              <a:rPr lang="en-US" altLang="ko-KR"/>
              <a:t>  </a:t>
            </a:r>
          </a:p>
          <a:p>
            <a:r>
              <a:rPr lang="en-US" altLang="ko-KR"/>
              <a:t>  </a:t>
            </a:r>
            <a:r>
              <a:rPr lang="en-US" altLang="ko-KR"/>
              <a:t>/* </a:t>
            </a:r>
            <a:r>
              <a:rPr lang="en-US" altLang="ko-KR" smtClean="0"/>
              <a:t>strncpy</a:t>
            </a:r>
            <a:r>
              <a:rPr lang="ko-KR" altLang="en-US"/>
              <a:t>의 작동 방식 *</a:t>
            </a:r>
            <a:r>
              <a:rPr lang="en-US" altLang="ko-KR"/>
              <a:t>/</a:t>
            </a:r>
          </a:p>
          <a:p>
            <a:r>
              <a:rPr lang="en-US" altLang="ko-KR"/>
              <a:t>  printf("</a:t>
            </a:r>
            <a:r>
              <a:rPr lang="ko-KR" altLang="en-US"/>
              <a:t>원래 </a:t>
            </a:r>
            <a:r>
              <a:rPr lang="en-US" altLang="ko-KR"/>
              <a:t>destination</a:t>
            </a:r>
            <a:r>
              <a:rPr lang="ko-KR" altLang="en-US"/>
              <a:t>가 가르키는 값 </a:t>
            </a:r>
            <a:r>
              <a:rPr lang="en-US" altLang="ko-KR"/>
              <a:t>= '%s'\n", destination);</a:t>
            </a:r>
          </a:p>
          <a:p>
            <a:r>
              <a:rPr lang="en-US" altLang="ko-KR"/>
              <a:t>  strncpy(destination, source, 5);</a:t>
            </a:r>
          </a:p>
          <a:p>
            <a:r>
              <a:rPr lang="en-US" altLang="ko-KR"/>
              <a:t>  printf("strncpy </a:t>
            </a:r>
            <a:r>
              <a:rPr lang="ko-KR" altLang="en-US"/>
              <a:t>후</a:t>
            </a:r>
            <a:r>
              <a:rPr lang="en-US" altLang="ko-KR"/>
              <a:t>, destination</a:t>
            </a:r>
            <a:r>
              <a:rPr lang="ko-KR" altLang="en-US"/>
              <a:t>의 값 </a:t>
            </a:r>
            <a:r>
              <a:rPr lang="en-US" altLang="ko-KR"/>
              <a:t>'%s'\n", destination);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226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2486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라이브러리 함수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399" y="1649182"/>
            <a:ext cx="71452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#include &lt;stdio.h&gt;</a:t>
            </a:r>
          </a:p>
          <a:p>
            <a:r>
              <a:rPr lang="en-US" altLang="ko-KR"/>
              <a:t>#include &lt;string.h&gt;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int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char str1[]="</a:t>
            </a:r>
            <a:r>
              <a:rPr lang="ko-KR" altLang="en-US"/>
              <a:t>프로그래밍</a:t>
            </a:r>
            <a:r>
              <a:rPr lang="en-US" altLang="ko-KR"/>
              <a:t>";</a:t>
            </a:r>
          </a:p>
          <a:p>
            <a:r>
              <a:rPr lang="en-US" altLang="ko-KR"/>
              <a:t>    char str2[]="Programming";</a:t>
            </a:r>
          </a:p>
          <a:p>
            <a:r>
              <a:rPr lang="en-US" altLang="ko-KR"/>
              <a:t>    char str3[]="123456789";</a:t>
            </a:r>
          </a:p>
          <a:p>
            <a:r>
              <a:rPr lang="en-US" altLang="ko-KR"/>
              <a:t>    printf("str1</a:t>
            </a:r>
            <a:r>
              <a:rPr lang="ko-KR" altLang="en-US"/>
              <a:t>의 길이는 </a:t>
            </a:r>
            <a:r>
              <a:rPr lang="en-US" altLang="ko-KR"/>
              <a:t>%i </a:t>
            </a:r>
            <a:r>
              <a:rPr lang="ko-KR" altLang="en-US"/>
              <a:t>입니다</a:t>
            </a:r>
            <a:r>
              <a:rPr lang="en-US" altLang="ko-KR"/>
              <a:t>.\n", strlen(str1));</a:t>
            </a:r>
          </a:p>
          <a:p>
            <a:r>
              <a:rPr lang="en-US" altLang="ko-KR"/>
              <a:t>    printf("str2</a:t>
            </a:r>
            <a:r>
              <a:rPr lang="ko-KR" altLang="en-US"/>
              <a:t>의 길이는 </a:t>
            </a:r>
            <a:r>
              <a:rPr lang="en-US" altLang="ko-KR"/>
              <a:t>%i </a:t>
            </a:r>
            <a:r>
              <a:rPr lang="ko-KR" altLang="en-US"/>
              <a:t>입니다</a:t>
            </a:r>
            <a:r>
              <a:rPr lang="en-US" altLang="ko-KR"/>
              <a:t>.\n", strlen(str2));</a:t>
            </a:r>
          </a:p>
          <a:p>
            <a:r>
              <a:rPr lang="en-US" altLang="ko-KR"/>
              <a:t>    printf("str3</a:t>
            </a:r>
            <a:r>
              <a:rPr lang="ko-KR" altLang="en-US"/>
              <a:t>의 길이는 </a:t>
            </a:r>
            <a:r>
              <a:rPr lang="en-US" altLang="ko-KR"/>
              <a:t>%i </a:t>
            </a:r>
            <a:r>
              <a:rPr lang="ko-KR" altLang="en-US"/>
              <a:t>입니다</a:t>
            </a:r>
            <a:r>
              <a:rPr lang="en-US" altLang="ko-KR"/>
              <a:t>.\n", strlen(str3));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90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2486"/>
            <a:ext cx="10521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2713" indent="-1382713"/>
            <a:r>
              <a:rPr lang="ko-KR" altLang="en-US" sz="2000" b="1" smtClean="0"/>
              <a:t>연습</a:t>
            </a: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1295399" y="1649182"/>
            <a:ext cx="76844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#include &lt;stdio.h&gt;</a:t>
            </a:r>
          </a:p>
          <a:p>
            <a:r>
              <a:rPr lang="en-US" altLang="ko-KR" sz="1600"/>
              <a:t>int output(int a, int b);</a:t>
            </a:r>
          </a:p>
          <a:p>
            <a:endParaRPr lang="en-US" altLang="ko-KR" sz="1600"/>
          </a:p>
          <a:p>
            <a:r>
              <a:rPr lang="en-US" altLang="ko-KR" sz="1600"/>
              <a:t>main()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int a, b, c;</a:t>
            </a:r>
          </a:p>
          <a:p>
            <a:r>
              <a:rPr lang="en-US" altLang="ko-KR" sz="1600"/>
              <a:t>	a = 10;</a:t>
            </a:r>
          </a:p>
          <a:p>
            <a:r>
              <a:rPr lang="en-US" altLang="ko-KR" sz="1600"/>
              <a:t>	b = 20;</a:t>
            </a:r>
          </a:p>
          <a:p>
            <a:r>
              <a:rPr lang="en-US" altLang="ko-KR" sz="1600"/>
              <a:t>	c = output(a, b);</a:t>
            </a:r>
          </a:p>
          <a:p>
            <a:r>
              <a:rPr lang="en-US" altLang="ko-KR" sz="1600"/>
              <a:t>	printf("a=%d, b=%d, c=%d\n", a, b, c);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int output(int x, int y)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int z;</a:t>
            </a:r>
          </a:p>
          <a:p>
            <a:r>
              <a:rPr lang="en-US" altLang="ko-KR" sz="1600"/>
              <a:t>	if (x == y)</a:t>
            </a:r>
          </a:p>
          <a:p>
            <a:r>
              <a:rPr lang="en-US" altLang="ko-KR" sz="1600"/>
              <a:t>		z = x + y;</a:t>
            </a:r>
          </a:p>
          <a:p>
            <a:r>
              <a:rPr lang="en-US" altLang="ko-KR" sz="1600"/>
              <a:t>	else</a:t>
            </a:r>
          </a:p>
          <a:p>
            <a:r>
              <a:rPr lang="en-US" altLang="ko-KR" sz="1600"/>
              <a:t>		z = x - y;</a:t>
            </a:r>
          </a:p>
          <a:p>
            <a:r>
              <a:rPr lang="en-US" altLang="ko-KR" sz="1600"/>
              <a:t>	return(z);</a:t>
            </a:r>
          </a:p>
          <a:p>
            <a:r>
              <a:rPr lang="en-US" altLang="ko-KR" sz="1600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36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5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다중 선택 </a:t>
            </a:r>
            <a:r>
              <a:rPr lang="en-US" altLang="ko-KR"/>
              <a:t>if ~ else </a:t>
            </a:r>
            <a:r>
              <a:rPr lang="ko-KR" altLang="en-US"/>
              <a:t>문</a:t>
            </a:r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6306290" y="2651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if (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1 )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  명령문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 ;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 if (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2 )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  명령문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 ;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 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  명령문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n ;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295397" y="1922000"/>
            <a:ext cx="3851034" cy="4185906"/>
            <a:chOff x="1295397" y="1922000"/>
            <a:chExt cx="3851034" cy="41859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397" y="1922000"/>
              <a:ext cx="3851034" cy="418590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2848708" y="4855145"/>
              <a:ext cx="2051538" cy="760208"/>
              <a:chOff x="2848708" y="5087815"/>
              <a:chExt cx="2051538" cy="4572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2848708" y="5087815"/>
                <a:ext cx="246184" cy="3048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3097822" y="5240215"/>
                <a:ext cx="1802424" cy="304800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꺾인 연결선 10"/>
            <p:cNvCxnSpPr/>
            <p:nvPr/>
          </p:nvCxnSpPr>
          <p:spPr>
            <a:xfrm rot="10800000" flipV="1">
              <a:off x="1981200" y="5221180"/>
              <a:ext cx="2919046" cy="462075"/>
            </a:xfrm>
            <a:prstGeom prst="bentConnector3">
              <a:avLst>
                <a:gd name="adj1" fmla="val 2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692769" y="4982308"/>
              <a:ext cx="0" cy="700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71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32596" y="528075"/>
            <a:ext cx="68221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# include  &lt; stdio.h &gt;</a:t>
            </a:r>
          </a:p>
          <a:p>
            <a:endParaRPr lang="en-US" altLang="ko-KR" sz="1600"/>
          </a:p>
          <a:p>
            <a:r>
              <a:rPr lang="en-US" altLang="ko-KR" sz="1600"/>
              <a:t>void main ( void )</a:t>
            </a:r>
          </a:p>
          <a:p>
            <a:r>
              <a:rPr lang="en-US" altLang="ko-KR" sz="1600"/>
              <a:t>{</a:t>
            </a:r>
          </a:p>
          <a:p>
            <a:endParaRPr lang="en-US" altLang="ko-KR" sz="1600"/>
          </a:p>
          <a:p>
            <a:pPr lvl="1"/>
            <a:r>
              <a:rPr lang="en-US" altLang="ko-KR" sz="1600"/>
              <a:t>int  score ;</a:t>
            </a:r>
          </a:p>
          <a:p>
            <a:pPr lvl="1"/>
            <a:r>
              <a:rPr lang="en-US" altLang="ko-KR" sz="1600"/>
              <a:t>char  grade ;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printf ( " SCORE =&gt; " ) ;</a:t>
            </a:r>
          </a:p>
          <a:p>
            <a:pPr lvl="1"/>
            <a:r>
              <a:rPr lang="en-US" altLang="ko-KR" sz="1600"/>
              <a:t>scanf ( " %d " , &amp;score ) ;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if ( score &gt;= 90 ) grade = 'A' ;</a:t>
            </a:r>
          </a:p>
          <a:p>
            <a:pPr lvl="1"/>
            <a:r>
              <a:rPr lang="en-US" altLang="ko-KR" sz="1600"/>
              <a:t>else if ( score &gt;= 80 ) grade = 'B' ;</a:t>
            </a:r>
          </a:p>
          <a:p>
            <a:pPr lvl="1"/>
            <a:r>
              <a:rPr lang="en-US" altLang="ko-KR" sz="1600"/>
              <a:t>else if ( score &gt;= 70 ) grade = 'C' ;</a:t>
            </a:r>
          </a:p>
          <a:p>
            <a:pPr lvl="1"/>
            <a:r>
              <a:rPr lang="en-US" altLang="ko-KR" sz="1600"/>
              <a:t>else if ( score &gt;= 60 ) grade = 'D' ;</a:t>
            </a:r>
          </a:p>
          <a:p>
            <a:pPr lvl="1"/>
            <a:r>
              <a:rPr lang="en-US" altLang="ko-KR" sz="1600"/>
              <a:t>else  grade =  'F' ;</a:t>
            </a:r>
          </a:p>
          <a:p>
            <a:r>
              <a:rPr lang="en-US" altLang="ko-KR" sz="1600" smtClean="0"/>
              <a:t>        </a:t>
            </a:r>
          </a:p>
          <a:p>
            <a:pPr marL="0" lvl="1"/>
            <a:r>
              <a:rPr lang="en-US" altLang="ko-KR" sz="1600" smtClean="0"/>
              <a:t>        printf </a:t>
            </a:r>
            <a:r>
              <a:rPr lang="en-US" altLang="ko-KR" sz="1600"/>
              <a:t>( </a:t>
            </a:r>
            <a:r>
              <a:rPr lang="en-US" altLang="ko-KR" sz="1600"/>
              <a:t>" </a:t>
            </a:r>
            <a:r>
              <a:rPr lang="en-US" altLang="ko-KR" sz="1600" smtClean="0"/>
              <a:t>score = %d ===&gt; grade = %d“, score,grade </a:t>
            </a:r>
            <a:r>
              <a:rPr lang="en-US" altLang="ko-KR" sz="1600"/>
              <a:t>) ;</a:t>
            </a:r>
          </a:p>
          <a:p>
            <a:r>
              <a:rPr lang="en-US" altLang="ko-KR" sz="1600" smtClean="0"/>
              <a:t>		</a:t>
            </a:r>
            <a:endParaRPr lang="en-US" altLang="ko-KR" sz="1600"/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▶ </a:t>
            </a:r>
            <a:r>
              <a:rPr lang="ko-KR" altLang="en-US" sz="1600"/>
              <a:t>실행 결과</a:t>
            </a:r>
          </a:p>
          <a:p>
            <a:r>
              <a:rPr lang="en-US" altLang="ko-KR" sz="1600"/>
              <a:t>SCORE =&gt; </a:t>
            </a:r>
            <a:r>
              <a:rPr lang="en-US" altLang="ko-KR" sz="1600"/>
              <a:t>87    </a:t>
            </a:r>
            <a:endParaRPr lang="en-US" altLang="ko-KR" sz="1600" smtClean="0"/>
          </a:p>
          <a:p>
            <a:r>
              <a:rPr lang="en-US" altLang="ko-KR" sz="1600" smtClean="0"/>
              <a:t>score </a:t>
            </a:r>
            <a:r>
              <a:rPr lang="en-US" altLang="ko-KR" sz="1600"/>
              <a:t>= 87 ===&gt; grade = B</a:t>
            </a:r>
            <a:endParaRPr lang="ko-KR" altLang="en-US" sz="16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8098"/>
              </p:ext>
            </p:extLst>
          </p:nvPr>
        </p:nvGraphicFramePr>
        <p:xfrm>
          <a:off x="1424354" y="1926101"/>
          <a:ext cx="3294918" cy="2868636"/>
        </p:xfrm>
        <a:graphic>
          <a:graphicData uri="http://schemas.openxmlformats.org/drawingml/2006/table">
            <a:tbl>
              <a:tblPr/>
              <a:tblGrid>
                <a:gridCol w="1850223"/>
                <a:gridCol w="1444695"/>
              </a:tblGrid>
              <a:tr h="478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</a:tr>
              <a:tr h="478106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 ~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</a:tr>
              <a:tr h="478106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~ 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</a:tr>
              <a:tr h="478106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 ~ 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</a:tr>
              <a:tr h="478106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~ 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</a:tr>
              <a:tr h="478106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~ 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9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8" y="1221939"/>
            <a:ext cx="10021785" cy="45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중첩된 </a:t>
            </a:r>
            <a:r>
              <a:rPr lang="en-US" altLang="ko-KR"/>
              <a:t>if ~ else </a:t>
            </a:r>
            <a:r>
              <a:rPr lang="ko-KR" altLang="en-US"/>
              <a:t>문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1933724"/>
            <a:ext cx="3651740" cy="39692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41477" y="244850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if ( </a:t>
            </a:r>
            <a:r>
              <a:rPr lang="ko-KR" altLang="en-US"/>
              <a:t>조건식 </a:t>
            </a:r>
            <a:r>
              <a:rPr lang="en-US" altLang="ko-KR"/>
              <a:t>1 )</a:t>
            </a:r>
          </a:p>
          <a:p>
            <a:pPr lvl="1"/>
            <a:r>
              <a:rPr lang="en-US" altLang="ko-KR"/>
              <a:t>if ( </a:t>
            </a:r>
            <a:r>
              <a:rPr lang="ko-KR" altLang="en-US"/>
              <a:t>조건식 </a:t>
            </a:r>
            <a:r>
              <a:rPr lang="en-US" altLang="ko-KR"/>
              <a:t>2 )</a:t>
            </a:r>
          </a:p>
          <a:p>
            <a:pPr lvl="1"/>
            <a:r>
              <a:rPr lang="en-US" altLang="ko-KR"/>
              <a:t>  </a:t>
            </a:r>
            <a:r>
              <a:rPr lang="ko-KR" altLang="en-US"/>
              <a:t>명령문 </a:t>
            </a:r>
            <a:r>
              <a:rPr lang="en-US" altLang="ko-KR"/>
              <a:t>1 ;</a:t>
            </a:r>
          </a:p>
          <a:p>
            <a:pPr lvl="1"/>
            <a:r>
              <a:rPr lang="en-US" altLang="ko-KR"/>
              <a:t>else </a:t>
            </a:r>
          </a:p>
          <a:p>
            <a:pPr lvl="1"/>
            <a:r>
              <a:rPr lang="en-US" altLang="ko-KR"/>
              <a:t>  </a:t>
            </a:r>
            <a:r>
              <a:rPr lang="ko-KR" altLang="en-US"/>
              <a:t>명령문 </a:t>
            </a:r>
            <a:r>
              <a:rPr lang="en-US" altLang="ko-KR"/>
              <a:t>2 ;</a:t>
            </a:r>
          </a:p>
          <a:p>
            <a:r>
              <a:rPr lang="en-US" altLang="ko-KR"/>
              <a:t>else </a:t>
            </a:r>
          </a:p>
          <a:p>
            <a:r>
              <a:rPr lang="en-US" altLang="ko-KR"/>
              <a:t>  </a:t>
            </a:r>
            <a:r>
              <a:rPr lang="ko-KR" altLang="en-US"/>
              <a:t>명령문 </a:t>
            </a:r>
            <a:r>
              <a:rPr lang="en-US" altLang="ko-KR"/>
              <a:t>3 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3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732692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다음 프로그램의 실행 결과를 나타내시오</a:t>
            </a:r>
          </a:p>
          <a:p>
            <a:endParaRPr lang="ko-KR" altLang="en-US" sz="1600"/>
          </a:p>
          <a:p>
            <a:r>
              <a:rPr lang="en-US" altLang="ko-KR" sz="1600" smtClean="0"/>
              <a:t># </a:t>
            </a:r>
            <a:r>
              <a:rPr lang="en-US" altLang="ko-KR" sz="1600"/>
              <a:t>include  &lt; stdio.h &gt;</a:t>
            </a:r>
          </a:p>
          <a:p>
            <a:endParaRPr lang="en-US" altLang="ko-KR" sz="1600"/>
          </a:p>
          <a:p>
            <a:r>
              <a:rPr lang="en-US" altLang="ko-KR" sz="1600" smtClean="0"/>
              <a:t>main()</a:t>
            </a:r>
            <a:endParaRPr lang="en-US" altLang="ko-KR" sz="1600"/>
          </a:p>
          <a:p>
            <a:r>
              <a:rPr lang="en-US" altLang="ko-KR" sz="1600" smtClean="0"/>
              <a:t>{</a:t>
            </a:r>
            <a:endParaRPr lang="en-US" altLang="ko-KR" sz="1600"/>
          </a:p>
          <a:p>
            <a:pPr lvl="1"/>
            <a:r>
              <a:rPr lang="en-US" altLang="ko-KR" sz="1600"/>
              <a:t>int  number ;</a:t>
            </a:r>
          </a:p>
          <a:p>
            <a:pPr lvl="1"/>
            <a:r>
              <a:rPr lang="en-US" altLang="ko-KR" sz="1600"/>
              <a:t>scanf ( " %d " , &amp;number ) ;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if ( number &gt;= </a:t>
            </a:r>
            <a:r>
              <a:rPr lang="en-US" altLang="ko-KR" sz="1600"/>
              <a:t>50 </a:t>
            </a:r>
            <a:r>
              <a:rPr lang="en-US" altLang="ko-KR" sz="1600" smtClean="0"/>
              <a:t>)</a:t>
            </a:r>
            <a:endParaRPr lang="en-US" altLang="ko-KR" sz="1600"/>
          </a:p>
          <a:p>
            <a:pPr lvl="2"/>
            <a:r>
              <a:rPr lang="en-US" altLang="ko-KR" sz="1600"/>
              <a:t>if ( number &lt;= </a:t>
            </a:r>
            <a:r>
              <a:rPr lang="en-US" altLang="ko-KR" sz="1600"/>
              <a:t>100 </a:t>
            </a:r>
            <a:r>
              <a:rPr lang="en-US" altLang="ko-KR" sz="1600" smtClean="0"/>
              <a:t>)</a:t>
            </a:r>
            <a:endParaRPr lang="en-US" altLang="ko-KR" sz="1600"/>
          </a:p>
          <a:p>
            <a:pPr lvl="2"/>
            <a:r>
              <a:rPr lang="en-US" altLang="ko-KR" sz="1600"/>
              <a:t>printf ( "number </a:t>
            </a:r>
            <a:r>
              <a:rPr lang="ko-KR" altLang="en-US" sz="1600"/>
              <a:t>는 </a:t>
            </a:r>
            <a:r>
              <a:rPr lang="en-US" altLang="ko-KR" sz="1600"/>
              <a:t>50</a:t>
            </a:r>
            <a:r>
              <a:rPr lang="ko-KR" altLang="en-US" sz="1600"/>
              <a:t>에서 </a:t>
            </a:r>
            <a:r>
              <a:rPr lang="en-US" altLang="ko-KR" sz="1600"/>
              <a:t>100 </a:t>
            </a:r>
            <a:r>
              <a:rPr lang="ko-KR" altLang="en-US" sz="1600"/>
              <a:t>사이의 값입니다</a:t>
            </a:r>
            <a:r>
              <a:rPr lang="en-US" altLang="ko-KR" sz="1600"/>
              <a:t>. \n " ) ;</a:t>
            </a:r>
          </a:p>
          <a:p>
            <a:pPr lvl="2"/>
            <a:endParaRPr lang="en-US" altLang="ko-KR" sz="1600"/>
          </a:p>
          <a:p>
            <a:pPr lvl="2"/>
            <a:r>
              <a:rPr lang="en-US" altLang="ko-KR" sz="1600" smtClean="0"/>
              <a:t>else</a:t>
            </a:r>
            <a:endParaRPr lang="en-US" altLang="ko-KR" sz="1600"/>
          </a:p>
          <a:p>
            <a:pPr lvl="2"/>
            <a:r>
              <a:rPr lang="en-US" altLang="ko-KR" sz="1600"/>
              <a:t>printf ( " number </a:t>
            </a:r>
            <a:r>
              <a:rPr lang="ko-KR" altLang="en-US" sz="1600"/>
              <a:t>는 </a:t>
            </a:r>
            <a:r>
              <a:rPr lang="en-US" altLang="ko-KR" sz="1600"/>
              <a:t>100 </a:t>
            </a:r>
            <a:r>
              <a:rPr lang="ko-KR" altLang="en-US" sz="1600"/>
              <a:t>보다 큰 값입니다</a:t>
            </a:r>
            <a:r>
              <a:rPr lang="en-US" altLang="ko-KR" sz="1600"/>
              <a:t>. \n " </a:t>
            </a:r>
            <a:r>
              <a:rPr lang="en-US" altLang="ko-KR" sz="1600"/>
              <a:t>) </a:t>
            </a:r>
            <a:r>
              <a:rPr lang="en-US" altLang="ko-KR" sz="1600" smtClean="0"/>
              <a:t>;</a:t>
            </a:r>
            <a:endParaRPr lang="en-US" altLang="ko-KR" sz="1600"/>
          </a:p>
          <a:p>
            <a:pPr lvl="1"/>
            <a:r>
              <a:rPr lang="en-US" altLang="ko-KR" sz="1600" smtClean="0"/>
              <a:t>else</a:t>
            </a:r>
            <a:endParaRPr lang="en-US" altLang="ko-KR" sz="1600"/>
          </a:p>
          <a:p>
            <a:pPr lvl="1"/>
            <a:r>
              <a:rPr lang="en-US" altLang="ko-KR" sz="1600"/>
              <a:t>printf ( " number </a:t>
            </a:r>
            <a:r>
              <a:rPr lang="ko-KR" altLang="en-US" sz="1600"/>
              <a:t>는 </a:t>
            </a:r>
            <a:r>
              <a:rPr lang="en-US" altLang="ko-KR" sz="1600"/>
              <a:t>50 </a:t>
            </a:r>
            <a:r>
              <a:rPr lang="ko-KR" altLang="en-US" sz="1600"/>
              <a:t>보다 작은 값입니다</a:t>
            </a:r>
            <a:r>
              <a:rPr lang="en-US" altLang="ko-KR" sz="1600"/>
              <a:t>. \n " </a:t>
            </a:r>
            <a:r>
              <a:rPr lang="en-US" altLang="ko-KR" sz="1600"/>
              <a:t>) </a:t>
            </a:r>
            <a:r>
              <a:rPr lang="en-US" altLang="ko-KR" sz="1600" smtClean="0"/>
              <a:t>;</a:t>
            </a:r>
            <a:endParaRPr lang="en-US" altLang="ko-KR" sz="1600"/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▶ </a:t>
            </a:r>
            <a:r>
              <a:rPr lang="ko-KR" altLang="en-US" sz="1600"/>
              <a:t>실행 결과</a:t>
            </a:r>
          </a:p>
          <a:p>
            <a:r>
              <a:rPr lang="en-US" altLang="ko-KR" sz="1600"/>
              <a:t>67      </a:t>
            </a:r>
            <a:endParaRPr lang="en-US" altLang="ko-KR" sz="1600" smtClean="0"/>
          </a:p>
          <a:p>
            <a:r>
              <a:rPr lang="en-US" altLang="ko-KR" sz="1600" smtClean="0"/>
              <a:t>number</a:t>
            </a:r>
            <a:r>
              <a:rPr lang="ko-KR" altLang="en-US" sz="1600"/>
              <a:t>는 </a:t>
            </a:r>
            <a:r>
              <a:rPr lang="en-US" altLang="ko-KR" sz="1600"/>
              <a:t>50</a:t>
            </a:r>
            <a:r>
              <a:rPr lang="ko-KR" altLang="en-US" sz="1600"/>
              <a:t>에서 </a:t>
            </a:r>
            <a:r>
              <a:rPr lang="en-US" altLang="ko-KR" sz="1600"/>
              <a:t>100 </a:t>
            </a:r>
            <a:r>
              <a:rPr lang="ko-KR" altLang="en-US" sz="1600"/>
              <a:t>사이의 값입니다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8691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73269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switch ~ case </a:t>
            </a:r>
            <a:r>
              <a:rPr lang="ko-KR" altLang="en-US"/>
              <a:t>문</a:t>
            </a:r>
            <a:endParaRPr lang="en-US" altLang="ko-KR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7086601" y="353726"/>
            <a:ext cx="48592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다음 프로그램의 실행 결과를 나타내시오</a:t>
            </a:r>
          </a:p>
          <a:p>
            <a:endParaRPr lang="ko-KR" altLang="en-US"/>
          </a:p>
          <a:p>
            <a:r>
              <a:rPr lang="en-US" altLang="ko-KR"/>
              <a:t># 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 () {</a:t>
            </a:r>
            <a:endParaRPr lang="en-US" altLang="ko-KR"/>
          </a:p>
          <a:p>
            <a:pPr lvl="1"/>
            <a:r>
              <a:rPr lang="en-US" altLang="ko-KR"/>
              <a:t>char  c ;</a:t>
            </a:r>
          </a:p>
          <a:p>
            <a:pPr lvl="1"/>
            <a:r>
              <a:rPr lang="en-US" altLang="ko-KR"/>
              <a:t>c = getchar ( )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switch ( </a:t>
            </a:r>
            <a:r>
              <a:rPr lang="en-US" altLang="ko-KR"/>
              <a:t>c </a:t>
            </a:r>
            <a:r>
              <a:rPr lang="en-US" altLang="ko-KR" smtClean="0"/>
              <a:t>) {</a:t>
            </a:r>
            <a:endParaRPr lang="en-US" altLang="ko-KR"/>
          </a:p>
          <a:p>
            <a:pPr lvl="2"/>
            <a:r>
              <a:rPr lang="en-US" altLang="ko-KR"/>
              <a:t>case  'a'   : printf ( " one  \n " ) ;</a:t>
            </a:r>
          </a:p>
          <a:p>
            <a:pPr lvl="2"/>
            <a:r>
              <a:rPr lang="en-US" altLang="ko-KR"/>
              <a:t>case  'b'   : printf ( " two  \n " ) ;</a:t>
            </a:r>
          </a:p>
          <a:p>
            <a:pPr lvl="2"/>
            <a:r>
              <a:rPr lang="en-US" altLang="ko-KR"/>
              <a:t>case  'c'   : printf ( " three  \n " ) ;</a:t>
            </a:r>
          </a:p>
          <a:p>
            <a:pPr lvl="2"/>
            <a:r>
              <a:rPr lang="en-US" altLang="ko-KR"/>
              <a:t>default    : printf ( " Nothing \n " </a:t>
            </a:r>
            <a:r>
              <a:rPr lang="en-US" altLang="ko-KR"/>
              <a:t>) </a:t>
            </a:r>
            <a:r>
              <a:rPr lang="en-US" altLang="ko-KR" smtClean="0"/>
              <a:t>;</a:t>
            </a:r>
            <a:endParaRPr lang="en-US" altLang="ko-KR"/>
          </a:p>
          <a:p>
            <a:pPr lvl="1"/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▶ </a:t>
            </a:r>
            <a:r>
              <a:rPr lang="ko-KR" altLang="en-US"/>
              <a:t>실행 결과</a:t>
            </a:r>
          </a:p>
          <a:p>
            <a:r>
              <a:rPr lang="en-US" altLang="ko-KR" smtClean="0"/>
              <a:t>b</a:t>
            </a:r>
            <a:endParaRPr lang="en-US" altLang="ko-KR"/>
          </a:p>
          <a:p>
            <a:r>
              <a:rPr lang="en-US" altLang="ko-KR"/>
              <a:t>two</a:t>
            </a:r>
          </a:p>
          <a:p>
            <a:r>
              <a:rPr lang="en-US" altLang="ko-KR"/>
              <a:t>three</a:t>
            </a:r>
          </a:p>
          <a:p>
            <a:r>
              <a:rPr lang="en-US" altLang="ko-KR"/>
              <a:t>nothing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57201" y="1845842"/>
            <a:ext cx="5843952" cy="2539913"/>
            <a:chOff x="457201" y="1845842"/>
            <a:chExt cx="5843952" cy="25399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39345" y="2107815"/>
              <a:ext cx="0" cy="184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2"/>
            </p:cNvCxnSpPr>
            <p:nvPr/>
          </p:nvCxnSpPr>
          <p:spPr>
            <a:xfrm>
              <a:off x="2608385" y="2373380"/>
              <a:ext cx="0" cy="20123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자유형 8"/>
            <p:cNvSpPr/>
            <p:nvPr/>
          </p:nvSpPr>
          <p:spPr>
            <a:xfrm>
              <a:off x="1043352" y="2099755"/>
              <a:ext cx="4665785" cy="1852247"/>
            </a:xfrm>
            <a:custGeom>
              <a:avLst/>
              <a:gdLst>
                <a:gd name="connsiteX0" fmla="*/ 750277 w 3153508"/>
                <a:gd name="connsiteY0" fmla="*/ 0 h 1852247"/>
                <a:gd name="connsiteX1" fmla="*/ 0 w 3153508"/>
                <a:gd name="connsiteY1" fmla="*/ 11723 h 1852247"/>
                <a:gd name="connsiteX2" fmla="*/ 0 w 3153508"/>
                <a:gd name="connsiteY2" fmla="*/ 1852247 h 1852247"/>
                <a:gd name="connsiteX3" fmla="*/ 3153508 w 3153508"/>
                <a:gd name="connsiteY3" fmla="*/ 1852247 h 1852247"/>
                <a:gd name="connsiteX4" fmla="*/ 3153508 w 3153508"/>
                <a:gd name="connsiteY4" fmla="*/ 11723 h 1852247"/>
                <a:gd name="connsiteX5" fmla="*/ 2368062 w 3153508"/>
                <a:gd name="connsiteY5" fmla="*/ 11723 h 185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3508" h="1852247">
                  <a:moveTo>
                    <a:pt x="750277" y="0"/>
                  </a:moveTo>
                  <a:lnTo>
                    <a:pt x="0" y="11723"/>
                  </a:lnTo>
                  <a:lnTo>
                    <a:pt x="0" y="1852247"/>
                  </a:lnTo>
                  <a:lnTo>
                    <a:pt x="3153508" y="1852247"/>
                  </a:lnTo>
                  <a:lnTo>
                    <a:pt x="3153508" y="11723"/>
                  </a:lnTo>
                  <a:lnTo>
                    <a:pt x="2368062" y="1172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787769" y="1845842"/>
              <a:ext cx="1641232" cy="52753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switch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57201" y="2908648"/>
              <a:ext cx="1219200" cy="41030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case1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998785" y="2908648"/>
              <a:ext cx="1219200" cy="41030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case2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3540369" y="2908648"/>
              <a:ext cx="1219200" cy="41030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case3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5081953" y="2908648"/>
              <a:ext cx="1219200" cy="41030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default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410682" y="2107815"/>
              <a:ext cx="1357313" cy="0"/>
            </a:xfrm>
            <a:custGeom>
              <a:avLst/>
              <a:gdLst>
                <a:gd name="connsiteX0" fmla="*/ 0 w 1357313"/>
                <a:gd name="connsiteY0" fmla="*/ 0 h 0"/>
                <a:gd name="connsiteX1" fmla="*/ 1357313 w 1357313"/>
                <a:gd name="connsiteY1" fmla="*/ 0 h 0"/>
                <a:gd name="connsiteX2" fmla="*/ 1357313 w 1357313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7313">
                  <a:moveTo>
                    <a:pt x="0" y="0"/>
                  </a:moveTo>
                  <a:lnTo>
                    <a:pt x="1357313" y="0"/>
                  </a:lnTo>
                  <a:lnTo>
                    <a:pt x="135731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143001" y="450537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switch ( </a:t>
            </a:r>
            <a:r>
              <a:rPr lang="ko-KR" altLang="en-US"/>
              <a:t>정수식 또는 정수형 변수 </a:t>
            </a:r>
            <a:r>
              <a:rPr lang="en-US" altLang="ko-KR"/>
              <a:t>)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/>
              <a:t>case </a:t>
            </a:r>
            <a:r>
              <a:rPr lang="ko-KR" altLang="en-US"/>
              <a:t>상수값 </a:t>
            </a:r>
            <a:r>
              <a:rPr lang="en-US" altLang="ko-KR"/>
              <a:t>1 :  </a:t>
            </a:r>
            <a:r>
              <a:rPr lang="ko-KR" altLang="en-US"/>
              <a:t>명령문</a:t>
            </a:r>
            <a:r>
              <a:rPr lang="en-US" altLang="ko-KR"/>
              <a:t>1 ;  break ;</a:t>
            </a:r>
          </a:p>
          <a:p>
            <a:pPr lvl="1"/>
            <a:r>
              <a:rPr lang="en-US" altLang="ko-KR"/>
              <a:t>case </a:t>
            </a:r>
            <a:r>
              <a:rPr lang="ko-KR" altLang="en-US"/>
              <a:t>상수값 </a:t>
            </a:r>
            <a:r>
              <a:rPr lang="en-US" altLang="ko-KR"/>
              <a:t>2 :  </a:t>
            </a:r>
            <a:r>
              <a:rPr lang="ko-KR" altLang="en-US"/>
              <a:t>명령문</a:t>
            </a:r>
            <a:r>
              <a:rPr lang="en-US" altLang="ko-KR"/>
              <a:t>2 ;  break ;</a:t>
            </a:r>
          </a:p>
          <a:p>
            <a:pPr lvl="1"/>
            <a:r>
              <a:rPr lang="en-US" altLang="ko-KR"/>
              <a:t>case </a:t>
            </a:r>
            <a:r>
              <a:rPr lang="ko-KR" altLang="en-US"/>
              <a:t>상수값 </a:t>
            </a:r>
            <a:r>
              <a:rPr lang="en-US" altLang="ko-KR"/>
              <a:t>n :  </a:t>
            </a:r>
            <a:r>
              <a:rPr lang="ko-KR" altLang="en-US"/>
              <a:t>명령문</a:t>
            </a:r>
            <a:r>
              <a:rPr lang="en-US" altLang="ko-KR"/>
              <a:t>n ;  break ;</a:t>
            </a:r>
          </a:p>
          <a:p>
            <a:pPr lvl="1"/>
            <a:r>
              <a:rPr lang="en-US" altLang="ko-KR"/>
              <a:t>default :  </a:t>
            </a:r>
            <a:r>
              <a:rPr lang="ko-KR" altLang="en-US"/>
              <a:t>명령문 </a:t>
            </a:r>
            <a:r>
              <a:rPr lang="en-US" altLang="ko-KR"/>
              <a:t>n + </a:t>
            </a:r>
            <a:r>
              <a:rPr lang="en-US" altLang="ko-KR"/>
              <a:t>1 </a:t>
            </a:r>
            <a:r>
              <a:rPr lang="en-US" altLang="ko-KR" smtClean="0"/>
              <a:t>;</a:t>
            </a:r>
            <a:endParaRPr lang="en-US" altLang="ko-KR"/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en-US" altLang="ko-KR" smtClean="0"/>
              <a:t>C</a:t>
            </a:r>
            <a:r>
              <a:rPr lang="ko-KR" altLang="en-US" smtClean="0"/>
              <a:t>언어 기초 </a:t>
            </a:r>
            <a:r>
              <a:rPr lang="en-US" altLang="ko-KR" smtClean="0"/>
              <a:t>: </a:t>
            </a:r>
            <a:r>
              <a:rPr lang="ko-KR" altLang="en-US" smtClean="0"/>
              <a:t>제어문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400" y="1244681"/>
            <a:ext cx="73269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반복문 </a:t>
            </a:r>
            <a:r>
              <a:rPr lang="en-US" altLang="ko-KR"/>
              <a:t>: for</a:t>
            </a:r>
            <a:r>
              <a:rPr lang="ko-KR" altLang="en-US"/>
              <a:t>문</a:t>
            </a:r>
          </a:p>
          <a:p>
            <a:endParaRPr lang="ko-KR" altLang="en-US"/>
          </a:p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5774781" y="881261"/>
            <a:ext cx="65578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다음 프로그램의 실행 결과를 나타내시오</a:t>
            </a:r>
          </a:p>
          <a:p>
            <a:endParaRPr lang="ko-KR" altLang="en-US"/>
          </a:p>
          <a:p>
            <a:r>
              <a:rPr lang="en-US" altLang="ko-KR" smtClean="0"/>
              <a:t># </a:t>
            </a:r>
            <a:r>
              <a:rPr lang="en-US" altLang="ko-KR"/>
              <a:t>include  &lt; stdio.h &gt;</a:t>
            </a:r>
          </a:p>
          <a:p>
            <a:endParaRPr lang="en-US" altLang="ko-KR"/>
          </a:p>
          <a:p>
            <a:r>
              <a:rPr lang="en-US" altLang="ko-KR" smtClean="0"/>
              <a:t>main ()</a:t>
            </a:r>
            <a:endParaRPr lang="en-US" altLang="ko-KR"/>
          </a:p>
          <a:p>
            <a:r>
              <a:rPr lang="en-US" altLang="ko-KR" smtClean="0"/>
              <a:t>{</a:t>
            </a:r>
            <a:endParaRPr lang="en-US" altLang="ko-KR"/>
          </a:p>
          <a:p>
            <a:pPr lvl="1"/>
            <a:r>
              <a:rPr lang="en-US" altLang="ko-KR"/>
              <a:t>int  count , sum ;</a:t>
            </a:r>
          </a:p>
          <a:p>
            <a:pPr lvl="1"/>
            <a:r>
              <a:rPr lang="en-US" altLang="ko-KR"/>
              <a:t>sum = 0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for ( count = 1 ;  count &lt;= 100 ;  count ++ )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	sum </a:t>
            </a:r>
            <a:r>
              <a:rPr lang="en-US" altLang="ko-KR"/>
              <a:t>+= count ;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printf ( " 1 + 2 + 3 +......................+100 = %d \n " ,sum ) ;</a:t>
            </a:r>
          </a:p>
          <a:p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▶ </a:t>
            </a:r>
            <a:r>
              <a:rPr lang="ko-KR" altLang="en-US"/>
              <a:t>실행 결과</a:t>
            </a:r>
          </a:p>
          <a:p>
            <a:r>
              <a:rPr lang="en-US" altLang="ko-KR"/>
              <a:t>1 + 2 + 3 +......................+100 = 5050</a:t>
            </a: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458597" y="1902723"/>
            <a:ext cx="3336141" cy="3840910"/>
            <a:chOff x="5720058" y="3055580"/>
            <a:chExt cx="1623002" cy="2054372"/>
          </a:xfrm>
        </p:grpSpPr>
        <p:cxnSp>
          <p:nvCxnSpPr>
            <p:cNvPr id="21" name="직선 연결선 20"/>
            <p:cNvCxnSpPr/>
            <p:nvPr/>
          </p:nvCxnSpPr>
          <p:spPr bwMode="auto">
            <a:xfrm>
              <a:off x="6529717" y="3055580"/>
              <a:ext cx="0" cy="2054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 bwMode="auto">
            <a:xfrm>
              <a:off x="5720058" y="3669792"/>
              <a:ext cx="1623002" cy="913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835390" y="4059070"/>
              <a:ext cx="1420731" cy="3150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sum </a:t>
              </a: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= </a:t>
              </a: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sum 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+ A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20058" y="3670155"/>
              <a:ext cx="1623002" cy="2860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A = 1, 10</a:t>
              </a: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, </a:t>
              </a: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1   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00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1780</Words>
  <Application>Microsoft Office PowerPoint</Application>
  <PresentationFormat>와이드스크린</PresentationFormat>
  <Paragraphs>628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HY중고딕</vt:lpstr>
      <vt:lpstr>굴림</vt:lpstr>
      <vt:lpstr>맑은 고딕</vt:lpstr>
      <vt:lpstr>Arial</vt:lpstr>
      <vt:lpstr>Diamond Grid 16x9</vt:lpstr>
      <vt:lpstr>정보처리기사 실기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제어문</vt:lpstr>
      <vt:lpstr>C언어 기초 : 포인터와 배열</vt:lpstr>
      <vt:lpstr>C언어 기초 : 포인터와 배열</vt:lpstr>
      <vt:lpstr>C언어 기초 : 포인터와 배열</vt:lpstr>
      <vt:lpstr>C언어 기초 : 포인터와 배열</vt:lpstr>
      <vt:lpstr>C언어 기초 : 포인터와 배열</vt:lpstr>
      <vt:lpstr>C언어 기초 : 포인터와 배열</vt:lpstr>
      <vt:lpstr>C언어 기초 : 포인터와 배열</vt:lpstr>
      <vt:lpstr>C언어 기초 : 포인터와 배열</vt:lpstr>
      <vt:lpstr>C언어 기초 : 포인터와 배열</vt:lpstr>
      <vt:lpstr>C언어 기초 :  함수</vt:lpstr>
      <vt:lpstr>C언어 기초 :  함수</vt:lpstr>
      <vt:lpstr>C언어 기초 :  함수</vt:lpstr>
      <vt:lpstr>C언어 기초 :  함수</vt:lpstr>
      <vt:lpstr>C언어 기초 :  함수</vt:lpstr>
      <vt:lpstr>C언어 기초 :  함수</vt:lpstr>
      <vt:lpstr>C언어 기초 :  함수</vt:lpstr>
      <vt:lpstr>C언어 기초 :  함수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2017-05-05T08:30:17Z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