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61" r:id="rId3"/>
    <p:sldId id="331" r:id="rId4"/>
    <p:sldId id="332" r:id="rId5"/>
    <p:sldId id="333" r:id="rId6"/>
    <p:sldId id="335" r:id="rId7"/>
    <p:sldId id="334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54" autoAdjust="0"/>
    <p:restoredTop sz="94660"/>
  </p:normalViewPr>
  <p:slideViewPr>
    <p:cSldViewPr snapToGrid="0">
      <p:cViewPr varScale="1">
        <p:scale>
          <a:sx n="66" d="100"/>
          <a:sy n="66" d="100"/>
        </p:scale>
        <p:origin x="-126" y="-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488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59041DB8-B66F-4DC8-A96E-33677E0F90FF}" type="datetimeFigureOut">
              <a:rPr lang="en-US" altLang="ko-KR" smtClean="0"/>
              <a:pPr/>
              <a:t>5/11/2017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1604A0D4-B89B-4ADD-AF9E-38636B40EE4E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xmlns="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DEB49C4A-65AC-492D-9701-81B46C3AD0E4}" type="datetimeFigureOut">
              <a:rPr/>
              <a:pPr/>
              <a:t>2017-05-07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82869989-EB00-4EE7-BCB5-25BDC5BB29F8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xmlns="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967645"/>
            <a:ext cx="9604310" cy="3383280"/>
          </a:xfrm>
        </p:spPr>
        <p:txBody>
          <a:bodyPr anchor="b">
            <a:normAutofit/>
          </a:bodyPr>
          <a:lstStyle>
            <a:lvl1pPr algn="l" latinLnBrk="1">
              <a:lnSpc>
                <a:spcPct val="76000"/>
              </a:lnSpc>
              <a:defRPr lang="ko-KR" sz="8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4490863"/>
            <a:ext cx="9604310" cy="457200"/>
          </a:xfrm>
        </p:spPr>
        <p:txBody>
          <a:bodyPr>
            <a:normAutofit/>
          </a:bodyPr>
          <a:lstStyle>
            <a:lvl1pPr marL="0" indent="0" algn="l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4352474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9886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/>
              <a:pPr/>
              <a:t>2017-05-07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xmlns="" val="247715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/>
              <a:pPr/>
              <a:t>2017-05-07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xmlns="" val="252463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353726"/>
            <a:ext cx="9601200" cy="56067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1228299"/>
            <a:ext cx="9601200" cy="4562901"/>
          </a:xfrm>
        </p:spPr>
        <p:txBody>
          <a:bodyPr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/>
              <a:pPr/>
              <a:t>2017-05-07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xmlns="" val="311244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1">
              <a:lnSpc>
                <a:spcPct val="85000"/>
              </a:lnSpc>
              <a:defRPr lang="ko-KR" sz="6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tx1"/>
                </a:solidFill>
              </a:defRPr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/>
              <a:pPr/>
              <a:t>2017-05-07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xmlns="" val="404456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/>
              <a:pPr/>
              <a:t>2017-05-07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xmlns="" val="339790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/>
              <a:pPr/>
              <a:t>2017-05-07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xmlns="" val="323897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/>
              <a:pPr/>
              <a:t>2017-05-07</a:t>
            </a:fld>
            <a:endParaRPr lang="ko-KR"/>
          </a:p>
        </p:txBody>
      </p: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xmlns="" val="214681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/>
              <a:pPr/>
              <a:t>2017-05-07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xmlns="" val="166737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1">
              <a:buNone/>
              <a:defRPr lang="ko-KR" sz="20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620318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/>
              <a:pPr/>
              <a:t>2017-05-07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2356235"/>
            <a:ext cx="9604310" cy="1832475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정보처리기사 실기</a:t>
            </a:r>
            <a:endParaRPr lang="ko-KR" sz="6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4527627"/>
            <a:ext cx="9604310" cy="543137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과목 </a:t>
            </a: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실무 알고리즘 응용</a:t>
            </a:r>
            <a:endParaRPr lang="ko-KR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90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자유형 33"/>
          <p:cNvSpPr/>
          <p:nvPr/>
        </p:nvSpPr>
        <p:spPr>
          <a:xfrm flipH="1" flipV="1">
            <a:off x="3329354" y="4932685"/>
            <a:ext cx="1124029" cy="746110"/>
          </a:xfrm>
          <a:custGeom>
            <a:avLst/>
            <a:gdLst>
              <a:gd name="connsiteX0" fmla="*/ 844061 w 1711569"/>
              <a:gd name="connsiteY0" fmla="*/ 1078524 h 1078524"/>
              <a:gd name="connsiteX1" fmla="*/ 0 w 1711569"/>
              <a:gd name="connsiteY1" fmla="*/ 1078524 h 1078524"/>
              <a:gd name="connsiteX2" fmla="*/ 0 w 1711569"/>
              <a:gd name="connsiteY2" fmla="*/ 0 h 1078524"/>
              <a:gd name="connsiteX3" fmla="*/ 1711569 w 1711569"/>
              <a:gd name="connsiteY3" fmla="*/ 0 h 1078524"/>
              <a:gd name="connsiteX4" fmla="*/ 1711569 w 1711569"/>
              <a:gd name="connsiteY4" fmla="*/ 11724 h 1078524"/>
              <a:gd name="connsiteX5" fmla="*/ 1711569 w 1711569"/>
              <a:gd name="connsiteY5" fmla="*/ 11724 h 107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1569" h="1078524">
                <a:moveTo>
                  <a:pt x="844061" y="1078524"/>
                </a:moveTo>
                <a:lnTo>
                  <a:pt x="0" y="1078524"/>
                </a:lnTo>
                <a:lnTo>
                  <a:pt x="0" y="0"/>
                </a:lnTo>
                <a:lnTo>
                  <a:pt x="1711569" y="0"/>
                </a:lnTo>
                <a:lnTo>
                  <a:pt x="1711569" y="11724"/>
                </a:lnTo>
                <a:lnTo>
                  <a:pt x="1711569" y="11724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27" idx="2"/>
            <a:endCxn id="28" idx="0"/>
          </p:cNvCxnSpPr>
          <p:nvPr/>
        </p:nvCxnSpPr>
        <p:spPr>
          <a:xfrm flipH="1">
            <a:off x="3319462" y="1898497"/>
            <a:ext cx="10231" cy="4565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기본알고리즘 </a:t>
            </a:r>
            <a:r>
              <a:rPr lang="en-US" altLang="ko-KR" smtClean="0"/>
              <a:t>: </a:t>
            </a:r>
            <a:r>
              <a:rPr lang="ko-KR" altLang="en-US" smtClean="0"/>
              <a:t>수</a:t>
            </a:r>
            <a:r>
              <a:rPr lang="ko-KR" altLang="en-US"/>
              <a:t>학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400" y="942722"/>
            <a:ext cx="9601199" cy="91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최대값 구하기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(10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개의 데이터를 입력받아서 그 중에서 가장 큰값을 구하기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)</a:t>
            </a: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en-US" altLang="ko-KR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61130" y="1567669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mtClean="0"/>
              <a:t>#include &lt;stdio.h&gt;</a:t>
            </a:r>
          </a:p>
          <a:p>
            <a:endParaRPr lang="en-US" altLang="ko-KR" smtClean="0"/>
          </a:p>
          <a:p>
            <a:r>
              <a:rPr lang="en-US" altLang="ko-KR" smtClean="0"/>
              <a:t>main</a:t>
            </a:r>
            <a:r>
              <a:rPr lang="en-US" altLang="ko-KR"/>
              <a:t>()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	int i;</a:t>
            </a:r>
          </a:p>
          <a:p>
            <a:r>
              <a:rPr lang="en-US" altLang="ko-KR"/>
              <a:t>	int a[10];</a:t>
            </a:r>
          </a:p>
          <a:p>
            <a:r>
              <a:rPr lang="en-US" altLang="ko-KR"/>
              <a:t>	int j = -1, max = 0;</a:t>
            </a:r>
          </a:p>
          <a:p>
            <a:r>
              <a:rPr lang="en-US" altLang="ko-KR"/>
              <a:t>	do</a:t>
            </a:r>
          </a:p>
          <a:p>
            <a:r>
              <a:rPr lang="en-US" altLang="ko-KR"/>
              <a:t>	{</a:t>
            </a:r>
          </a:p>
          <a:p>
            <a:r>
              <a:rPr lang="en-US" altLang="ko-KR"/>
              <a:t>		j++;</a:t>
            </a:r>
          </a:p>
          <a:p>
            <a:r>
              <a:rPr lang="en-US" altLang="ko-KR"/>
              <a:t>		scanf("%d", &amp;a[j]);</a:t>
            </a:r>
          </a:p>
          <a:p>
            <a:r>
              <a:rPr lang="en-US" altLang="ko-KR"/>
              <a:t>	} while (j &lt; 9);</a:t>
            </a:r>
          </a:p>
          <a:p>
            <a:r>
              <a:rPr lang="en-US" altLang="ko-KR"/>
              <a:t>	for (i = 0; i &lt;= 9; i++)</a:t>
            </a:r>
          </a:p>
          <a:p>
            <a:r>
              <a:rPr lang="en-US" altLang="ko-KR"/>
              <a:t>	{</a:t>
            </a:r>
          </a:p>
          <a:p>
            <a:r>
              <a:rPr lang="en-US" altLang="ko-KR"/>
              <a:t>		if (a[i] &gt; max)</a:t>
            </a:r>
          </a:p>
          <a:p>
            <a:r>
              <a:rPr lang="en-US" altLang="ko-KR"/>
              <a:t>			max = a[i];</a:t>
            </a:r>
          </a:p>
          <a:p>
            <a:r>
              <a:rPr lang="en-US" altLang="ko-KR"/>
              <a:t>	}</a:t>
            </a:r>
          </a:p>
          <a:p>
            <a:r>
              <a:rPr lang="en-US" altLang="ko-KR"/>
              <a:t>	printf("%d", max</a:t>
            </a:r>
            <a:r>
              <a:rPr lang="en-US" altLang="ko-KR" smtClean="0"/>
              <a:t>);</a:t>
            </a:r>
          </a:p>
          <a:p>
            <a:r>
              <a:rPr lang="en-US" altLang="ko-KR" smtClean="0"/>
              <a:t>}</a:t>
            </a:r>
            <a:endParaRPr lang="ko-KR" altLang="en-US"/>
          </a:p>
        </p:txBody>
      </p:sp>
      <p:sp>
        <p:nvSpPr>
          <p:cNvPr id="27" name="순서도: 수행의 시작/종료 26"/>
          <p:cNvSpPr/>
          <p:nvPr/>
        </p:nvSpPr>
        <p:spPr bwMode="auto">
          <a:xfrm>
            <a:off x="2839827" y="1616173"/>
            <a:ext cx="979732" cy="282324"/>
          </a:xfrm>
          <a:prstGeom prst="flowChartTermina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dirty="0" smtClean="0">
                <a:latin typeface="굴림" pitchFamily="50" charset="-127"/>
                <a:ea typeface="굴림" pitchFamily="50" charset="-127"/>
              </a:rPr>
              <a:t>start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순서도: 수행의 시작/종료 27"/>
          <p:cNvSpPr/>
          <p:nvPr/>
        </p:nvSpPr>
        <p:spPr bwMode="auto">
          <a:xfrm>
            <a:off x="2829596" y="6464081"/>
            <a:ext cx="979732" cy="339665"/>
          </a:xfrm>
          <a:prstGeom prst="flowChartTermina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dirty="0" smtClean="0">
                <a:latin typeface="굴림" pitchFamily="50" charset="-127"/>
                <a:ea typeface="굴림" pitchFamily="50" charset="-127"/>
              </a:rPr>
              <a:t>stop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570335" y="2579392"/>
            <a:ext cx="1518716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j=0, max=0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육각형 29"/>
          <p:cNvSpPr/>
          <p:nvPr/>
        </p:nvSpPr>
        <p:spPr bwMode="auto">
          <a:xfrm>
            <a:off x="2132537" y="2055515"/>
            <a:ext cx="2394312" cy="351851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spcBef>
                <a:spcPct val="20000"/>
              </a:spcBef>
            </a:pPr>
            <a:r>
              <a:rPr lang="en-US" altLang="ko-KR" sz="1100" b="1" smtClean="0">
                <a:latin typeface="굴림" pitchFamily="50" charset="-127"/>
                <a:ea typeface="굴림" pitchFamily="50" charset="-127"/>
              </a:rPr>
              <a:t>i, a[10]</a:t>
            </a:r>
            <a:endParaRPr lang="ko-KR" altLang="en-US" sz="11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순서도: 문서 30"/>
          <p:cNvSpPr/>
          <p:nvPr/>
        </p:nvSpPr>
        <p:spPr bwMode="auto">
          <a:xfrm>
            <a:off x="2762724" y="5944552"/>
            <a:ext cx="1083602" cy="331162"/>
          </a:xfrm>
          <a:prstGeom prst="flowChartDocumen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max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750399" y="4489938"/>
            <a:ext cx="3138126" cy="1309390"/>
            <a:chOff x="996462" y="2883418"/>
            <a:chExt cx="4255476" cy="3055940"/>
          </a:xfrm>
        </p:grpSpPr>
        <p:sp>
          <p:nvSpPr>
            <p:cNvPr id="4" name="직사각형 3"/>
            <p:cNvSpPr/>
            <p:nvPr/>
          </p:nvSpPr>
          <p:spPr>
            <a:xfrm>
              <a:off x="996462" y="3270738"/>
              <a:ext cx="4255476" cy="26686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996462" y="2883418"/>
              <a:ext cx="4255476" cy="387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반복                                           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 i = 1, 10, 1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35" name="직사각형 34"/>
          <p:cNvSpPr/>
          <p:nvPr/>
        </p:nvSpPr>
        <p:spPr bwMode="auto">
          <a:xfrm>
            <a:off x="2560104" y="5292165"/>
            <a:ext cx="1518716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max = a [i]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570335" y="3085457"/>
            <a:ext cx="1518716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j =j+1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다이아몬드 22"/>
          <p:cNvSpPr/>
          <p:nvPr/>
        </p:nvSpPr>
        <p:spPr bwMode="auto">
          <a:xfrm>
            <a:off x="2436362" y="3843523"/>
            <a:ext cx="1736325" cy="399116"/>
          </a:xfrm>
          <a:prstGeom prst="diamon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j &lt;=10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1617785" y="2965938"/>
            <a:ext cx="1711569" cy="1078524"/>
          </a:xfrm>
          <a:custGeom>
            <a:avLst/>
            <a:gdLst>
              <a:gd name="connsiteX0" fmla="*/ 844061 w 1711569"/>
              <a:gd name="connsiteY0" fmla="*/ 1078524 h 1078524"/>
              <a:gd name="connsiteX1" fmla="*/ 0 w 1711569"/>
              <a:gd name="connsiteY1" fmla="*/ 1078524 h 1078524"/>
              <a:gd name="connsiteX2" fmla="*/ 0 w 1711569"/>
              <a:gd name="connsiteY2" fmla="*/ 0 h 1078524"/>
              <a:gd name="connsiteX3" fmla="*/ 1711569 w 1711569"/>
              <a:gd name="connsiteY3" fmla="*/ 0 h 1078524"/>
              <a:gd name="connsiteX4" fmla="*/ 1711569 w 1711569"/>
              <a:gd name="connsiteY4" fmla="*/ 11724 h 1078524"/>
              <a:gd name="connsiteX5" fmla="*/ 1711569 w 1711569"/>
              <a:gd name="connsiteY5" fmla="*/ 11724 h 107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1569" h="1078524">
                <a:moveTo>
                  <a:pt x="844061" y="1078524"/>
                </a:moveTo>
                <a:lnTo>
                  <a:pt x="0" y="1078524"/>
                </a:lnTo>
                <a:lnTo>
                  <a:pt x="0" y="0"/>
                </a:lnTo>
                <a:lnTo>
                  <a:pt x="1711569" y="0"/>
                </a:lnTo>
                <a:lnTo>
                  <a:pt x="1711569" y="11724"/>
                </a:lnTo>
                <a:lnTo>
                  <a:pt x="1711569" y="11724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수동 입력 8"/>
          <p:cNvSpPr/>
          <p:nvPr/>
        </p:nvSpPr>
        <p:spPr>
          <a:xfrm>
            <a:off x="868313" y="3386863"/>
            <a:ext cx="1493548" cy="292523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 [j]</a:t>
            </a:r>
            <a:endParaRPr lang="ko-KR" altLang="en-US" sz="105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82784" y="4212939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052817" y="3784251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32" name="다이아몬드 31"/>
          <p:cNvSpPr/>
          <p:nvPr/>
        </p:nvSpPr>
        <p:spPr bwMode="auto">
          <a:xfrm>
            <a:off x="2436362" y="4735856"/>
            <a:ext cx="1736325" cy="399116"/>
          </a:xfrm>
          <a:prstGeom prst="diamon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a[i] &gt; max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04524" y="5051234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170048" y="4683350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91761" y="1454627"/>
            <a:ext cx="1998939" cy="151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400" b="1" smtClean="0">
                <a:latin typeface="굴림" pitchFamily="50" charset="-127"/>
                <a:ea typeface="굴림" pitchFamily="50" charset="-127"/>
              </a:rPr>
              <a:t>i : 1,2,3~10</a:t>
            </a:r>
            <a:r>
              <a:rPr lang="ko-KR" altLang="en-US" sz="1400" b="1" smtClean="0">
                <a:latin typeface="굴림" pitchFamily="50" charset="-127"/>
                <a:ea typeface="굴림" pitchFamily="50" charset="-127"/>
              </a:rPr>
              <a:t>으로 변경</a:t>
            </a:r>
            <a:endParaRPr lang="en-US" altLang="ko-KR" sz="1400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400" b="1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b="1" smtClean="0">
                <a:latin typeface="굴림" pitchFamily="50" charset="-127"/>
                <a:ea typeface="굴림" pitchFamily="50" charset="-127"/>
              </a:rPr>
              <a:t>비교 대상 위치를 지정</a:t>
            </a:r>
            <a:endParaRPr lang="en-US" altLang="ko-KR" sz="1400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400" b="1" smtClean="0">
                <a:latin typeface="굴림" pitchFamily="50" charset="-127"/>
                <a:ea typeface="굴림" pitchFamily="50" charset="-127"/>
              </a:rPr>
              <a:t>j : </a:t>
            </a:r>
            <a:r>
              <a:rPr lang="ko-KR" altLang="en-US" sz="1400" b="1" smtClean="0">
                <a:latin typeface="굴림" pitchFamily="50" charset="-127"/>
                <a:ea typeface="굴림" pitchFamily="50" charset="-127"/>
              </a:rPr>
              <a:t>입력받은 점수의</a:t>
            </a:r>
            <a:endParaRPr lang="en-US" altLang="ko-KR" sz="1400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sz="1400" b="1" smtClean="0">
                <a:latin typeface="굴림" pitchFamily="50" charset="-127"/>
                <a:ea typeface="굴림" pitchFamily="50" charset="-127"/>
              </a:rPr>
              <a:t>개수를 세는 변수</a:t>
            </a:r>
            <a:endParaRPr lang="en-US" altLang="ko-KR" sz="1400" b="1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7106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기본알고리즘 </a:t>
            </a:r>
            <a:r>
              <a:rPr lang="en-US" altLang="ko-KR" smtClean="0"/>
              <a:t>: </a:t>
            </a:r>
            <a:r>
              <a:rPr lang="ko-KR" altLang="en-US" smtClean="0"/>
              <a:t>수</a:t>
            </a:r>
            <a:r>
              <a:rPr lang="ko-KR" altLang="en-US"/>
              <a:t>학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400" y="942722"/>
            <a:ext cx="96011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최대값</a:t>
            </a:r>
            <a:r>
              <a:rPr lang="en-US" altLang="ko-KR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최소값을 제외한 평점 구하기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630" y="1472859"/>
            <a:ext cx="4491673" cy="5360849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7432431" y="135983"/>
            <a:ext cx="4642338" cy="6597006"/>
            <a:chOff x="7432431" y="135983"/>
            <a:chExt cx="4642338" cy="659700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32431" y="135983"/>
              <a:ext cx="4642338" cy="659700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24474" y="5446478"/>
              <a:ext cx="1057143" cy="161905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64997" y="4918939"/>
              <a:ext cx="1057143" cy="161905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58782" y="3661789"/>
              <a:ext cx="967736" cy="148212"/>
            </a:xfrm>
            <a:prstGeom prst="rect">
              <a:avLst/>
            </a:prstGeom>
          </p:spPr>
        </p:pic>
      </p:grpSp>
      <p:sp>
        <p:nvSpPr>
          <p:cNvPr id="36" name="직사각형 35"/>
          <p:cNvSpPr/>
          <p:nvPr/>
        </p:nvSpPr>
        <p:spPr>
          <a:xfrm>
            <a:off x="5272611" y="476367"/>
            <a:ext cx="4003431" cy="2456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[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순서도 참고사항</a:t>
            </a: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]</a:t>
            </a:r>
          </a:p>
          <a:p>
            <a:pPr>
              <a:spcBef>
                <a:spcPct val="20000"/>
              </a:spcBef>
              <a:defRPr/>
            </a:pP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7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명의 채점 점수 중  최상위</a:t>
            </a: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최하위 점수를 제외한 평균을 구하기</a:t>
            </a:r>
            <a:endParaRPr lang="en-US" altLang="ko-KR" sz="1200" b="1" smtClean="0">
              <a:latin typeface="굴림" pitchFamily="50" charset="-127"/>
              <a:ea typeface="굴림" pitchFamily="50" charset="-127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&lt; 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변수 </a:t>
            </a: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&gt;</a:t>
            </a:r>
          </a:p>
          <a:p>
            <a:pPr>
              <a:spcBef>
                <a:spcPct val="20000"/>
              </a:spcBef>
              <a:defRPr/>
            </a:pP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M : 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입력받은 데이터의 개수를 저장하는 변수</a:t>
            </a:r>
            <a:endParaRPr lang="en-US" altLang="ko-KR" sz="1200" b="1" smtClean="0">
              <a:latin typeface="굴림" pitchFamily="50" charset="-127"/>
              <a:ea typeface="굴림" pitchFamily="50" charset="-127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A[7]: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입력받은 </a:t>
            </a: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7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개의 데이터를 저장하는 변수</a:t>
            </a:r>
            <a:endParaRPr lang="en-US" altLang="ko-KR" sz="1200" b="1" smtClean="0">
              <a:latin typeface="굴림" pitchFamily="50" charset="-127"/>
              <a:ea typeface="굴림" pitchFamily="50" charset="-127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I : 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배열의 저장위치를 지정하는 변수</a:t>
            </a:r>
            <a:endParaRPr lang="en-US" altLang="ko-KR" sz="1200" b="1" smtClean="0">
              <a:latin typeface="굴림" pitchFamily="50" charset="-127"/>
              <a:ea typeface="굴림" pitchFamily="50" charset="-127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MIN : 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데이터 중 가장 최하위 점수를 저장하는 변수</a:t>
            </a:r>
            <a:endParaRPr lang="en-US" altLang="ko-KR" sz="1200" b="1" smtClean="0">
              <a:latin typeface="굴림" pitchFamily="50" charset="-127"/>
              <a:ea typeface="굴림" pitchFamily="50" charset="-127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MAX : 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데이터 중 가장 최상위 점수를 저장하는 변수</a:t>
            </a:r>
            <a:endParaRPr lang="en-US" altLang="ko-KR" sz="1200" b="1" smtClean="0">
              <a:latin typeface="굴림" pitchFamily="50" charset="-127"/>
              <a:ea typeface="굴림" pitchFamily="50" charset="-127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HAP : 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입력받은 데이터의 합계를 저장하는 변수</a:t>
            </a:r>
            <a:endParaRPr lang="en-US" altLang="ko-KR" sz="1200" b="1" smtClean="0">
              <a:latin typeface="굴림" pitchFamily="50" charset="-127"/>
              <a:ea typeface="굴림" pitchFamily="50" charset="-127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AVG : 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데이터의 평균을 저장하는 변수</a:t>
            </a:r>
            <a:endParaRPr lang="en-US" altLang="ko-KR" sz="1200" b="1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53657" y="3574337"/>
            <a:ext cx="377985" cy="32311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8047211" y="5365352"/>
            <a:ext cx="5605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/>
              <a:t>(2)</a:t>
            </a:r>
            <a:endParaRPr lang="en-US" altLang="ko-KR" sz="1200"/>
          </a:p>
        </p:txBody>
      </p:sp>
      <p:sp>
        <p:nvSpPr>
          <p:cNvPr id="43" name="직사각형 42"/>
          <p:cNvSpPr/>
          <p:nvPr/>
        </p:nvSpPr>
        <p:spPr>
          <a:xfrm>
            <a:off x="9959424" y="4852693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/>
              <a:t>(3)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xmlns="" val="1846790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기본알고리즘 </a:t>
            </a:r>
            <a:r>
              <a:rPr lang="en-US" altLang="ko-KR" smtClean="0"/>
              <a:t>: </a:t>
            </a:r>
            <a:r>
              <a:rPr lang="ko-KR" altLang="en-US" smtClean="0"/>
              <a:t>수</a:t>
            </a:r>
            <a:r>
              <a:rPr lang="ko-KR" altLang="en-US"/>
              <a:t>학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400" y="942722"/>
            <a:ext cx="960119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구하기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59001" y="839311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mtClean="0"/>
              <a:t>#include &lt;stdio.h&gt;</a:t>
            </a:r>
          </a:p>
          <a:p>
            <a:r>
              <a:rPr lang="en-US" altLang="ko-KR" smtClean="0"/>
              <a:t>main</a:t>
            </a:r>
            <a:r>
              <a:rPr lang="en-US" altLang="ko-KR"/>
              <a:t>()</a:t>
            </a:r>
          </a:p>
          <a:p>
            <a:r>
              <a:rPr lang="en-US" altLang="ko-KR"/>
              <a:t>{</a:t>
            </a:r>
          </a:p>
          <a:p>
            <a:r>
              <a:rPr lang="en-US" altLang="ko-KR" smtClean="0"/>
              <a:t>	int </a:t>
            </a:r>
            <a:r>
              <a:rPr lang="en-US" altLang="ko-KR"/>
              <a:t>a, i, j;</a:t>
            </a:r>
          </a:p>
          <a:p>
            <a:r>
              <a:rPr lang="en-US" altLang="ko-KR"/>
              <a:t>	scanf("%d", &amp;a);</a:t>
            </a:r>
          </a:p>
          <a:p>
            <a:r>
              <a:rPr lang="en-US" altLang="ko-KR"/>
              <a:t>	i = a - 1;</a:t>
            </a:r>
          </a:p>
          <a:p>
            <a:r>
              <a:rPr lang="en-US" altLang="ko-KR"/>
              <a:t>	j = 2;</a:t>
            </a:r>
          </a:p>
          <a:p>
            <a:r>
              <a:rPr lang="en-US" altLang="ko-KR"/>
              <a:t>	while (1</a:t>
            </a:r>
            <a:r>
              <a:rPr lang="en-US" altLang="ko-KR" smtClean="0"/>
              <a:t>)</a:t>
            </a:r>
            <a:r>
              <a:rPr lang="en-US" altLang="ko-KR"/>
              <a:t>	{</a:t>
            </a:r>
          </a:p>
          <a:p>
            <a:r>
              <a:rPr lang="en-US" altLang="ko-KR"/>
              <a:t>		if (j &lt;= i</a:t>
            </a:r>
            <a:r>
              <a:rPr lang="en-US" altLang="ko-KR" smtClean="0"/>
              <a:t>)</a:t>
            </a:r>
            <a:r>
              <a:rPr lang="en-US" altLang="ko-KR"/>
              <a:t>	{</a:t>
            </a:r>
          </a:p>
          <a:p>
            <a:r>
              <a:rPr lang="en-US" altLang="ko-KR"/>
              <a:t>			if (a % j == 0</a:t>
            </a:r>
            <a:r>
              <a:rPr lang="en-US" altLang="ko-KR" smtClean="0"/>
              <a:t>) {</a:t>
            </a:r>
            <a:endParaRPr lang="en-US" altLang="ko-KR"/>
          </a:p>
          <a:p>
            <a:r>
              <a:rPr lang="en-US" altLang="ko-KR"/>
              <a:t>				printf("</a:t>
            </a:r>
            <a:r>
              <a:rPr lang="ko-KR" altLang="en-US"/>
              <a:t>소수 아님</a:t>
            </a:r>
            <a:r>
              <a:rPr lang="en-US" altLang="ko-KR"/>
              <a:t>");</a:t>
            </a:r>
          </a:p>
          <a:p>
            <a:r>
              <a:rPr lang="en-US" altLang="ko-KR"/>
              <a:t>				break;</a:t>
            </a:r>
          </a:p>
          <a:p>
            <a:r>
              <a:rPr lang="en-US" altLang="ko-KR"/>
              <a:t>			</a:t>
            </a:r>
            <a:r>
              <a:rPr lang="en-US" altLang="ko-KR" smtClean="0"/>
              <a:t>}</a:t>
            </a:r>
          </a:p>
          <a:p>
            <a:r>
              <a:rPr lang="en-US" altLang="ko-KR"/>
              <a:t>			else</a:t>
            </a:r>
          </a:p>
          <a:p>
            <a:r>
              <a:rPr lang="en-US" altLang="ko-KR"/>
              <a:t>				j++;</a:t>
            </a:r>
          </a:p>
          <a:p>
            <a:r>
              <a:rPr lang="en-US" altLang="ko-KR"/>
              <a:t>		</a:t>
            </a:r>
            <a:r>
              <a:rPr lang="en-US" altLang="ko-KR" smtClean="0"/>
              <a:t>}else {</a:t>
            </a:r>
            <a:endParaRPr lang="en-US" altLang="ko-KR"/>
          </a:p>
          <a:p>
            <a:r>
              <a:rPr lang="en-US" altLang="ko-KR"/>
              <a:t>			printf("</a:t>
            </a:r>
            <a:r>
              <a:rPr lang="ko-KR" altLang="en-US"/>
              <a:t>소수</a:t>
            </a:r>
            <a:r>
              <a:rPr lang="en-US" altLang="ko-KR"/>
              <a:t>");</a:t>
            </a:r>
          </a:p>
          <a:p>
            <a:r>
              <a:rPr lang="en-US" altLang="ko-KR"/>
              <a:t>			break;</a:t>
            </a:r>
          </a:p>
          <a:p>
            <a:r>
              <a:rPr lang="en-US" altLang="ko-KR"/>
              <a:t>		}</a:t>
            </a:r>
          </a:p>
          <a:p>
            <a:r>
              <a:rPr lang="en-US" altLang="ko-KR"/>
              <a:t>	</a:t>
            </a:r>
            <a:r>
              <a:rPr lang="en-US" altLang="ko-KR" smtClean="0"/>
              <a:t>}</a:t>
            </a:r>
          </a:p>
          <a:p>
            <a:r>
              <a:rPr lang="en-US" altLang="ko-KR" smtClean="0"/>
              <a:t>}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5743" y="1425338"/>
            <a:ext cx="4726371" cy="5323283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3003844" y="983814"/>
            <a:ext cx="3131713" cy="1126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[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순서도 참고사항</a:t>
            </a: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]</a:t>
            </a:r>
          </a:p>
          <a:p>
            <a:pPr>
              <a:spcBef>
                <a:spcPct val="20000"/>
              </a:spcBef>
              <a:defRPr/>
            </a:pP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A : 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소수인지를 판별하기 위해 입력받은 수를 저장하는 변수</a:t>
            </a:r>
            <a:endParaRPr lang="en-US" altLang="ko-KR" sz="1200" b="1" smtClean="0">
              <a:latin typeface="굴림" pitchFamily="50" charset="-127"/>
              <a:ea typeface="굴림" pitchFamily="50" charset="-127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i : A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보다 </a:t>
            </a: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1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작은수 </a:t>
            </a:r>
            <a:endParaRPr lang="en-US" altLang="ko-KR" sz="1200" b="1" smtClean="0">
              <a:latin typeface="굴림" pitchFamily="50" charset="-127"/>
              <a:ea typeface="굴림" pitchFamily="50" charset="-127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J : 2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부터 </a:t>
            </a: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i 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까지 증가되는 숫자 저장된 변수 </a:t>
            </a: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993631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기본알고리즘 </a:t>
            </a:r>
            <a:r>
              <a:rPr lang="en-US" altLang="ko-KR" smtClean="0"/>
              <a:t>: </a:t>
            </a:r>
            <a:r>
              <a:rPr lang="ko-KR" altLang="en-US" smtClean="0"/>
              <a:t>수</a:t>
            </a:r>
            <a:r>
              <a:rPr lang="ko-KR" altLang="en-US"/>
              <a:t>학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400" y="942722"/>
            <a:ext cx="960119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구하기 </a:t>
            </a:r>
            <a:r>
              <a:rPr lang="en-US" altLang="ko-KR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415670" y="2157453"/>
            <a:ext cx="40092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#include &lt;stdio.h&gt;</a:t>
            </a:r>
          </a:p>
          <a:p>
            <a:r>
              <a:rPr lang="en-US" altLang="ko-KR" smtClean="0"/>
              <a:t>main</a:t>
            </a:r>
            <a:r>
              <a:rPr lang="en-US" altLang="ko-KR"/>
              <a:t>()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	int a, j;</a:t>
            </a:r>
          </a:p>
          <a:p>
            <a:r>
              <a:rPr lang="en-US" altLang="ko-KR"/>
              <a:t>	scanf("%d", &amp;a</a:t>
            </a:r>
            <a:r>
              <a:rPr lang="en-US" altLang="ko-KR" smtClean="0"/>
              <a:t>);</a:t>
            </a:r>
          </a:p>
          <a:p>
            <a:endParaRPr lang="en-US" altLang="ko-KR"/>
          </a:p>
          <a:p>
            <a:r>
              <a:rPr lang="en-US" altLang="ko-KR"/>
              <a:t>	j = 2;</a:t>
            </a:r>
          </a:p>
          <a:p>
            <a:r>
              <a:rPr lang="en-US" altLang="ko-KR"/>
              <a:t>	while (a % j != 0)</a:t>
            </a:r>
          </a:p>
          <a:p>
            <a:r>
              <a:rPr lang="en-US" altLang="ko-KR"/>
              <a:t>		j++;</a:t>
            </a:r>
          </a:p>
          <a:p>
            <a:r>
              <a:rPr lang="en-US" altLang="ko-KR"/>
              <a:t>	if (a == j)</a:t>
            </a:r>
          </a:p>
          <a:p>
            <a:r>
              <a:rPr lang="en-US" altLang="ko-KR"/>
              <a:t>		printf("</a:t>
            </a:r>
            <a:r>
              <a:rPr lang="ko-KR" altLang="en-US"/>
              <a:t>소수</a:t>
            </a:r>
            <a:r>
              <a:rPr lang="en-US" altLang="ko-KR"/>
              <a:t>");</a:t>
            </a:r>
          </a:p>
          <a:p>
            <a:r>
              <a:rPr lang="en-US" altLang="ko-KR"/>
              <a:t>	else</a:t>
            </a:r>
          </a:p>
          <a:p>
            <a:r>
              <a:rPr lang="en-US" altLang="ko-KR"/>
              <a:t>		printf("</a:t>
            </a:r>
            <a:r>
              <a:rPr lang="ko-KR" altLang="en-US"/>
              <a:t>소수 아님</a:t>
            </a:r>
            <a:r>
              <a:rPr lang="en-US" altLang="ko-KR" smtClean="0"/>
              <a:t>");</a:t>
            </a:r>
          </a:p>
          <a:p>
            <a:r>
              <a:rPr lang="en-US" altLang="ko-KR" smtClean="0"/>
              <a:t>}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1544182"/>
            <a:ext cx="4261338" cy="525289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283957" y="1097656"/>
            <a:ext cx="3131713" cy="904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[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순서도 참고사항</a:t>
            </a: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]</a:t>
            </a:r>
          </a:p>
          <a:p>
            <a:pPr>
              <a:spcBef>
                <a:spcPct val="20000"/>
              </a:spcBef>
              <a:defRPr/>
            </a:pP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A : 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소수인지를 판별하기 위해 입력받은 수를 저장하는 변수</a:t>
            </a:r>
            <a:endParaRPr lang="en-US" altLang="ko-KR" sz="1200" b="1" smtClean="0">
              <a:latin typeface="굴림" pitchFamily="50" charset="-127"/>
              <a:ea typeface="굴림" pitchFamily="50" charset="-127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J : 2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부터 </a:t>
            </a: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1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씩 증가되는 숫자가 저장된 변수 </a:t>
            </a: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103928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4354" y="914398"/>
            <a:ext cx="3505199" cy="5939021"/>
          </a:xfrm>
          <a:prstGeom prst="rect">
            <a:avLst/>
          </a:prstGeom>
        </p:spPr>
      </p:pic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기본알고리즘 </a:t>
            </a:r>
            <a:r>
              <a:rPr lang="en-US" altLang="ko-KR" smtClean="0"/>
              <a:t>: </a:t>
            </a:r>
            <a:r>
              <a:rPr lang="ko-KR" altLang="en-US" smtClean="0"/>
              <a:t>수</a:t>
            </a:r>
            <a:r>
              <a:rPr lang="ko-KR" altLang="en-US"/>
              <a:t>학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400" y="942722"/>
            <a:ext cx="960119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소수의 합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303476" y="394692"/>
            <a:ext cx="499403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#include &lt;stdio.h&gt;</a:t>
            </a:r>
          </a:p>
          <a:p>
            <a:r>
              <a:rPr lang="en-US" altLang="ko-KR" smtClean="0"/>
              <a:t>main</a:t>
            </a:r>
            <a:r>
              <a:rPr lang="en-US" altLang="ko-KR"/>
              <a:t>()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	int a, sum, k, j;</a:t>
            </a:r>
          </a:p>
          <a:p>
            <a:r>
              <a:rPr lang="en-US" altLang="ko-KR"/>
              <a:t>	scanf("%d", &amp;a);</a:t>
            </a:r>
          </a:p>
          <a:p>
            <a:r>
              <a:rPr lang="en-US" altLang="ko-KR"/>
              <a:t>	sum = 0;</a:t>
            </a:r>
          </a:p>
          <a:p>
            <a:r>
              <a:rPr lang="en-US" altLang="ko-KR"/>
              <a:t>	k = 2;</a:t>
            </a:r>
          </a:p>
          <a:p>
            <a:r>
              <a:rPr lang="en-US" altLang="ko-KR"/>
              <a:t>	while (1)</a:t>
            </a:r>
          </a:p>
          <a:p>
            <a:r>
              <a:rPr lang="en-US" altLang="ko-KR"/>
              <a:t>	{</a:t>
            </a:r>
          </a:p>
          <a:p>
            <a:r>
              <a:rPr lang="en-US" altLang="ko-KR"/>
              <a:t>		j = 2;</a:t>
            </a:r>
          </a:p>
          <a:p>
            <a:r>
              <a:rPr lang="en-US" altLang="ko-KR"/>
              <a:t>		while (k % j != 0)</a:t>
            </a:r>
          </a:p>
          <a:p>
            <a:r>
              <a:rPr lang="en-US" altLang="ko-KR"/>
              <a:t>			j++;</a:t>
            </a:r>
          </a:p>
          <a:p>
            <a:r>
              <a:rPr lang="en-US" altLang="ko-KR"/>
              <a:t>		if (k == j)</a:t>
            </a:r>
          </a:p>
          <a:p>
            <a:r>
              <a:rPr lang="en-US" altLang="ko-KR"/>
              <a:t>			sum += k;</a:t>
            </a:r>
          </a:p>
          <a:p>
            <a:r>
              <a:rPr lang="en-US" altLang="ko-KR"/>
              <a:t>		if (k &lt; a)</a:t>
            </a:r>
          </a:p>
          <a:p>
            <a:r>
              <a:rPr lang="en-US" altLang="ko-KR"/>
              <a:t>			k++;</a:t>
            </a:r>
          </a:p>
          <a:p>
            <a:r>
              <a:rPr lang="en-US" altLang="ko-KR"/>
              <a:t>		else</a:t>
            </a:r>
          </a:p>
          <a:p>
            <a:r>
              <a:rPr lang="en-US" altLang="ko-KR"/>
              <a:t>		{</a:t>
            </a:r>
          </a:p>
          <a:p>
            <a:r>
              <a:rPr lang="en-US" altLang="ko-KR"/>
              <a:t>			printf("%d", sum);</a:t>
            </a:r>
          </a:p>
          <a:p>
            <a:r>
              <a:rPr lang="en-US" altLang="ko-KR"/>
              <a:t>			break;</a:t>
            </a:r>
          </a:p>
          <a:p>
            <a:r>
              <a:rPr lang="en-US" altLang="ko-KR"/>
              <a:t>		}</a:t>
            </a:r>
          </a:p>
          <a:p>
            <a:r>
              <a:rPr lang="en-US" altLang="ko-KR"/>
              <a:t>	</a:t>
            </a:r>
            <a:r>
              <a:rPr lang="en-US" altLang="ko-KR" smtClean="0"/>
              <a:t>}</a:t>
            </a:r>
          </a:p>
          <a:p>
            <a:r>
              <a:rPr lang="en-US" altLang="ko-KR" smtClean="0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24006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기본알고리즘 </a:t>
            </a:r>
            <a:r>
              <a:rPr lang="en-US" altLang="ko-KR" smtClean="0"/>
              <a:t>: </a:t>
            </a:r>
            <a:r>
              <a:rPr lang="ko-KR" altLang="en-US" smtClean="0"/>
              <a:t>수</a:t>
            </a:r>
            <a:r>
              <a:rPr lang="ko-KR" altLang="en-US"/>
              <a:t>학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400" y="942722"/>
            <a:ext cx="960119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최대공약수</a:t>
            </a:r>
            <a:r>
              <a:rPr lang="en-US" altLang="ko-KR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최소공배수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295400" y="1397014"/>
            <a:ext cx="6096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smtClean="0"/>
              <a:t>#include &lt;stdio.h&gt;</a:t>
            </a:r>
          </a:p>
          <a:p>
            <a:r>
              <a:rPr lang="en-US" altLang="ko-KR" sz="1400" smtClean="0"/>
              <a:t>main() </a:t>
            </a:r>
          </a:p>
          <a:p>
            <a:r>
              <a:rPr lang="en-US" altLang="ko-KR" sz="1400" smtClean="0"/>
              <a:t>{</a:t>
            </a:r>
            <a:endParaRPr lang="en-US" altLang="ko-KR" sz="1400"/>
          </a:p>
          <a:p>
            <a:r>
              <a:rPr lang="en-US" altLang="ko-KR" sz="1400" smtClean="0"/>
              <a:t>	int </a:t>
            </a:r>
            <a:r>
              <a:rPr lang="en-US" altLang="ko-KR" sz="1400"/>
              <a:t>a, b, high, low, m, n, gcm, lcm;</a:t>
            </a:r>
          </a:p>
          <a:p>
            <a:r>
              <a:rPr lang="en-US" altLang="ko-KR" sz="1400"/>
              <a:t>	scanf("%d %d", &amp;a, &amp;b);</a:t>
            </a:r>
          </a:p>
          <a:p>
            <a:r>
              <a:rPr lang="en-US" altLang="ko-KR" sz="1400"/>
              <a:t>	if (a &gt;= b</a:t>
            </a:r>
            <a:r>
              <a:rPr lang="en-US" altLang="ko-KR" sz="1400" smtClean="0"/>
              <a:t>)</a:t>
            </a:r>
            <a:r>
              <a:rPr lang="en-US" altLang="ko-KR" sz="1400"/>
              <a:t>	{</a:t>
            </a:r>
          </a:p>
          <a:p>
            <a:r>
              <a:rPr lang="en-US" altLang="ko-KR" sz="1400"/>
              <a:t>		high = a;</a:t>
            </a:r>
          </a:p>
          <a:p>
            <a:r>
              <a:rPr lang="en-US" altLang="ko-KR" sz="1400"/>
              <a:t>		low = b;</a:t>
            </a:r>
          </a:p>
          <a:p>
            <a:r>
              <a:rPr lang="en-US" altLang="ko-KR" sz="1400"/>
              <a:t>	</a:t>
            </a:r>
            <a:r>
              <a:rPr lang="en-US" altLang="ko-KR" sz="1400" smtClean="0"/>
              <a:t>}else{</a:t>
            </a:r>
            <a:endParaRPr lang="en-US" altLang="ko-KR" sz="1400"/>
          </a:p>
          <a:p>
            <a:r>
              <a:rPr lang="en-US" altLang="ko-KR" sz="1400"/>
              <a:t>		high = b;</a:t>
            </a:r>
          </a:p>
          <a:p>
            <a:r>
              <a:rPr lang="en-US" altLang="ko-KR" sz="1400"/>
              <a:t>		low = a;</a:t>
            </a:r>
          </a:p>
          <a:p>
            <a:r>
              <a:rPr lang="en-US" altLang="ko-KR" sz="1400"/>
              <a:t>	}</a:t>
            </a:r>
          </a:p>
          <a:p>
            <a:r>
              <a:rPr lang="en-US" altLang="ko-KR" sz="1400"/>
              <a:t>	while (1</a:t>
            </a:r>
            <a:r>
              <a:rPr lang="en-US" altLang="ko-KR" sz="1400" smtClean="0"/>
              <a:t>) {</a:t>
            </a:r>
            <a:endParaRPr lang="en-US" altLang="ko-KR" sz="1400"/>
          </a:p>
          <a:p>
            <a:r>
              <a:rPr lang="en-US" altLang="ko-KR" sz="1400"/>
              <a:t>		m = high / low;</a:t>
            </a:r>
          </a:p>
          <a:p>
            <a:r>
              <a:rPr lang="en-US" altLang="ko-KR" sz="1400"/>
              <a:t>		n = high - m * low;</a:t>
            </a:r>
          </a:p>
          <a:p>
            <a:r>
              <a:rPr lang="en-US" altLang="ko-KR" sz="1400"/>
              <a:t>		if (n == 0</a:t>
            </a:r>
            <a:r>
              <a:rPr lang="en-US" altLang="ko-KR" sz="1400" smtClean="0"/>
              <a:t>)</a:t>
            </a:r>
            <a:r>
              <a:rPr lang="en-US" altLang="ko-KR" sz="1400"/>
              <a:t>	{</a:t>
            </a:r>
          </a:p>
          <a:p>
            <a:r>
              <a:rPr lang="en-US" altLang="ko-KR" sz="1400"/>
              <a:t>			gcm = low;</a:t>
            </a:r>
          </a:p>
          <a:p>
            <a:r>
              <a:rPr lang="en-US" altLang="ko-KR" sz="1400"/>
              <a:t>			lcm = a * b / gcm;</a:t>
            </a:r>
          </a:p>
          <a:p>
            <a:r>
              <a:rPr lang="en-US" altLang="ko-KR" sz="1400"/>
              <a:t>			printf("%d %d", gcm, lcm);</a:t>
            </a:r>
          </a:p>
          <a:p>
            <a:r>
              <a:rPr lang="en-US" altLang="ko-KR" sz="1400"/>
              <a:t>			break;</a:t>
            </a:r>
          </a:p>
          <a:p>
            <a:r>
              <a:rPr lang="en-US" altLang="ko-KR" sz="1400"/>
              <a:t>		}</a:t>
            </a:r>
          </a:p>
          <a:p>
            <a:r>
              <a:rPr lang="en-US" altLang="ko-KR" sz="1400"/>
              <a:t>		high = low;</a:t>
            </a:r>
          </a:p>
          <a:p>
            <a:r>
              <a:rPr lang="en-US" altLang="ko-KR" sz="1400"/>
              <a:t>		low = n;</a:t>
            </a:r>
          </a:p>
          <a:p>
            <a:r>
              <a:rPr lang="en-US" altLang="ko-KR" sz="1400"/>
              <a:t>	</a:t>
            </a:r>
            <a:r>
              <a:rPr lang="en-US" altLang="ko-KR" sz="1400" smtClean="0"/>
              <a:t>}</a:t>
            </a:r>
          </a:p>
          <a:p>
            <a:r>
              <a:rPr lang="en-US" altLang="ko-KR" sz="1400" smtClean="0"/>
              <a:t>}</a:t>
            </a:r>
            <a:endParaRPr lang="ko-KR" altLang="en-US" sz="1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15400" y="0"/>
            <a:ext cx="3276600" cy="682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540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기본알고리즘 </a:t>
            </a:r>
            <a:r>
              <a:rPr lang="en-US" altLang="ko-KR" smtClean="0"/>
              <a:t>: </a:t>
            </a:r>
            <a:r>
              <a:rPr lang="ko-KR" altLang="en-US" smtClean="0"/>
              <a:t>수열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942722"/>
            <a:ext cx="9601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1</a:t>
            </a:r>
            <a:r>
              <a:rPr lang="ko-KR" altLang="en-US" b="1"/>
              <a:t>부터</a:t>
            </a:r>
            <a:r>
              <a:rPr lang="en-US" altLang="ko-KR" b="1"/>
              <a:t> 100</a:t>
            </a:r>
            <a:r>
              <a:rPr lang="ko-KR" altLang="en-US" b="1"/>
              <a:t>까지의 합계 구하기</a:t>
            </a:r>
            <a:endParaRPr lang="en-US" altLang="ko-KR" b="1"/>
          </a:p>
        </p:txBody>
      </p:sp>
      <p:grpSp>
        <p:nvGrpSpPr>
          <p:cNvPr id="4" name="그룹 3"/>
          <p:cNvGrpSpPr/>
          <p:nvPr/>
        </p:nvGrpSpPr>
        <p:grpSpPr>
          <a:xfrm>
            <a:off x="2361626" y="1569747"/>
            <a:ext cx="2380930" cy="5001810"/>
            <a:chOff x="2006177" y="2358704"/>
            <a:chExt cx="1620718" cy="3500566"/>
          </a:xfrm>
        </p:grpSpPr>
        <p:sp>
          <p:nvSpPr>
            <p:cNvPr id="5" name="순서도: 수행의 시작/종료 4"/>
            <p:cNvSpPr/>
            <p:nvPr/>
          </p:nvSpPr>
          <p:spPr bwMode="auto">
            <a:xfrm>
              <a:off x="2208969" y="2358704"/>
              <a:ext cx="1035115" cy="315035"/>
            </a:xfrm>
            <a:prstGeom prst="flowChartTermina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start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순서도: 수행의 시작/종료 5"/>
            <p:cNvSpPr/>
            <p:nvPr/>
          </p:nvSpPr>
          <p:spPr bwMode="auto">
            <a:xfrm>
              <a:off x="2208969" y="5544235"/>
              <a:ext cx="1035115" cy="315035"/>
            </a:xfrm>
            <a:prstGeom prst="flowChartTermina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stop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2726526" y="2673739"/>
              <a:ext cx="0" cy="28704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직사각형 7"/>
            <p:cNvSpPr/>
            <p:nvPr/>
          </p:nvSpPr>
          <p:spPr bwMode="auto">
            <a:xfrm>
              <a:off x="2096457" y="2836270"/>
              <a:ext cx="1260139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 = 0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2096457" y="3203975"/>
              <a:ext cx="1260139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sum = 0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순서도: 문서 9"/>
            <p:cNvSpPr/>
            <p:nvPr/>
          </p:nvSpPr>
          <p:spPr bwMode="auto">
            <a:xfrm>
              <a:off x="2096457" y="5049180"/>
              <a:ext cx="1260139" cy="315035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i, sum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2096457" y="3741282"/>
              <a:ext cx="1260139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 </a:t>
              </a:r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 i + 1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2096457" y="4108987"/>
              <a:ext cx="1260139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</a:t>
              </a:r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um = sum + i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다이아몬드 12"/>
            <p:cNvSpPr/>
            <p:nvPr/>
          </p:nvSpPr>
          <p:spPr bwMode="auto">
            <a:xfrm>
              <a:off x="2006177" y="4554125"/>
              <a:ext cx="1440698" cy="252000"/>
            </a:xfrm>
            <a:prstGeom prst="diamond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i&lt;100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" name="꺾인 연결선 13"/>
            <p:cNvCxnSpPr>
              <a:stCxn id="13" idx="3"/>
            </p:cNvCxnSpPr>
            <p:nvPr/>
          </p:nvCxnSpPr>
          <p:spPr bwMode="auto">
            <a:xfrm flipV="1">
              <a:off x="3446875" y="3608085"/>
              <a:ext cx="179885" cy="1072040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직선 화살표 연결선 14"/>
            <p:cNvCxnSpPr/>
            <p:nvPr/>
          </p:nvCxnSpPr>
          <p:spPr bwMode="auto">
            <a:xfrm flipH="1">
              <a:off x="2816805" y="3609020"/>
              <a:ext cx="81009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3243967" y="4427421"/>
              <a:ext cx="376675" cy="258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yes</a:t>
              </a:r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8676" y="4807060"/>
              <a:ext cx="318842" cy="258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no</a:t>
              </a:r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5941269" y="169859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#include &lt;stdio.h&gt;</a:t>
            </a:r>
          </a:p>
          <a:p>
            <a:endParaRPr lang="ko-KR" altLang="en-US"/>
          </a:p>
          <a:p>
            <a:r>
              <a:rPr lang="ko-KR" altLang="en-US"/>
              <a:t>main()</a:t>
            </a:r>
          </a:p>
          <a:p>
            <a:r>
              <a:rPr lang="ko-KR" altLang="en-US"/>
              <a:t>{</a:t>
            </a:r>
          </a:p>
          <a:p>
            <a:r>
              <a:rPr lang="ko-KR" altLang="en-US"/>
              <a:t>	int </a:t>
            </a:r>
            <a:r>
              <a:rPr lang="ko-KR" altLang="en-US" smtClean="0"/>
              <a:t>i</a:t>
            </a:r>
            <a:r>
              <a:rPr lang="en-US" altLang="ko-KR" smtClean="0"/>
              <a:t>=0</a:t>
            </a:r>
            <a:r>
              <a:rPr lang="ko-KR" altLang="en-US" smtClean="0"/>
              <a:t>, sum</a:t>
            </a:r>
            <a:r>
              <a:rPr lang="en-US" altLang="ko-KR" smtClean="0"/>
              <a:t>=0</a:t>
            </a:r>
            <a:r>
              <a:rPr lang="ko-KR" altLang="en-US" smtClean="0"/>
              <a:t>;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 </a:t>
            </a:r>
            <a:r>
              <a:rPr lang="ko-KR" altLang="en-US"/>
              <a:t>	do</a:t>
            </a:r>
          </a:p>
          <a:p>
            <a:r>
              <a:rPr lang="ko-KR" altLang="en-US"/>
              <a:t>	{</a:t>
            </a:r>
          </a:p>
          <a:p>
            <a:r>
              <a:rPr lang="ko-KR" altLang="en-US"/>
              <a:t>		i++;</a:t>
            </a:r>
          </a:p>
          <a:p>
            <a:r>
              <a:rPr lang="ko-KR" altLang="en-US"/>
              <a:t>		sum += i;</a:t>
            </a:r>
          </a:p>
          <a:p>
            <a:r>
              <a:rPr lang="ko-KR" altLang="en-US"/>
              <a:t>	} while (i &lt; 100);</a:t>
            </a:r>
          </a:p>
          <a:p>
            <a:r>
              <a:rPr lang="ko-KR" altLang="en-US"/>
              <a:t>	printf("%d %d", i, sum);</a:t>
            </a:r>
          </a:p>
          <a:p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318389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기본알고리즘 </a:t>
            </a:r>
            <a:r>
              <a:rPr lang="en-US" altLang="ko-KR" smtClean="0"/>
              <a:t>: </a:t>
            </a:r>
            <a:r>
              <a:rPr lang="ko-KR" altLang="en-US" smtClean="0"/>
              <a:t>수열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942722"/>
            <a:ext cx="9601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1~100</a:t>
            </a:r>
            <a:r>
              <a:rPr lang="ko-KR" altLang="en-US" b="1"/>
              <a:t>까지 홀수 합계 구하기</a:t>
            </a:r>
            <a:endParaRPr lang="en-US" altLang="ko-KR" b="1"/>
          </a:p>
        </p:txBody>
      </p:sp>
      <p:grpSp>
        <p:nvGrpSpPr>
          <p:cNvPr id="20" name="그룹 19"/>
          <p:cNvGrpSpPr/>
          <p:nvPr/>
        </p:nvGrpSpPr>
        <p:grpSpPr>
          <a:xfrm>
            <a:off x="1938393" y="1716277"/>
            <a:ext cx="2739115" cy="4719691"/>
            <a:chOff x="2006177" y="2358704"/>
            <a:chExt cx="1636034" cy="3500566"/>
          </a:xfrm>
        </p:grpSpPr>
        <p:sp>
          <p:nvSpPr>
            <p:cNvPr id="21" name="순서도: 수행의 시작/종료 20"/>
            <p:cNvSpPr/>
            <p:nvPr/>
          </p:nvSpPr>
          <p:spPr bwMode="auto">
            <a:xfrm>
              <a:off x="2208969" y="2358704"/>
              <a:ext cx="1035115" cy="315035"/>
            </a:xfrm>
            <a:prstGeom prst="flowChartTermina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start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2" name="순서도: 수행의 시작/종료 21"/>
            <p:cNvSpPr/>
            <p:nvPr/>
          </p:nvSpPr>
          <p:spPr bwMode="auto">
            <a:xfrm>
              <a:off x="2208969" y="5544235"/>
              <a:ext cx="1035115" cy="315035"/>
            </a:xfrm>
            <a:prstGeom prst="flowChartTermina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stop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 bwMode="auto">
            <a:xfrm>
              <a:off x="2726526" y="2673739"/>
              <a:ext cx="0" cy="28704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직사각형 23"/>
            <p:cNvSpPr/>
            <p:nvPr/>
          </p:nvSpPr>
          <p:spPr bwMode="auto">
            <a:xfrm>
              <a:off x="2096457" y="2836270"/>
              <a:ext cx="1260139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i = ( 1 )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2096457" y="3203975"/>
              <a:ext cx="1260139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sum = 0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6" name="순서도: 문서 25"/>
            <p:cNvSpPr/>
            <p:nvPr/>
          </p:nvSpPr>
          <p:spPr bwMode="auto">
            <a:xfrm>
              <a:off x="2096457" y="5049180"/>
              <a:ext cx="1260139" cy="315035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sum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2096457" y="3741282"/>
              <a:ext cx="1260139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dirty="0">
                  <a:latin typeface="굴림" pitchFamily="50" charset="-127"/>
                  <a:ea typeface="굴림" pitchFamily="50" charset="-127"/>
                </a:rPr>
                <a:t>i</a:t>
              </a:r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 = i + ( 2 )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2096457" y="4108987"/>
              <a:ext cx="1260139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dirty="0">
                  <a:latin typeface="굴림" pitchFamily="50" charset="-127"/>
                  <a:ea typeface="굴림" pitchFamily="50" charset="-127"/>
                </a:rPr>
                <a:t>s</a:t>
              </a:r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um = sum + i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9" name="다이아몬드 28"/>
            <p:cNvSpPr/>
            <p:nvPr/>
          </p:nvSpPr>
          <p:spPr bwMode="auto">
            <a:xfrm>
              <a:off x="2006177" y="4476691"/>
              <a:ext cx="1440698" cy="403105"/>
            </a:xfrm>
            <a:prstGeom prst="diamond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smtClean="0">
                  <a:latin typeface="굴림" pitchFamily="50" charset="-127"/>
                  <a:ea typeface="굴림" pitchFamily="50" charset="-127"/>
                </a:rPr>
                <a:t>i&lt;99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30" name="꺾인 연결선 29"/>
            <p:cNvCxnSpPr>
              <a:stCxn id="29" idx="3"/>
            </p:cNvCxnSpPr>
            <p:nvPr/>
          </p:nvCxnSpPr>
          <p:spPr bwMode="auto">
            <a:xfrm flipV="1">
              <a:off x="3446875" y="3609020"/>
              <a:ext cx="180020" cy="1069224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직선 화살표 연결선 30"/>
            <p:cNvCxnSpPr/>
            <p:nvPr/>
          </p:nvCxnSpPr>
          <p:spPr bwMode="auto">
            <a:xfrm flipH="1">
              <a:off x="2816805" y="3609020"/>
              <a:ext cx="81009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3251540" y="4414365"/>
              <a:ext cx="390671" cy="285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yes</a:t>
              </a:r>
              <a:endParaRPr lang="ko-KR" altLang="en-US" sz="16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51977" y="4794005"/>
              <a:ext cx="341379" cy="285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no</a:t>
              </a:r>
              <a:endParaRPr lang="ko-KR" altLang="en-US" sz="1600" b="1" dirty="0"/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5857901" y="163430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#include &lt;stdio.h&gt;</a:t>
            </a:r>
          </a:p>
          <a:p>
            <a:endParaRPr lang="ko-KR" altLang="en-US"/>
          </a:p>
          <a:p>
            <a:r>
              <a:rPr lang="ko-KR" altLang="en-US"/>
              <a:t>main()</a:t>
            </a:r>
          </a:p>
          <a:p>
            <a:r>
              <a:rPr lang="ko-KR" altLang="en-US"/>
              <a:t>{</a:t>
            </a:r>
          </a:p>
          <a:p>
            <a:r>
              <a:rPr lang="ko-KR" altLang="en-US"/>
              <a:t>	</a:t>
            </a:r>
            <a:r>
              <a:rPr lang="en-US" altLang="ko-KR" smtClean="0"/>
              <a:t>int </a:t>
            </a:r>
            <a:r>
              <a:rPr lang="ko-KR" altLang="en-US" smtClean="0"/>
              <a:t>i </a:t>
            </a:r>
            <a:r>
              <a:rPr lang="ko-KR" altLang="en-US"/>
              <a:t>= -</a:t>
            </a:r>
            <a:r>
              <a:rPr lang="ko-KR" altLang="en-US" smtClean="0"/>
              <a:t>1</a:t>
            </a:r>
            <a:r>
              <a:rPr lang="en-US" altLang="ko-KR" smtClean="0"/>
              <a:t>, </a:t>
            </a:r>
            <a:r>
              <a:rPr lang="ko-KR" altLang="en-US" smtClean="0"/>
              <a:t>sum </a:t>
            </a:r>
            <a:r>
              <a:rPr lang="ko-KR" altLang="en-US"/>
              <a:t>= 0;</a:t>
            </a:r>
          </a:p>
          <a:p>
            <a:r>
              <a:rPr lang="ko-KR" altLang="en-US"/>
              <a:t>	do</a:t>
            </a:r>
          </a:p>
          <a:p>
            <a:r>
              <a:rPr lang="ko-KR" altLang="en-US"/>
              <a:t>	{</a:t>
            </a:r>
          </a:p>
          <a:p>
            <a:r>
              <a:rPr lang="ko-KR" altLang="en-US"/>
              <a:t>		i += 2;</a:t>
            </a:r>
          </a:p>
          <a:p>
            <a:r>
              <a:rPr lang="ko-KR" altLang="en-US"/>
              <a:t>		sum += i;</a:t>
            </a:r>
          </a:p>
          <a:p>
            <a:r>
              <a:rPr lang="ko-KR" altLang="en-US"/>
              <a:t>	} while (i &lt; 99);</a:t>
            </a:r>
          </a:p>
          <a:p>
            <a:r>
              <a:rPr lang="ko-KR" altLang="en-US"/>
              <a:t>		printf("%d", sum);</a:t>
            </a:r>
          </a:p>
          <a:p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966260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기본알고리즘 </a:t>
            </a:r>
            <a:r>
              <a:rPr lang="en-US" altLang="ko-KR" smtClean="0"/>
              <a:t>: </a:t>
            </a:r>
            <a:r>
              <a:rPr lang="ko-KR" altLang="en-US" smtClean="0"/>
              <a:t>수열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942722"/>
            <a:ext cx="96011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1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– 2 + 3 – 4 + 5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-6+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… 100</a:t>
            </a:r>
            <a:endParaRPr lang="en-US" altLang="ko-KR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780752" y="573324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#include &lt;stdio.h</a:t>
            </a:r>
            <a:r>
              <a:rPr lang="en-US" altLang="ko-KR" smtClean="0"/>
              <a:t>&gt;</a:t>
            </a:r>
            <a:endParaRPr lang="en-US" altLang="ko-KR"/>
          </a:p>
          <a:p>
            <a:r>
              <a:rPr lang="en-US" altLang="ko-KR"/>
              <a:t>main()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	int N, j, sw;</a:t>
            </a:r>
          </a:p>
          <a:p>
            <a:r>
              <a:rPr lang="en-US" altLang="ko-KR"/>
              <a:t>	N = j </a:t>
            </a:r>
            <a:r>
              <a:rPr lang="en-US" altLang="ko-KR" smtClean="0"/>
              <a:t>= 0</a:t>
            </a:r>
            <a:r>
              <a:rPr lang="en-US" altLang="ko-KR"/>
              <a:t>;</a:t>
            </a:r>
          </a:p>
          <a:p>
            <a:r>
              <a:rPr lang="en-US" altLang="ko-KR"/>
              <a:t>	sw = 0;</a:t>
            </a:r>
          </a:p>
          <a:p>
            <a:r>
              <a:rPr lang="en-US" altLang="ko-KR"/>
              <a:t>	do</a:t>
            </a:r>
          </a:p>
          <a:p>
            <a:r>
              <a:rPr lang="en-US" altLang="ko-KR"/>
              <a:t>	{</a:t>
            </a:r>
          </a:p>
          <a:p>
            <a:r>
              <a:rPr lang="en-US" altLang="ko-KR"/>
              <a:t>		N++;</a:t>
            </a:r>
          </a:p>
          <a:p>
            <a:r>
              <a:rPr lang="en-US" altLang="ko-KR"/>
              <a:t>		if (sw == 0)</a:t>
            </a:r>
          </a:p>
          <a:p>
            <a:r>
              <a:rPr lang="en-US" altLang="ko-KR"/>
              <a:t>		{</a:t>
            </a:r>
          </a:p>
          <a:p>
            <a:r>
              <a:rPr lang="en-US" altLang="ko-KR"/>
              <a:t>			j += N;</a:t>
            </a:r>
          </a:p>
          <a:p>
            <a:r>
              <a:rPr lang="en-US" altLang="ko-KR"/>
              <a:t>			sw = 1;</a:t>
            </a:r>
          </a:p>
          <a:p>
            <a:r>
              <a:rPr lang="en-US" altLang="ko-KR"/>
              <a:t>		}</a:t>
            </a:r>
          </a:p>
          <a:p>
            <a:r>
              <a:rPr lang="en-US" altLang="ko-KR"/>
              <a:t>		else</a:t>
            </a:r>
          </a:p>
          <a:p>
            <a:r>
              <a:rPr lang="en-US" altLang="ko-KR"/>
              <a:t>		{</a:t>
            </a:r>
          </a:p>
          <a:p>
            <a:r>
              <a:rPr lang="en-US" altLang="ko-KR"/>
              <a:t>			j -= N;</a:t>
            </a:r>
          </a:p>
          <a:p>
            <a:r>
              <a:rPr lang="en-US" altLang="ko-KR"/>
              <a:t>			sw = 0;</a:t>
            </a:r>
          </a:p>
          <a:p>
            <a:r>
              <a:rPr lang="en-US" altLang="ko-KR"/>
              <a:t>		}</a:t>
            </a:r>
          </a:p>
          <a:p>
            <a:r>
              <a:rPr lang="en-US" altLang="ko-KR"/>
              <a:t>	} while (N &lt; 100);</a:t>
            </a:r>
          </a:p>
          <a:p>
            <a:r>
              <a:rPr lang="en-US" altLang="ko-KR"/>
              <a:t>	printf("%d", j);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>
            <a:off x="735511" y="1635512"/>
            <a:ext cx="4317135" cy="5222487"/>
            <a:chOff x="735511" y="1635513"/>
            <a:chExt cx="3859821" cy="4752528"/>
          </a:xfrm>
        </p:grpSpPr>
        <p:cxnSp>
          <p:nvCxnSpPr>
            <p:cNvPr id="56" name="직선 연결선 55"/>
            <p:cNvCxnSpPr/>
            <p:nvPr/>
          </p:nvCxnSpPr>
          <p:spPr bwMode="auto">
            <a:xfrm>
              <a:off x="2590716" y="4744555"/>
              <a:ext cx="0" cy="161671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순서도: 수행의 시작/종료 34"/>
            <p:cNvSpPr/>
            <p:nvPr/>
          </p:nvSpPr>
          <p:spPr bwMode="auto">
            <a:xfrm>
              <a:off x="1975370" y="1635513"/>
              <a:ext cx="1230693" cy="373695"/>
            </a:xfrm>
            <a:prstGeom prst="flowChartTermina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start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6" name="순서도: 수행의 시작/종료 35"/>
            <p:cNvSpPr/>
            <p:nvPr/>
          </p:nvSpPr>
          <p:spPr bwMode="auto">
            <a:xfrm>
              <a:off x="1975370" y="6014346"/>
              <a:ext cx="1230693" cy="373695"/>
            </a:xfrm>
            <a:prstGeom prst="flowChartTermina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stop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37" name="직선 연결선 36"/>
            <p:cNvCxnSpPr>
              <a:stCxn id="35" idx="2"/>
              <a:endCxn id="41" idx="0"/>
            </p:cNvCxnSpPr>
            <p:nvPr/>
          </p:nvCxnSpPr>
          <p:spPr bwMode="auto">
            <a:xfrm>
              <a:off x="2590717" y="2009208"/>
              <a:ext cx="0" cy="147451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직사각형 37"/>
            <p:cNvSpPr/>
            <p:nvPr/>
          </p:nvSpPr>
          <p:spPr bwMode="auto">
            <a:xfrm>
              <a:off x="1842961" y="2931657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N = N + 1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9" name="순서도: 문서 38"/>
            <p:cNvSpPr/>
            <p:nvPr/>
          </p:nvSpPr>
          <p:spPr bwMode="auto">
            <a:xfrm>
              <a:off x="1841600" y="5510290"/>
              <a:ext cx="1498233" cy="373695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j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0" name="육각형 39"/>
            <p:cNvSpPr/>
            <p:nvPr/>
          </p:nvSpPr>
          <p:spPr bwMode="auto">
            <a:xfrm>
              <a:off x="1841600" y="2128679"/>
              <a:ext cx="1498233" cy="504030"/>
            </a:xfrm>
            <a:prstGeom prst="hexago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spcBef>
                  <a:spcPct val="20000"/>
                </a:spcBef>
              </a:pP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N = 0</a:t>
              </a: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, j </a:t>
              </a: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= 0</a:t>
              </a:r>
            </a:p>
            <a:p>
              <a:pPr marL="508000" indent="-508000" algn="ctr">
                <a:spcBef>
                  <a:spcPct val="20000"/>
                </a:spcBef>
              </a:pP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SW </a:t>
              </a: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= 0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1" name="다이아몬드 40"/>
            <p:cNvSpPr/>
            <p:nvPr/>
          </p:nvSpPr>
          <p:spPr bwMode="auto">
            <a:xfrm>
              <a:off x="1841600" y="3483718"/>
              <a:ext cx="1498233" cy="298922"/>
            </a:xfrm>
            <a:prstGeom prst="diamond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SW </a:t>
              </a: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= 0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2" name="다이아몬드 41"/>
            <p:cNvSpPr/>
            <p:nvPr/>
          </p:nvSpPr>
          <p:spPr bwMode="auto">
            <a:xfrm>
              <a:off x="1734262" y="5081007"/>
              <a:ext cx="1712908" cy="298922"/>
            </a:xfrm>
            <a:prstGeom prst="diamond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N &lt;100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43" name="꺾인 연결선 42"/>
            <p:cNvCxnSpPr>
              <a:stCxn id="42" idx="3"/>
            </p:cNvCxnSpPr>
            <p:nvPr/>
          </p:nvCxnSpPr>
          <p:spPr bwMode="auto">
            <a:xfrm flipV="1">
              <a:off x="3447170" y="2787641"/>
              <a:ext cx="1140939" cy="2442827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직선 화살표 연결선 43"/>
            <p:cNvCxnSpPr/>
            <p:nvPr/>
          </p:nvCxnSpPr>
          <p:spPr bwMode="auto">
            <a:xfrm flipH="1">
              <a:off x="2704974" y="2787641"/>
              <a:ext cx="189035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2803965" y="5241429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smtClean="0"/>
                <a:t>no</a:t>
              </a:r>
              <a:endParaRPr lang="ko-KR" altLang="en-US" sz="11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06729" y="4942507"/>
              <a:ext cx="4203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smtClean="0"/>
                <a:t>yes</a:t>
              </a:r>
              <a:endParaRPr lang="ko-KR" altLang="en-US" sz="1100" b="1" dirty="0"/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735511" y="3884311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j = j </a:t>
              </a: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+ N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2970622" y="3893238"/>
              <a:ext cx="1498233" cy="30544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j = j </a:t>
              </a: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- N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50" name="꺾인 연결선 49"/>
            <p:cNvCxnSpPr>
              <a:stCxn id="41" idx="1"/>
              <a:endCxn id="47" idx="0"/>
            </p:cNvCxnSpPr>
            <p:nvPr/>
          </p:nvCxnSpPr>
          <p:spPr>
            <a:xfrm rot="10800000" flipV="1">
              <a:off x="1484628" y="3633179"/>
              <a:ext cx="356972" cy="2511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꺾인 연결선 50"/>
            <p:cNvCxnSpPr>
              <a:stCxn id="41" idx="3"/>
              <a:endCxn id="49" idx="0"/>
            </p:cNvCxnSpPr>
            <p:nvPr/>
          </p:nvCxnSpPr>
          <p:spPr>
            <a:xfrm>
              <a:off x="3339833" y="3633179"/>
              <a:ext cx="379906" cy="260059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꺾인 연결선 51"/>
            <p:cNvCxnSpPr>
              <a:stCxn id="47" idx="2"/>
            </p:cNvCxnSpPr>
            <p:nvPr/>
          </p:nvCxnSpPr>
          <p:spPr>
            <a:xfrm rot="16200000" flipH="1">
              <a:off x="1386080" y="4281781"/>
              <a:ext cx="554069" cy="35697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꺾인 연결선 52"/>
            <p:cNvCxnSpPr>
              <a:stCxn id="49" idx="2"/>
            </p:cNvCxnSpPr>
            <p:nvPr/>
          </p:nvCxnSpPr>
          <p:spPr>
            <a:xfrm rot="5400000">
              <a:off x="2478349" y="3503164"/>
              <a:ext cx="545875" cy="1936906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544947" y="3371569"/>
              <a:ext cx="3786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yes</a:t>
              </a:r>
              <a:endParaRPr lang="ko-KR" altLang="en-US" sz="11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68231" y="3371569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no</a:t>
              </a:r>
              <a:endParaRPr lang="ko-KR" altLang="en-US" sz="1100" b="1" dirty="0"/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737416" y="4261425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spcBef>
                  <a:spcPct val="20000"/>
                </a:spcBef>
              </a:pPr>
              <a:r>
                <a:rPr lang="en-US" altLang="ko-KR" sz="1100" b="1">
                  <a:latin typeface="굴림" pitchFamily="50" charset="-127"/>
                  <a:ea typeface="굴림" pitchFamily="50" charset="-127"/>
                </a:rPr>
                <a:t>SW = 1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2970564" y="4271671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spcBef>
                  <a:spcPct val="20000"/>
                </a:spcBef>
              </a:pPr>
              <a:r>
                <a:rPr lang="en-US" altLang="ko-KR" sz="1100" b="1">
                  <a:latin typeface="굴림" pitchFamily="50" charset="-127"/>
                  <a:ea typeface="굴림" pitchFamily="50" charset="-127"/>
                </a:rPr>
                <a:t>SW = </a:t>
              </a: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0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878578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기본알고리즘 </a:t>
            </a:r>
            <a:r>
              <a:rPr lang="en-US" altLang="ko-KR" smtClean="0"/>
              <a:t>: </a:t>
            </a:r>
            <a:r>
              <a:rPr lang="ko-KR" altLang="en-US" smtClean="0"/>
              <a:t>수열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942722"/>
            <a:ext cx="96011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1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– 2 + 3 – 4 + 5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-6+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… 100</a:t>
            </a:r>
            <a:endParaRPr lang="en-US" altLang="ko-KR" b="1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907723" y="1478876"/>
            <a:ext cx="2527505" cy="5163219"/>
            <a:chOff x="2627784" y="1412776"/>
            <a:chExt cx="1944281" cy="4752528"/>
          </a:xfrm>
        </p:grpSpPr>
        <p:sp>
          <p:nvSpPr>
            <p:cNvPr id="28" name="순서도: 수행의 시작/종료 27"/>
            <p:cNvSpPr/>
            <p:nvPr/>
          </p:nvSpPr>
          <p:spPr bwMode="auto">
            <a:xfrm>
              <a:off x="2868892" y="1412776"/>
              <a:ext cx="1230693" cy="373695"/>
            </a:xfrm>
            <a:prstGeom prst="flowChartTermina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start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9" name="순서도: 수행의 시작/종료 28"/>
            <p:cNvSpPr/>
            <p:nvPr/>
          </p:nvSpPr>
          <p:spPr bwMode="auto">
            <a:xfrm>
              <a:off x="2868892" y="5791609"/>
              <a:ext cx="1230693" cy="373695"/>
            </a:xfrm>
            <a:prstGeom prst="flowChartTermina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stop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30" name="직선 연결선 29"/>
            <p:cNvCxnSpPr>
              <a:stCxn id="28" idx="2"/>
              <a:endCxn id="29" idx="0"/>
            </p:cNvCxnSpPr>
            <p:nvPr/>
          </p:nvCxnSpPr>
          <p:spPr bwMode="auto">
            <a:xfrm>
              <a:off x="3484239" y="1786471"/>
              <a:ext cx="0" cy="40051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직사각형 30"/>
            <p:cNvSpPr/>
            <p:nvPr/>
          </p:nvSpPr>
          <p:spPr bwMode="auto">
            <a:xfrm>
              <a:off x="2736483" y="2708920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N = N + 1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순서도: 문서 31"/>
            <p:cNvSpPr/>
            <p:nvPr/>
          </p:nvSpPr>
          <p:spPr bwMode="auto">
            <a:xfrm>
              <a:off x="2735122" y="5287553"/>
              <a:ext cx="1498233" cy="373695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j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3" name="육각형 32"/>
            <p:cNvSpPr/>
            <p:nvPr/>
          </p:nvSpPr>
          <p:spPr bwMode="auto">
            <a:xfrm>
              <a:off x="2735122" y="1905942"/>
              <a:ext cx="1498233" cy="504030"/>
            </a:xfrm>
            <a:prstGeom prst="hexago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spcBef>
                  <a:spcPct val="20000"/>
                </a:spcBef>
              </a:pP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N = 0</a:t>
              </a:r>
            </a:p>
            <a:p>
              <a:pPr marL="508000" indent="-508000" algn="ctr"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j </a:t>
              </a: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= 0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2735122" y="3260981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j = j </a:t>
              </a: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+ N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7" name="다이아몬드 56"/>
            <p:cNvSpPr/>
            <p:nvPr/>
          </p:nvSpPr>
          <p:spPr bwMode="auto">
            <a:xfrm>
              <a:off x="2627784" y="4858270"/>
              <a:ext cx="1712908" cy="298922"/>
            </a:xfrm>
            <a:prstGeom prst="diamond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N </a:t>
              </a:r>
              <a:r>
                <a:rPr lang="en-US" altLang="ko-KR" sz="1100" b="1">
                  <a:latin typeface="굴림" pitchFamily="50" charset="-127"/>
                  <a:ea typeface="굴림" pitchFamily="50" charset="-127"/>
                </a:rPr>
                <a:t>&lt;</a:t>
              </a: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100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58" name="꺾인 연결선 57"/>
            <p:cNvCxnSpPr>
              <a:stCxn id="57" idx="3"/>
            </p:cNvCxnSpPr>
            <p:nvPr/>
          </p:nvCxnSpPr>
          <p:spPr bwMode="auto">
            <a:xfrm flipV="1">
              <a:off x="4340692" y="2492896"/>
              <a:ext cx="214033" cy="2514835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직선 화살표 연결선 58"/>
            <p:cNvCxnSpPr/>
            <p:nvPr/>
          </p:nvCxnSpPr>
          <p:spPr bwMode="auto">
            <a:xfrm flipH="1">
              <a:off x="3591272" y="2492896"/>
              <a:ext cx="96315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0" name="TextBox 59"/>
            <p:cNvSpPr txBox="1"/>
            <p:nvPr/>
          </p:nvSpPr>
          <p:spPr>
            <a:xfrm>
              <a:off x="3738767" y="5018692"/>
              <a:ext cx="275230" cy="240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smtClean="0"/>
                <a:t>no</a:t>
              </a:r>
              <a:endParaRPr lang="ko-KR" altLang="en-US" sz="11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48744" y="4719770"/>
              <a:ext cx="323321" cy="240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smtClean="0"/>
                <a:t>yes</a:t>
              </a:r>
              <a:endParaRPr lang="ko-KR" altLang="en-US" sz="1100" b="1" dirty="0"/>
            </a:p>
          </p:txBody>
        </p:sp>
        <p:sp>
          <p:nvSpPr>
            <p:cNvPr id="62" name="직사각형 61"/>
            <p:cNvSpPr/>
            <p:nvPr/>
          </p:nvSpPr>
          <p:spPr bwMode="auto">
            <a:xfrm>
              <a:off x="2735122" y="3813042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N = N + 1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2735122" y="4365104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j = j </a:t>
              </a:r>
              <a:r>
                <a:rPr lang="en-US" altLang="ko-KR" sz="1100" b="1" dirty="0">
                  <a:latin typeface="굴림" pitchFamily="50" charset="-127"/>
                  <a:ea typeface="굴림" pitchFamily="50" charset="-127"/>
                </a:rPr>
                <a:t>-</a:t>
              </a: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 N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6236677" y="1431117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mtClean="0"/>
              <a:t>#include &lt;stdio.h&gt;</a:t>
            </a:r>
          </a:p>
          <a:p>
            <a:endParaRPr lang="ko-KR" altLang="en-US" smtClean="0"/>
          </a:p>
          <a:p>
            <a:r>
              <a:rPr lang="ko-KR" altLang="en-US" smtClean="0"/>
              <a:t>main()</a:t>
            </a:r>
          </a:p>
          <a:p>
            <a:r>
              <a:rPr lang="ko-KR" altLang="en-US" smtClean="0"/>
              <a:t>{</a:t>
            </a:r>
          </a:p>
          <a:p>
            <a:r>
              <a:rPr lang="ko-KR" altLang="en-US" smtClean="0"/>
              <a:t>	int N = 0, j = 0;</a:t>
            </a:r>
          </a:p>
          <a:p>
            <a:r>
              <a:rPr lang="ko-KR" altLang="en-US" smtClean="0"/>
              <a:t>	</a:t>
            </a:r>
            <a:r>
              <a:rPr lang="en-US" altLang="ko-KR" smtClean="0"/>
              <a:t>do</a:t>
            </a:r>
            <a:endParaRPr lang="ko-KR" altLang="en-US" smtClean="0"/>
          </a:p>
          <a:p>
            <a:r>
              <a:rPr lang="ko-KR" altLang="en-US" smtClean="0"/>
              <a:t>	{</a:t>
            </a:r>
          </a:p>
          <a:p>
            <a:r>
              <a:rPr lang="ko-KR" altLang="en-US" smtClean="0"/>
              <a:t>		N++;</a:t>
            </a:r>
          </a:p>
          <a:p>
            <a:r>
              <a:rPr lang="ko-KR" altLang="en-US" smtClean="0"/>
              <a:t>		j += N;</a:t>
            </a:r>
          </a:p>
          <a:p>
            <a:r>
              <a:rPr lang="ko-KR" altLang="en-US" smtClean="0"/>
              <a:t>		N++;</a:t>
            </a:r>
          </a:p>
          <a:p>
            <a:r>
              <a:rPr lang="ko-KR" altLang="en-US" smtClean="0"/>
              <a:t>		j -= N;</a:t>
            </a:r>
          </a:p>
          <a:p>
            <a:r>
              <a:rPr lang="en-US" altLang="ko-KR" smtClean="0"/>
              <a:t>	</a:t>
            </a:r>
            <a:endParaRPr lang="ko-KR" altLang="en-US" smtClean="0"/>
          </a:p>
          <a:p>
            <a:r>
              <a:rPr lang="ko-KR" altLang="en-US" smtClean="0"/>
              <a:t>	}</a:t>
            </a:r>
            <a:r>
              <a:rPr lang="en-US" altLang="ko-KR" smtClean="0"/>
              <a:t>while(N&lt;100)</a:t>
            </a:r>
          </a:p>
          <a:p>
            <a:endParaRPr lang="en-US" altLang="ko-KR" smtClean="0"/>
          </a:p>
          <a:p>
            <a:r>
              <a:rPr lang="en-US" altLang="ko-KR" smtClean="0"/>
              <a:t>	printf</a:t>
            </a:r>
            <a:r>
              <a:rPr lang="en-US" altLang="ko-KR"/>
              <a:t>("%d", j);</a:t>
            </a:r>
            <a:endParaRPr lang="ko-KR" altLang="en-US" smtClean="0"/>
          </a:p>
          <a:p>
            <a:r>
              <a:rPr lang="ko-KR" altLang="en-US" smtClean="0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23873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기본알고리즘 </a:t>
            </a:r>
            <a:r>
              <a:rPr lang="en-US" altLang="ko-KR" smtClean="0"/>
              <a:t>: </a:t>
            </a:r>
            <a:r>
              <a:rPr lang="ko-KR" altLang="en-US" smtClean="0"/>
              <a:t>수열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942722"/>
            <a:ext cx="96011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(-1)*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2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* (-3) *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4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* (-5) *6* … *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100</a:t>
            </a:r>
            <a:endParaRPr lang="en-US" altLang="ko-KR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236677" y="1431117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mtClean="0"/>
              <a:t>#include &lt;stdio.h&gt;</a:t>
            </a:r>
          </a:p>
          <a:p>
            <a:endParaRPr lang="ko-KR" altLang="en-US" smtClean="0"/>
          </a:p>
          <a:p>
            <a:r>
              <a:rPr lang="ko-KR" altLang="en-US" smtClean="0"/>
              <a:t>main()</a:t>
            </a:r>
          </a:p>
          <a:p>
            <a:r>
              <a:rPr lang="ko-KR" altLang="en-US" smtClean="0"/>
              <a:t>{</a:t>
            </a:r>
          </a:p>
          <a:p>
            <a:r>
              <a:rPr lang="pt-BR" altLang="ko-KR"/>
              <a:t>	int i;</a:t>
            </a:r>
          </a:p>
          <a:p>
            <a:r>
              <a:rPr lang="pt-BR" altLang="ko-KR"/>
              <a:t>	double n;</a:t>
            </a:r>
          </a:p>
          <a:p>
            <a:r>
              <a:rPr lang="pt-BR" altLang="ko-KR"/>
              <a:t>	i = 0;</a:t>
            </a:r>
          </a:p>
          <a:p>
            <a:r>
              <a:rPr lang="pt-BR" altLang="ko-KR"/>
              <a:t>	n = 1;</a:t>
            </a:r>
          </a:p>
          <a:p>
            <a:r>
              <a:rPr lang="pt-BR" altLang="ko-KR"/>
              <a:t>	do</a:t>
            </a:r>
          </a:p>
          <a:p>
            <a:r>
              <a:rPr lang="pt-BR" altLang="ko-KR"/>
              <a:t>	{</a:t>
            </a:r>
          </a:p>
          <a:p>
            <a:r>
              <a:rPr lang="pt-BR" altLang="ko-KR"/>
              <a:t>		i++;</a:t>
            </a:r>
          </a:p>
          <a:p>
            <a:r>
              <a:rPr lang="pt-BR" altLang="ko-KR"/>
              <a:t>		if (i % 2 == 0)</a:t>
            </a:r>
          </a:p>
          <a:p>
            <a:r>
              <a:rPr lang="pt-BR" altLang="ko-KR"/>
              <a:t>			n *= i;</a:t>
            </a:r>
          </a:p>
          <a:p>
            <a:r>
              <a:rPr lang="pt-BR" altLang="ko-KR"/>
              <a:t>		else</a:t>
            </a:r>
          </a:p>
          <a:p>
            <a:r>
              <a:rPr lang="pt-BR" altLang="ko-KR"/>
              <a:t>			n *= i * -1;</a:t>
            </a:r>
          </a:p>
          <a:p>
            <a:r>
              <a:rPr lang="pt-BR" altLang="ko-KR"/>
              <a:t>	} while (i &lt; 100);</a:t>
            </a:r>
          </a:p>
          <a:p>
            <a:r>
              <a:rPr lang="pt-BR" altLang="ko-KR"/>
              <a:t>	printf("%11.4e", n</a:t>
            </a:r>
            <a:r>
              <a:rPr lang="pt-BR" altLang="ko-KR" smtClean="0"/>
              <a:t>);</a:t>
            </a:r>
          </a:p>
          <a:p>
            <a:r>
              <a:rPr lang="ko-KR" altLang="en-US" smtClean="0"/>
              <a:t>}</a:t>
            </a:r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735511" y="1635512"/>
            <a:ext cx="4317135" cy="5222487"/>
            <a:chOff x="735511" y="1635513"/>
            <a:chExt cx="3859821" cy="4752528"/>
          </a:xfrm>
        </p:grpSpPr>
        <p:cxnSp>
          <p:nvCxnSpPr>
            <p:cNvPr id="65" name="직선 연결선 64"/>
            <p:cNvCxnSpPr/>
            <p:nvPr/>
          </p:nvCxnSpPr>
          <p:spPr bwMode="auto">
            <a:xfrm>
              <a:off x="2590716" y="4432194"/>
              <a:ext cx="0" cy="192907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순서도: 수행의 시작/종료 65"/>
            <p:cNvSpPr/>
            <p:nvPr/>
          </p:nvSpPr>
          <p:spPr bwMode="auto">
            <a:xfrm>
              <a:off x="1975370" y="1635513"/>
              <a:ext cx="1230693" cy="373695"/>
            </a:xfrm>
            <a:prstGeom prst="flowChartTermina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start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7" name="순서도: 수행의 시작/종료 66"/>
            <p:cNvSpPr/>
            <p:nvPr/>
          </p:nvSpPr>
          <p:spPr bwMode="auto">
            <a:xfrm>
              <a:off x="1975370" y="6014346"/>
              <a:ext cx="1230693" cy="373695"/>
            </a:xfrm>
            <a:prstGeom prst="flowChartTermina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stop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68" name="직선 연결선 67"/>
            <p:cNvCxnSpPr>
              <a:stCxn id="66" idx="2"/>
              <a:endCxn id="72" idx="0"/>
            </p:cNvCxnSpPr>
            <p:nvPr/>
          </p:nvCxnSpPr>
          <p:spPr bwMode="auto">
            <a:xfrm>
              <a:off x="2590716" y="2009208"/>
              <a:ext cx="50057" cy="13469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직사각형 68"/>
            <p:cNvSpPr/>
            <p:nvPr/>
          </p:nvSpPr>
          <p:spPr bwMode="auto">
            <a:xfrm>
              <a:off x="1842961" y="2931657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i=i+1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0" name="순서도: 문서 69"/>
            <p:cNvSpPr/>
            <p:nvPr/>
          </p:nvSpPr>
          <p:spPr bwMode="auto">
            <a:xfrm>
              <a:off x="1841600" y="5510290"/>
              <a:ext cx="1498233" cy="373695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n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1" name="육각형 70"/>
            <p:cNvSpPr/>
            <p:nvPr/>
          </p:nvSpPr>
          <p:spPr bwMode="auto">
            <a:xfrm>
              <a:off x="1841600" y="2128679"/>
              <a:ext cx="1498233" cy="504030"/>
            </a:xfrm>
            <a:prstGeom prst="hexago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i </a:t>
              </a: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= 0</a:t>
              </a:r>
            </a:p>
            <a:p>
              <a:pPr marL="508000" indent="-508000" algn="ctr"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n = 1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2" name="다이아몬드 71"/>
            <p:cNvSpPr/>
            <p:nvPr/>
          </p:nvSpPr>
          <p:spPr bwMode="auto">
            <a:xfrm>
              <a:off x="1841600" y="3356124"/>
              <a:ext cx="1598347" cy="501420"/>
            </a:xfrm>
            <a:prstGeom prst="diamond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MOD( i,2) = 0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3" name="다이아몬드 72"/>
            <p:cNvSpPr/>
            <p:nvPr/>
          </p:nvSpPr>
          <p:spPr bwMode="auto">
            <a:xfrm>
              <a:off x="1734262" y="5081007"/>
              <a:ext cx="1712908" cy="298922"/>
            </a:xfrm>
            <a:prstGeom prst="diamond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i &lt;100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74" name="꺾인 연결선 73"/>
            <p:cNvCxnSpPr>
              <a:stCxn id="73" idx="3"/>
            </p:cNvCxnSpPr>
            <p:nvPr/>
          </p:nvCxnSpPr>
          <p:spPr bwMode="auto">
            <a:xfrm flipV="1">
              <a:off x="3447170" y="2787641"/>
              <a:ext cx="1140939" cy="2442827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직선 화살표 연결선 74"/>
            <p:cNvCxnSpPr/>
            <p:nvPr/>
          </p:nvCxnSpPr>
          <p:spPr bwMode="auto">
            <a:xfrm flipH="1">
              <a:off x="2704974" y="2787641"/>
              <a:ext cx="189035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2803965" y="5241429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smtClean="0"/>
                <a:t>no</a:t>
              </a:r>
              <a:endParaRPr lang="ko-KR" altLang="en-US" sz="11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06729" y="4942507"/>
              <a:ext cx="4203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smtClean="0"/>
                <a:t>yes</a:t>
              </a:r>
              <a:endParaRPr lang="ko-KR" altLang="en-US" sz="1100" b="1" dirty="0"/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735511" y="3884311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n=n * i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2970622" y="3893238"/>
              <a:ext cx="1498233" cy="30544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n=n*i* (-</a:t>
              </a:r>
              <a:r>
                <a:rPr lang="en-US" altLang="ko-KR" sz="1100" b="1">
                  <a:latin typeface="굴림" pitchFamily="50" charset="-127"/>
                  <a:ea typeface="굴림" pitchFamily="50" charset="-127"/>
                </a:rPr>
                <a:t>1)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80" name="꺾인 연결선 79"/>
            <p:cNvCxnSpPr>
              <a:stCxn id="72" idx="1"/>
              <a:endCxn id="78" idx="0"/>
            </p:cNvCxnSpPr>
            <p:nvPr/>
          </p:nvCxnSpPr>
          <p:spPr>
            <a:xfrm rot="10800000" flipV="1">
              <a:off x="1484628" y="3606834"/>
              <a:ext cx="356972" cy="277476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꺾인 연결선 80"/>
            <p:cNvCxnSpPr>
              <a:stCxn id="72" idx="3"/>
              <a:endCxn id="79" idx="0"/>
            </p:cNvCxnSpPr>
            <p:nvPr/>
          </p:nvCxnSpPr>
          <p:spPr>
            <a:xfrm>
              <a:off x="3439947" y="3606835"/>
              <a:ext cx="279792" cy="286404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꺾인 연결선 81"/>
            <p:cNvCxnSpPr>
              <a:stCxn id="78" idx="2"/>
            </p:cNvCxnSpPr>
            <p:nvPr/>
          </p:nvCxnSpPr>
          <p:spPr>
            <a:xfrm rot="16200000" flipH="1">
              <a:off x="1823660" y="3844200"/>
              <a:ext cx="252541" cy="930606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꺾인 연결선 82"/>
            <p:cNvCxnSpPr>
              <a:stCxn id="79" idx="2"/>
            </p:cNvCxnSpPr>
            <p:nvPr/>
          </p:nvCxnSpPr>
          <p:spPr>
            <a:xfrm rot="5400000">
              <a:off x="2663913" y="3376367"/>
              <a:ext cx="233514" cy="1878139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1544947" y="3371569"/>
              <a:ext cx="3786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yes</a:t>
              </a:r>
              <a:endParaRPr lang="ko-KR" altLang="en-US" sz="110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368231" y="3371569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no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266953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기본알고리즘 </a:t>
            </a:r>
            <a:r>
              <a:rPr lang="en-US" altLang="ko-KR" smtClean="0"/>
              <a:t>: </a:t>
            </a:r>
            <a:r>
              <a:rPr lang="ko-KR" altLang="en-US" smtClean="0"/>
              <a:t>수열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942722"/>
            <a:ext cx="96011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b="1">
                <a:latin typeface="굴림" pitchFamily="50" charset="-127"/>
                <a:ea typeface="굴림" pitchFamily="50" charset="-127"/>
              </a:rPr>
              <a:t>1! + 2! + 3! + 4! + 5! + … +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10!</a:t>
            </a:r>
            <a:endParaRPr lang="en-US" altLang="ko-KR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236677" y="1431117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mtClean="0"/>
              <a:t>#include &lt;stdio.h&gt;</a:t>
            </a:r>
          </a:p>
          <a:p>
            <a:endParaRPr lang="ko-KR" altLang="en-US" smtClean="0"/>
          </a:p>
          <a:p>
            <a:r>
              <a:rPr lang="ko-KR" altLang="en-US" smtClean="0"/>
              <a:t>main()</a:t>
            </a:r>
          </a:p>
          <a:p>
            <a:r>
              <a:rPr lang="ko-KR" altLang="en-US" smtClean="0"/>
              <a:t>{</a:t>
            </a:r>
          </a:p>
          <a:p>
            <a:r>
              <a:rPr lang="pt-BR" altLang="ko-KR"/>
              <a:t>	int i = 1, k = 1, j = 1;</a:t>
            </a:r>
          </a:p>
          <a:p>
            <a:r>
              <a:rPr lang="pt-BR" altLang="ko-KR"/>
              <a:t>	do</a:t>
            </a:r>
          </a:p>
          <a:p>
            <a:r>
              <a:rPr lang="pt-BR" altLang="ko-KR"/>
              <a:t>	{</a:t>
            </a:r>
          </a:p>
          <a:p>
            <a:r>
              <a:rPr lang="pt-BR" altLang="ko-KR"/>
              <a:t>		i++;</a:t>
            </a:r>
          </a:p>
          <a:p>
            <a:r>
              <a:rPr lang="pt-BR" altLang="ko-KR"/>
              <a:t>		j *= i;</a:t>
            </a:r>
          </a:p>
          <a:p>
            <a:r>
              <a:rPr lang="pt-BR" altLang="ko-KR"/>
              <a:t>		k += j;</a:t>
            </a:r>
          </a:p>
          <a:p>
            <a:r>
              <a:rPr lang="pt-BR" altLang="ko-KR"/>
              <a:t>	} while (i &lt; 10);</a:t>
            </a:r>
          </a:p>
          <a:p>
            <a:r>
              <a:rPr lang="pt-BR" altLang="ko-KR"/>
              <a:t>	printf("%d", k</a:t>
            </a:r>
            <a:r>
              <a:rPr lang="pt-BR" altLang="ko-KR" smtClean="0"/>
              <a:t>);</a:t>
            </a:r>
          </a:p>
          <a:p>
            <a:r>
              <a:rPr lang="ko-KR" altLang="en-US" smtClean="0"/>
              <a:t>}</a:t>
            </a:r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438223" y="1478877"/>
            <a:ext cx="2559347" cy="5285338"/>
            <a:chOff x="2627784" y="1412776"/>
            <a:chExt cx="1950295" cy="4752528"/>
          </a:xfrm>
        </p:grpSpPr>
        <p:sp>
          <p:nvSpPr>
            <p:cNvPr id="28" name="순서도: 수행의 시작/종료 27"/>
            <p:cNvSpPr/>
            <p:nvPr/>
          </p:nvSpPr>
          <p:spPr bwMode="auto">
            <a:xfrm>
              <a:off x="2868892" y="1412776"/>
              <a:ext cx="1230693" cy="373695"/>
            </a:xfrm>
            <a:prstGeom prst="flowChartTermina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start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9" name="순서도: 수행의 시작/종료 28"/>
            <p:cNvSpPr/>
            <p:nvPr/>
          </p:nvSpPr>
          <p:spPr bwMode="auto">
            <a:xfrm>
              <a:off x="2868892" y="5791609"/>
              <a:ext cx="1230693" cy="373695"/>
            </a:xfrm>
            <a:prstGeom prst="flowChartTermina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stop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30" name="직선 연결선 29"/>
            <p:cNvCxnSpPr>
              <a:stCxn id="28" idx="2"/>
              <a:endCxn id="29" idx="0"/>
            </p:cNvCxnSpPr>
            <p:nvPr/>
          </p:nvCxnSpPr>
          <p:spPr bwMode="auto">
            <a:xfrm>
              <a:off x="3484239" y="1786471"/>
              <a:ext cx="0" cy="40051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직사각형 30"/>
            <p:cNvSpPr/>
            <p:nvPr/>
          </p:nvSpPr>
          <p:spPr bwMode="auto">
            <a:xfrm>
              <a:off x="2735122" y="2409998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j </a:t>
              </a: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= 1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2736483" y="2842046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k </a:t>
              </a: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= 1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3" name="순서도: 문서 32"/>
            <p:cNvSpPr/>
            <p:nvPr/>
          </p:nvSpPr>
          <p:spPr bwMode="auto">
            <a:xfrm>
              <a:off x="2735122" y="5287553"/>
              <a:ext cx="1498233" cy="373695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k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2735122" y="1905942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i </a:t>
              </a: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= 1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2735122" y="3449038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i = i </a:t>
              </a: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+ 1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6" name="다이아몬드 35"/>
            <p:cNvSpPr/>
            <p:nvPr/>
          </p:nvSpPr>
          <p:spPr bwMode="auto">
            <a:xfrm>
              <a:off x="2627784" y="4858270"/>
              <a:ext cx="1712908" cy="298922"/>
            </a:xfrm>
            <a:prstGeom prst="diamond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i &lt; 10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37" name="꺾인 연결선 36"/>
            <p:cNvCxnSpPr>
              <a:stCxn id="36" idx="3"/>
            </p:cNvCxnSpPr>
            <p:nvPr/>
          </p:nvCxnSpPr>
          <p:spPr bwMode="auto">
            <a:xfrm flipV="1">
              <a:off x="4340692" y="3284984"/>
              <a:ext cx="214033" cy="1722747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직선 화살표 연결선 37"/>
            <p:cNvCxnSpPr/>
            <p:nvPr/>
          </p:nvCxnSpPr>
          <p:spPr bwMode="auto">
            <a:xfrm flipH="1">
              <a:off x="3591272" y="3284984"/>
              <a:ext cx="96315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3687068" y="5018692"/>
              <a:ext cx="3786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yes</a:t>
              </a:r>
              <a:endParaRPr lang="ko-KR" altLang="en-US" sz="11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42731" y="4719770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no</a:t>
              </a:r>
              <a:endParaRPr lang="ko-KR" altLang="en-US" sz="1100" b="1" dirty="0"/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2735122" y="3943075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j = j * i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2735122" y="4437112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k = k + j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506070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기본알고리즘 </a:t>
            </a:r>
            <a:r>
              <a:rPr lang="en-US" altLang="ko-KR" smtClean="0"/>
              <a:t>: </a:t>
            </a:r>
            <a:r>
              <a:rPr lang="ko-KR" altLang="en-US" smtClean="0"/>
              <a:t>수열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942722"/>
            <a:ext cx="96011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피보나치 수열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: 1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+ 1 + 2 + 3 + 5 + 8 + 13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…</a:t>
            </a:r>
            <a:endParaRPr lang="en-US" altLang="ko-KR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순서도: 수행의 시작/종료 21"/>
          <p:cNvSpPr/>
          <p:nvPr/>
        </p:nvSpPr>
        <p:spPr bwMode="auto">
          <a:xfrm>
            <a:off x="2101411" y="1561881"/>
            <a:ext cx="979732" cy="282324"/>
          </a:xfrm>
          <a:prstGeom prst="flowChartTermina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dirty="0" smtClean="0">
                <a:latin typeface="굴림" pitchFamily="50" charset="-127"/>
                <a:ea typeface="굴림" pitchFamily="50" charset="-127"/>
              </a:rPr>
              <a:t>start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4" name="직선 연결선 23"/>
          <p:cNvCxnSpPr>
            <a:stCxn id="22" idx="2"/>
          </p:cNvCxnSpPr>
          <p:nvPr/>
        </p:nvCxnSpPr>
        <p:spPr bwMode="auto">
          <a:xfrm flipH="1">
            <a:off x="2591276" y="1844205"/>
            <a:ext cx="1" cy="42752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직사각형 25"/>
          <p:cNvSpPr/>
          <p:nvPr/>
        </p:nvSpPr>
        <p:spPr bwMode="auto">
          <a:xfrm>
            <a:off x="1821796" y="2597966"/>
            <a:ext cx="1518716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sum=2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1817729" y="3429543"/>
            <a:ext cx="1518716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c = a + b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1817729" y="5457783"/>
            <a:ext cx="1518716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b = c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다이아몬드 45"/>
          <p:cNvSpPr/>
          <p:nvPr/>
        </p:nvSpPr>
        <p:spPr bwMode="auto">
          <a:xfrm>
            <a:off x="1723113" y="4548846"/>
            <a:ext cx="1736325" cy="399116"/>
          </a:xfrm>
          <a:prstGeom prst="diamon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c &lt; 20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47" name="꺾인 연결선 46"/>
          <p:cNvCxnSpPr>
            <a:stCxn id="46" idx="3"/>
          </p:cNvCxnSpPr>
          <p:nvPr/>
        </p:nvCxnSpPr>
        <p:spPr bwMode="auto">
          <a:xfrm>
            <a:off x="3459438" y="4748404"/>
            <a:ext cx="631478" cy="137866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화살표 연결선 47"/>
          <p:cNvCxnSpPr/>
          <p:nvPr/>
        </p:nvCxnSpPr>
        <p:spPr bwMode="auto">
          <a:xfrm>
            <a:off x="1143476" y="3316064"/>
            <a:ext cx="14315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591275" y="4868210"/>
            <a:ext cx="392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3459438" y="4457948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1815638" y="5094998"/>
            <a:ext cx="1518716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a = b 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819706" y="4165125"/>
            <a:ext cx="1518716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cnt=cnt +1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817977" y="2930032"/>
            <a:ext cx="1518716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cnt = 2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821797" y="3802338"/>
            <a:ext cx="1518716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sum=sum+c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6" name="육각형 55"/>
          <p:cNvSpPr/>
          <p:nvPr/>
        </p:nvSpPr>
        <p:spPr bwMode="auto">
          <a:xfrm>
            <a:off x="1755657" y="1942226"/>
            <a:ext cx="1675745" cy="553872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spcBef>
                <a:spcPct val="20000"/>
              </a:spcBef>
            </a:pPr>
            <a:r>
              <a:rPr lang="en-US" altLang="ko-KR" sz="1100" b="1" smtClean="0">
                <a:latin typeface="굴림" pitchFamily="50" charset="-127"/>
                <a:ea typeface="굴림" pitchFamily="50" charset="-127"/>
              </a:rPr>
              <a:t>sum, cnt, c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508000" indent="-508000" algn="ctr">
              <a:spcBef>
                <a:spcPct val="20000"/>
              </a:spcBef>
            </a:pPr>
            <a:r>
              <a:rPr lang="en-US" altLang="ko-KR" sz="1100" b="1" smtClean="0">
                <a:latin typeface="굴림" pitchFamily="50" charset="-127"/>
                <a:ea typeface="굴림" pitchFamily="50" charset="-127"/>
              </a:rPr>
              <a:t>a=1, b = 1</a:t>
            </a:r>
            <a:endParaRPr lang="ko-KR" altLang="en-US" sz="11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순서도: 문서 42"/>
          <p:cNvSpPr/>
          <p:nvPr/>
        </p:nvSpPr>
        <p:spPr bwMode="auto">
          <a:xfrm>
            <a:off x="3562395" y="5403203"/>
            <a:ext cx="1083602" cy="331162"/>
          </a:xfrm>
          <a:prstGeom prst="flowChartDocumen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sum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1137138" y="3317631"/>
            <a:ext cx="1465385" cy="2801815"/>
          </a:xfrm>
          <a:custGeom>
            <a:avLst/>
            <a:gdLst>
              <a:gd name="connsiteX0" fmla="*/ 0 w 1465385"/>
              <a:gd name="connsiteY0" fmla="*/ 0 h 2801815"/>
              <a:gd name="connsiteX1" fmla="*/ 11724 w 1465385"/>
              <a:gd name="connsiteY1" fmla="*/ 2778369 h 2801815"/>
              <a:gd name="connsiteX2" fmla="*/ 1465385 w 1465385"/>
              <a:gd name="connsiteY2" fmla="*/ 2801815 h 2801815"/>
              <a:gd name="connsiteX3" fmla="*/ 1465385 w 1465385"/>
              <a:gd name="connsiteY3" fmla="*/ 2801815 h 280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385" h="2801815">
                <a:moveTo>
                  <a:pt x="0" y="0"/>
                </a:moveTo>
                <a:lnTo>
                  <a:pt x="11724" y="2778369"/>
                </a:lnTo>
                <a:lnTo>
                  <a:pt x="1465385" y="2801815"/>
                </a:lnTo>
                <a:lnTo>
                  <a:pt x="1465385" y="280181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477476" y="117693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mtClean="0"/>
              <a:t>#include &lt;stdio.h&gt;</a:t>
            </a:r>
            <a:endParaRPr lang="en-US" altLang="ko-KR"/>
          </a:p>
          <a:p>
            <a:r>
              <a:rPr lang="en-US" altLang="ko-KR"/>
              <a:t>main()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	int sum, cnt, c;</a:t>
            </a:r>
          </a:p>
          <a:p>
            <a:r>
              <a:rPr lang="en-US" altLang="ko-KR"/>
              <a:t>	int a = 1, b = 1;</a:t>
            </a:r>
          </a:p>
          <a:p>
            <a:r>
              <a:rPr lang="en-US" altLang="ko-KR"/>
              <a:t>	sum = 2;</a:t>
            </a:r>
          </a:p>
          <a:p>
            <a:r>
              <a:rPr lang="en-US" altLang="ko-KR"/>
              <a:t>	cnt = 2;</a:t>
            </a:r>
          </a:p>
          <a:p>
            <a:r>
              <a:rPr lang="en-US" altLang="ko-KR"/>
              <a:t>	while (1)</a:t>
            </a:r>
          </a:p>
          <a:p>
            <a:r>
              <a:rPr lang="en-US" altLang="ko-KR"/>
              <a:t>	{</a:t>
            </a:r>
          </a:p>
          <a:p>
            <a:r>
              <a:rPr lang="en-US" altLang="ko-KR"/>
              <a:t>		c = a + b;</a:t>
            </a:r>
          </a:p>
          <a:p>
            <a:r>
              <a:rPr lang="en-US" altLang="ko-KR"/>
              <a:t>		sum += c;</a:t>
            </a:r>
          </a:p>
          <a:p>
            <a:r>
              <a:rPr lang="en-US" altLang="ko-KR"/>
              <a:t>		cnt++;</a:t>
            </a:r>
          </a:p>
          <a:p>
            <a:r>
              <a:rPr lang="en-US" altLang="ko-KR"/>
              <a:t>		if (cnt &lt; 20)</a:t>
            </a:r>
          </a:p>
          <a:p>
            <a:r>
              <a:rPr lang="en-US" altLang="ko-KR"/>
              <a:t>		{</a:t>
            </a:r>
          </a:p>
          <a:p>
            <a:r>
              <a:rPr lang="en-US" altLang="ko-KR"/>
              <a:t>			a = b;</a:t>
            </a:r>
          </a:p>
          <a:p>
            <a:r>
              <a:rPr lang="en-US" altLang="ko-KR"/>
              <a:t>			b = c;</a:t>
            </a:r>
          </a:p>
          <a:p>
            <a:r>
              <a:rPr lang="en-US" altLang="ko-KR"/>
              <a:t>		}</a:t>
            </a:r>
          </a:p>
          <a:p>
            <a:r>
              <a:rPr lang="en-US" altLang="ko-KR"/>
              <a:t>		else</a:t>
            </a:r>
          </a:p>
          <a:p>
            <a:r>
              <a:rPr lang="en-US" altLang="ko-KR"/>
              <a:t>		{</a:t>
            </a:r>
          </a:p>
          <a:p>
            <a:r>
              <a:rPr lang="en-US" altLang="ko-KR"/>
              <a:t>			printf("%d", sum);</a:t>
            </a:r>
          </a:p>
          <a:p>
            <a:r>
              <a:rPr lang="en-US" altLang="ko-KR"/>
              <a:t>			break;</a:t>
            </a:r>
          </a:p>
          <a:p>
            <a:r>
              <a:rPr lang="en-US" altLang="ko-KR"/>
              <a:t>		}</a:t>
            </a:r>
          </a:p>
          <a:p>
            <a:r>
              <a:rPr lang="en-US" altLang="ko-KR"/>
              <a:t>	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23" name="순서도: 수행의 시작/종료 22"/>
          <p:cNvSpPr/>
          <p:nvPr/>
        </p:nvSpPr>
        <p:spPr bwMode="auto">
          <a:xfrm>
            <a:off x="3600609" y="5939358"/>
            <a:ext cx="979732" cy="339665"/>
          </a:xfrm>
          <a:prstGeom prst="flowChartTermina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dirty="0" smtClean="0">
                <a:latin typeface="굴림" pitchFamily="50" charset="-127"/>
                <a:ea typeface="굴림" pitchFamily="50" charset="-127"/>
              </a:rPr>
              <a:t>stop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8105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>
            <a:stCxn id="27" idx="2"/>
            <a:endCxn id="28" idx="0"/>
          </p:cNvCxnSpPr>
          <p:nvPr/>
        </p:nvCxnSpPr>
        <p:spPr>
          <a:xfrm flipH="1">
            <a:off x="3319462" y="1898497"/>
            <a:ext cx="10231" cy="4565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기본알고리즘 </a:t>
            </a:r>
            <a:r>
              <a:rPr lang="en-US" altLang="ko-KR" smtClean="0"/>
              <a:t>: </a:t>
            </a:r>
            <a:r>
              <a:rPr lang="ko-KR" altLang="en-US" smtClean="0"/>
              <a:t>수열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942722"/>
            <a:ext cx="96011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피보나치 수열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: 1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+ 1 + 2 + 3 + 5 + 8 + 13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…</a:t>
            </a:r>
            <a:endParaRPr lang="en-US" altLang="ko-KR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457588" y="1567669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mtClean="0"/>
              <a:t>#include &lt;stdio.h&gt;</a:t>
            </a:r>
          </a:p>
          <a:p>
            <a:endParaRPr lang="en-US" altLang="ko-KR" smtClean="0"/>
          </a:p>
          <a:p>
            <a:r>
              <a:rPr lang="en-US" altLang="ko-KR" smtClean="0"/>
              <a:t>main</a:t>
            </a:r>
            <a:r>
              <a:rPr lang="en-US" altLang="ko-KR"/>
              <a:t>()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	int a, b, y, n, k, c;</a:t>
            </a:r>
          </a:p>
          <a:p>
            <a:r>
              <a:rPr lang="en-US" altLang="ko-KR"/>
              <a:t>	a = 1, b = 1;</a:t>
            </a:r>
          </a:p>
          <a:p>
            <a:r>
              <a:rPr lang="en-US" altLang="ko-KR"/>
              <a:t>	y = 2;</a:t>
            </a:r>
          </a:p>
          <a:p>
            <a:r>
              <a:rPr lang="en-US" altLang="ko-KR"/>
              <a:t>	scanf("%d", &amp;n</a:t>
            </a:r>
            <a:r>
              <a:rPr lang="en-US" altLang="ko-KR" smtClean="0"/>
              <a:t>);</a:t>
            </a:r>
          </a:p>
          <a:p>
            <a:endParaRPr lang="en-US" altLang="ko-KR"/>
          </a:p>
          <a:p>
            <a:r>
              <a:rPr lang="en-US" altLang="ko-KR"/>
              <a:t>	for (k = 3; k &lt;= n; k++)</a:t>
            </a:r>
          </a:p>
          <a:p>
            <a:r>
              <a:rPr lang="en-US" altLang="ko-KR"/>
              <a:t>	{</a:t>
            </a:r>
          </a:p>
          <a:p>
            <a:r>
              <a:rPr lang="en-US" altLang="ko-KR"/>
              <a:t>		c = a + b;</a:t>
            </a:r>
          </a:p>
          <a:p>
            <a:r>
              <a:rPr lang="en-US" altLang="ko-KR"/>
              <a:t>		y += c;</a:t>
            </a:r>
          </a:p>
          <a:p>
            <a:r>
              <a:rPr lang="en-US" altLang="ko-KR"/>
              <a:t>		a = b;</a:t>
            </a:r>
          </a:p>
          <a:p>
            <a:r>
              <a:rPr lang="en-US" altLang="ko-KR"/>
              <a:t>		b = c;</a:t>
            </a:r>
          </a:p>
          <a:p>
            <a:r>
              <a:rPr lang="en-US" altLang="ko-KR"/>
              <a:t>	}</a:t>
            </a:r>
          </a:p>
          <a:p>
            <a:r>
              <a:rPr lang="en-US" altLang="ko-KR"/>
              <a:t>	printf("%d", y);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27" name="순서도: 수행의 시작/종료 26"/>
          <p:cNvSpPr/>
          <p:nvPr/>
        </p:nvSpPr>
        <p:spPr bwMode="auto">
          <a:xfrm>
            <a:off x="2839827" y="1616173"/>
            <a:ext cx="979732" cy="282324"/>
          </a:xfrm>
          <a:prstGeom prst="flowChartTermina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dirty="0" smtClean="0">
                <a:latin typeface="굴림" pitchFamily="50" charset="-127"/>
                <a:ea typeface="굴림" pitchFamily="50" charset="-127"/>
              </a:rPr>
              <a:t>start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순서도: 수행의 시작/종료 27"/>
          <p:cNvSpPr/>
          <p:nvPr/>
        </p:nvSpPr>
        <p:spPr bwMode="auto">
          <a:xfrm>
            <a:off x="2829596" y="6464081"/>
            <a:ext cx="979732" cy="339665"/>
          </a:xfrm>
          <a:prstGeom prst="flowChartTermina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dirty="0" smtClean="0">
                <a:latin typeface="굴림" pitchFamily="50" charset="-127"/>
                <a:ea typeface="굴림" pitchFamily="50" charset="-127"/>
              </a:rPr>
              <a:t>stop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570335" y="2579392"/>
            <a:ext cx="1518716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a =1, b=1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육각형 29"/>
          <p:cNvSpPr/>
          <p:nvPr/>
        </p:nvSpPr>
        <p:spPr bwMode="auto">
          <a:xfrm>
            <a:off x="2132537" y="2055515"/>
            <a:ext cx="2394312" cy="351851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spcBef>
                <a:spcPct val="20000"/>
              </a:spcBef>
            </a:pPr>
            <a:r>
              <a:rPr lang="en-US" altLang="ko-KR" sz="1100" b="1" smtClean="0">
                <a:latin typeface="굴림" pitchFamily="50" charset="-127"/>
                <a:ea typeface="굴림" pitchFamily="50" charset="-127"/>
              </a:rPr>
              <a:t>a, b, c, y, k, n</a:t>
            </a:r>
            <a:endParaRPr lang="ko-KR" altLang="en-US" sz="11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순서도: 문서 30"/>
          <p:cNvSpPr/>
          <p:nvPr/>
        </p:nvSpPr>
        <p:spPr bwMode="auto">
          <a:xfrm>
            <a:off x="2762724" y="5944552"/>
            <a:ext cx="1083602" cy="331162"/>
          </a:xfrm>
          <a:prstGeom prst="flowChartDocumen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y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750399" y="3815699"/>
            <a:ext cx="3138126" cy="1983630"/>
            <a:chOff x="996462" y="2883418"/>
            <a:chExt cx="4255476" cy="3055940"/>
          </a:xfrm>
        </p:grpSpPr>
        <p:sp>
          <p:nvSpPr>
            <p:cNvPr id="4" name="직사각형 3"/>
            <p:cNvSpPr/>
            <p:nvPr/>
          </p:nvSpPr>
          <p:spPr>
            <a:xfrm>
              <a:off x="996462" y="3270738"/>
              <a:ext cx="4255476" cy="26686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996462" y="2883418"/>
              <a:ext cx="4255476" cy="387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반복                                            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k = 3, n, 1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35" name="직사각형 34"/>
          <p:cNvSpPr/>
          <p:nvPr/>
        </p:nvSpPr>
        <p:spPr bwMode="auto">
          <a:xfrm>
            <a:off x="2560104" y="4225854"/>
            <a:ext cx="1518716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c = a + b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2560104" y="4572052"/>
            <a:ext cx="1518716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y = y + c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2545167" y="4927726"/>
            <a:ext cx="1518716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a = b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2545167" y="5289243"/>
            <a:ext cx="1518716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b = c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570335" y="2981439"/>
            <a:ext cx="1518716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y=2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순서도: 수동 입력 8"/>
          <p:cNvSpPr/>
          <p:nvPr/>
        </p:nvSpPr>
        <p:spPr>
          <a:xfrm>
            <a:off x="2570335" y="3362633"/>
            <a:ext cx="1493548" cy="292523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</a:t>
            </a:r>
            <a:endParaRPr lang="ko-KR" altLang="en-US" sz="105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9210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FC589-B728-4532-88A7-60E2B861FC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다이아몬드 눈금 프레젠테이션(와이드스크린)</Template>
  <TotalTime>0</TotalTime>
  <Words>756</Words>
  <Application>Microsoft Office PowerPoint</Application>
  <PresentationFormat>사용자 지정</PresentationFormat>
  <Paragraphs>407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Diamond Grid 16x9</vt:lpstr>
      <vt:lpstr>정보처리기사 실기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2017-05-03T01:40:33Z</dcterms:created>
  <dcterms:modified xsi:type="dcterms:W3CDTF">2017-05-11T06:10:55Z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