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1" r:id="rId3"/>
    <p:sldId id="345" r:id="rId4"/>
    <p:sldId id="346" r:id="rId5"/>
    <p:sldId id="347" r:id="rId6"/>
    <p:sldId id="350" r:id="rId7"/>
    <p:sldId id="349" r:id="rId8"/>
    <p:sldId id="351" r:id="rId9"/>
    <p:sldId id="348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6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94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5/7/2017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2017-05-07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2017-05-07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2017-05-07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2017-05-07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2017-05-07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2017-05-07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 알고리즘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 </a:t>
            </a:r>
            <a:r>
              <a:rPr lang="en-US" altLang="ko-KR" smtClean="0"/>
              <a:t>(</a:t>
            </a:r>
            <a:r>
              <a:rPr lang="en-US" altLang="ko-KR"/>
              <a:t>JAVA 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/>
          </a:p>
          <a:p>
            <a:pPr fontAlgn="base" latinLnBrk="0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1~100</a:t>
            </a:r>
            <a:r>
              <a:rPr lang="ko-KR" altLang="en-US" b="1"/>
              <a:t>까지 홀수 합계 구하기</a:t>
            </a:r>
            <a:endParaRPr lang="en-US" altLang="ko-KR" b="1"/>
          </a:p>
        </p:txBody>
      </p:sp>
      <p:grpSp>
        <p:nvGrpSpPr>
          <p:cNvPr id="20" name="그룹 19"/>
          <p:cNvGrpSpPr/>
          <p:nvPr/>
        </p:nvGrpSpPr>
        <p:grpSpPr>
          <a:xfrm>
            <a:off x="1938393" y="1716277"/>
            <a:ext cx="2739115" cy="4719691"/>
            <a:chOff x="2006177" y="2358704"/>
            <a:chExt cx="1636034" cy="3500566"/>
          </a:xfrm>
        </p:grpSpPr>
        <p:sp>
          <p:nvSpPr>
            <p:cNvPr id="21" name="순서도: 수행의 시작/종료 20"/>
            <p:cNvSpPr/>
            <p:nvPr/>
          </p:nvSpPr>
          <p:spPr bwMode="auto">
            <a:xfrm>
              <a:off x="2208969" y="2358704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순서도: 수행의 시작/종료 21"/>
            <p:cNvSpPr/>
            <p:nvPr/>
          </p:nvSpPr>
          <p:spPr bwMode="auto">
            <a:xfrm>
              <a:off x="2208969" y="5544235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>
              <a:off x="2726526" y="2673739"/>
              <a:ext cx="0" cy="2870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 bwMode="auto">
            <a:xfrm>
              <a:off x="2096457" y="2836270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i = ( 1 )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2096457" y="3203975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sum = 0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순서도: 문서 25"/>
            <p:cNvSpPr/>
            <p:nvPr/>
          </p:nvSpPr>
          <p:spPr bwMode="auto">
            <a:xfrm>
              <a:off x="2096457" y="5049180"/>
              <a:ext cx="1260139" cy="31503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sum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096457" y="3741282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굴림" pitchFamily="50" charset="-127"/>
                  <a:ea typeface="굴림" pitchFamily="50" charset="-127"/>
                </a:rPr>
                <a:t>i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= i + ( 2 )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096457" y="4108987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굴림" pitchFamily="50" charset="-127"/>
                  <a:ea typeface="굴림" pitchFamily="50" charset="-127"/>
                </a:rPr>
                <a:t>s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um = sum + i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다이아몬드 28"/>
            <p:cNvSpPr/>
            <p:nvPr/>
          </p:nvSpPr>
          <p:spPr bwMode="auto">
            <a:xfrm>
              <a:off x="2006177" y="4476691"/>
              <a:ext cx="1440698" cy="403105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i&lt;99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꺾인 연결선 29"/>
            <p:cNvCxnSpPr>
              <a:stCxn id="29" idx="3"/>
            </p:cNvCxnSpPr>
            <p:nvPr/>
          </p:nvCxnSpPr>
          <p:spPr bwMode="auto">
            <a:xfrm flipV="1">
              <a:off x="3446875" y="3609020"/>
              <a:ext cx="180020" cy="106922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화살표 연결선 30"/>
            <p:cNvCxnSpPr/>
            <p:nvPr/>
          </p:nvCxnSpPr>
          <p:spPr bwMode="auto">
            <a:xfrm flipH="1">
              <a:off x="2816805" y="3609020"/>
              <a:ext cx="8100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251540" y="4414365"/>
              <a:ext cx="390671" cy="285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yes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1977" y="4794005"/>
              <a:ext cx="341379" cy="285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no</a:t>
              </a:r>
              <a:endParaRPr lang="ko-KR" altLang="en-US" sz="16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857901" y="163430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en-US" altLang="ko-KR"/>
              <a:t>		int i, sum;</a:t>
            </a:r>
          </a:p>
          <a:p>
            <a:r>
              <a:rPr lang="en-US" altLang="ko-KR"/>
              <a:t>		i = -1;</a:t>
            </a:r>
          </a:p>
          <a:p>
            <a:r>
              <a:rPr lang="en-US" altLang="ko-KR"/>
              <a:t>		sum = 0;</a:t>
            </a:r>
          </a:p>
          <a:p>
            <a:r>
              <a:rPr lang="en-US" altLang="ko-KR"/>
              <a:t>		do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i += 2;</a:t>
            </a:r>
          </a:p>
          <a:p>
            <a:r>
              <a:rPr lang="en-US" altLang="ko-KR"/>
              <a:t>			sum += i;</a:t>
            </a:r>
          </a:p>
          <a:p>
            <a:r>
              <a:rPr lang="en-US" altLang="ko-KR"/>
              <a:t>		} while (i &lt; 99);</a:t>
            </a:r>
          </a:p>
          <a:p>
            <a:r>
              <a:rPr lang="en-US" altLang="ko-KR"/>
              <a:t>		System.out.printf("%d", sum);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r>
              <a:rPr lang="en-US" altLang="ko-KR"/>
              <a:t> </a:t>
            </a:r>
            <a:r>
              <a:rPr lang="en-US" altLang="ko-KR" smtClean="0"/>
              <a:t>(JAVA </a:t>
            </a:r>
            <a:r>
              <a:rPr lang="ko-KR" altLang="en-US" smtClean="0"/>
              <a:t>코드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– 2 + 3 – 4 + 5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-6+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… 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35511" y="1635512"/>
            <a:ext cx="4317135" cy="5222487"/>
            <a:chOff x="735511" y="1635513"/>
            <a:chExt cx="3859821" cy="4752528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2590716" y="4744555"/>
              <a:ext cx="0" cy="1616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순서도: 수행의 시작/종료 34"/>
            <p:cNvSpPr/>
            <p:nvPr/>
          </p:nvSpPr>
          <p:spPr bwMode="auto">
            <a:xfrm>
              <a:off x="1975370" y="1635513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순서도: 수행의 시작/종료 35"/>
            <p:cNvSpPr/>
            <p:nvPr/>
          </p:nvSpPr>
          <p:spPr bwMode="auto">
            <a:xfrm>
              <a:off x="1975370" y="601434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>
              <a:stCxn id="35" idx="2"/>
              <a:endCxn id="41" idx="0"/>
            </p:cNvCxnSpPr>
            <p:nvPr/>
          </p:nvCxnSpPr>
          <p:spPr bwMode="auto">
            <a:xfrm>
              <a:off x="2590717" y="2009208"/>
              <a:ext cx="0" cy="1474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직사각형 37"/>
            <p:cNvSpPr/>
            <p:nvPr/>
          </p:nvSpPr>
          <p:spPr bwMode="auto">
            <a:xfrm>
              <a:off x="1842961" y="2931657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 bwMode="auto">
            <a:xfrm>
              <a:off x="1841600" y="5510290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육각형 39"/>
            <p:cNvSpPr/>
            <p:nvPr/>
          </p:nvSpPr>
          <p:spPr bwMode="auto">
            <a:xfrm>
              <a:off x="1841600" y="2128679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0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,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SW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다이아몬드 40"/>
            <p:cNvSpPr/>
            <p:nvPr/>
          </p:nvSpPr>
          <p:spPr bwMode="auto">
            <a:xfrm>
              <a:off x="1841600" y="3483718"/>
              <a:ext cx="1498233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SW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다이아몬드 41"/>
            <p:cNvSpPr/>
            <p:nvPr/>
          </p:nvSpPr>
          <p:spPr bwMode="auto">
            <a:xfrm>
              <a:off x="1734262" y="5081007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&lt;100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3" name="꺾인 연결선 42"/>
            <p:cNvCxnSpPr>
              <a:stCxn id="42" idx="3"/>
            </p:cNvCxnSpPr>
            <p:nvPr/>
          </p:nvCxnSpPr>
          <p:spPr bwMode="auto">
            <a:xfrm flipV="1">
              <a:off x="3447170" y="2787641"/>
              <a:ext cx="1140939" cy="244282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화살표 연결선 43"/>
            <p:cNvCxnSpPr/>
            <p:nvPr/>
          </p:nvCxnSpPr>
          <p:spPr bwMode="auto">
            <a:xfrm flipH="1">
              <a:off x="2704974" y="2787641"/>
              <a:ext cx="189035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803965" y="52414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06729" y="494250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35511" y="388431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2970622" y="3893238"/>
              <a:ext cx="1498233" cy="3054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-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0" name="꺾인 연결선 49"/>
            <p:cNvCxnSpPr>
              <a:stCxn id="41" idx="1"/>
              <a:endCxn id="47" idx="0"/>
            </p:cNvCxnSpPr>
            <p:nvPr/>
          </p:nvCxnSpPr>
          <p:spPr>
            <a:xfrm rot="10800000" flipV="1">
              <a:off x="1484628" y="3633179"/>
              <a:ext cx="356972" cy="2511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1" idx="3"/>
              <a:endCxn id="49" idx="0"/>
            </p:cNvCxnSpPr>
            <p:nvPr/>
          </p:nvCxnSpPr>
          <p:spPr>
            <a:xfrm>
              <a:off x="3339833" y="3633179"/>
              <a:ext cx="379906" cy="26005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47" idx="2"/>
            </p:cNvCxnSpPr>
            <p:nvPr/>
          </p:nvCxnSpPr>
          <p:spPr>
            <a:xfrm rot="16200000" flipH="1">
              <a:off x="1386080" y="4281781"/>
              <a:ext cx="554069" cy="35697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49" idx="2"/>
            </p:cNvCxnSpPr>
            <p:nvPr/>
          </p:nvCxnSpPr>
          <p:spPr>
            <a:xfrm rot="5400000">
              <a:off x="2478349" y="3503164"/>
              <a:ext cx="545875" cy="193690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44947" y="3371569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68231" y="337156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37416" y="4261425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SW 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970564" y="427167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SW =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5857901" y="163430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en-US" altLang="ko-KR"/>
              <a:t>		</a:t>
            </a:r>
            <a:r>
              <a:rPr lang="en-US" altLang="ko-KR"/>
              <a:t>int </a:t>
            </a:r>
            <a:r>
              <a:rPr lang="en-US" altLang="ko-KR" smtClean="0"/>
              <a:t>n, </a:t>
            </a:r>
            <a:r>
              <a:rPr lang="en-US" altLang="ko-KR"/>
              <a:t>j, sw;</a:t>
            </a:r>
          </a:p>
          <a:p>
            <a:r>
              <a:rPr lang="en-US" altLang="ko-KR"/>
              <a:t>	</a:t>
            </a:r>
            <a:r>
              <a:rPr lang="en-US" altLang="ko-KR"/>
              <a:t>	</a:t>
            </a:r>
            <a:r>
              <a:rPr lang="en-US" altLang="ko-KR" smtClean="0"/>
              <a:t>n </a:t>
            </a:r>
            <a:r>
              <a:rPr lang="en-US" altLang="ko-KR"/>
              <a:t>= j = 0;</a:t>
            </a:r>
          </a:p>
          <a:p>
            <a:r>
              <a:rPr lang="en-US" altLang="ko-KR"/>
              <a:t>		sw = 0;</a:t>
            </a:r>
          </a:p>
          <a:p>
            <a:r>
              <a:rPr lang="en-US" altLang="ko-KR"/>
              <a:t>	</a:t>
            </a:r>
            <a:r>
              <a:rPr lang="en-US" altLang="ko-KR"/>
              <a:t>	</a:t>
            </a:r>
            <a:r>
              <a:rPr lang="en-US" altLang="ko-KR" smtClean="0"/>
              <a:t>do {</a:t>
            </a:r>
            <a:endParaRPr lang="en-US" altLang="ko-KR"/>
          </a:p>
          <a:p>
            <a:r>
              <a:rPr lang="en-US" altLang="ko-KR"/>
              <a:t>		</a:t>
            </a:r>
            <a:r>
              <a:rPr lang="en-US" altLang="ko-KR"/>
              <a:t>	</a:t>
            </a:r>
            <a:r>
              <a:rPr lang="en-US" altLang="ko-KR" smtClean="0"/>
              <a:t>n++;</a:t>
            </a:r>
            <a:endParaRPr lang="en-US" altLang="ko-KR"/>
          </a:p>
          <a:p>
            <a:r>
              <a:rPr lang="en-US" altLang="ko-KR"/>
              <a:t>			if (sw == </a:t>
            </a:r>
            <a:r>
              <a:rPr lang="en-US" altLang="ko-KR"/>
              <a:t>0</a:t>
            </a:r>
            <a:r>
              <a:rPr lang="en-US" altLang="ko-KR" smtClean="0"/>
              <a:t>) {</a:t>
            </a:r>
            <a:endParaRPr lang="en-US" altLang="ko-KR"/>
          </a:p>
          <a:p>
            <a:r>
              <a:rPr lang="en-US" altLang="ko-KR"/>
              <a:t>				j </a:t>
            </a:r>
            <a:r>
              <a:rPr lang="en-US" altLang="ko-KR"/>
              <a:t>+= </a:t>
            </a:r>
            <a:r>
              <a:rPr lang="en-US" altLang="ko-KR" smtClean="0"/>
              <a:t>n;</a:t>
            </a:r>
            <a:endParaRPr lang="en-US" altLang="ko-KR"/>
          </a:p>
          <a:p>
            <a:r>
              <a:rPr lang="en-US" altLang="ko-KR"/>
              <a:t>				sw = 1;</a:t>
            </a:r>
          </a:p>
          <a:p>
            <a:r>
              <a:rPr lang="en-US" altLang="ko-KR"/>
              <a:t>		</a:t>
            </a:r>
            <a:r>
              <a:rPr lang="en-US" altLang="ko-KR"/>
              <a:t>	</a:t>
            </a:r>
            <a:r>
              <a:rPr lang="en-US" altLang="ko-KR" smtClean="0"/>
              <a:t>} else{</a:t>
            </a:r>
            <a:endParaRPr lang="en-US" altLang="ko-KR"/>
          </a:p>
          <a:p>
            <a:r>
              <a:rPr lang="en-US" altLang="ko-KR"/>
              <a:t>				j </a:t>
            </a:r>
            <a:r>
              <a:rPr lang="en-US" altLang="ko-KR"/>
              <a:t>-= </a:t>
            </a:r>
            <a:r>
              <a:rPr lang="en-US" altLang="ko-KR" smtClean="0"/>
              <a:t>n;</a:t>
            </a:r>
            <a:endParaRPr lang="en-US" altLang="ko-KR"/>
          </a:p>
          <a:p>
            <a:r>
              <a:rPr lang="en-US" altLang="ko-KR"/>
              <a:t>				sw = 0;</a:t>
            </a:r>
          </a:p>
          <a:p>
            <a:r>
              <a:rPr lang="en-US" altLang="ko-KR"/>
              <a:t>			}</a:t>
            </a:r>
          </a:p>
          <a:p>
            <a:r>
              <a:rPr lang="en-US" altLang="ko-KR"/>
              <a:t>		} </a:t>
            </a:r>
            <a:r>
              <a:rPr lang="en-US" altLang="ko-KR"/>
              <a:t>while </a:t>
            </a:r>
            <a:r>
              <a:rPr lang="en-US" altLang="ko-KR" smtClean="0"/>
              <a:t>(n </a:t>
            </a:r>
            <a:r>
              <a:rPr lang="en-US" altLang="ko-KR"/>
              <a:t>&lt; 100);</a:t>
            </a:r>
          </a:p>
          <a:p>
            <a:r>
              <a:rPr lang="en-US" altLang="ko-KR"/>
              <a:t>		System.out.printf("%d", j);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r>
              <a:rPr lang="en-US" altLang="ko-KR"/>
              <a:t> (JAVA 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– 2 + 3 – 4 + 5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-6+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…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07723" y="1478876"/>
            <a:ext cx="2527505" cy="5163219"/>
            <a:chOff x="2627784" y="1412776"/>
            <a:chExt cx="1944281" cy="4752528"/>
          </a:xfrm>
        </p:grpSpPr>
        <p:sp>
          <p:nvSpPr>
            <p:cNvPr id="28" name="순서도: 수행의 시작/종료 27"/>
            <p:cNvSpPr/>
            <p:nvPr/>
          </p:nvSpPr>
          <p:spPr bwMode="auto">
            <a:xfrm>
              <a:off x="2868892" y="141277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순서도: 수행의 시작/종료 28"/>
            <p:cNvSpPr/>
            <p:nvPr/>
          </p:nvSpPr>
          <p:spPr bwMode="auto">
            <a:xfrm>
              <a:off x="2868892" y="5791609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 bwMode="auto">
            <a:xfrm>
              <a:off x="3484239" y="1786471"/>
              <a:ext cx="0" cy="4005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2736483" y="2708920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순서도: 문서 31"/>
            <p:cNvSpPr/>
            <p:nvPr/>
          </p:nvSpPr>
          <p:spPr bwMode="auto">
            <a:xfrm>
              <a:off x="2735122" y="5287553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육각형 32"/>
            <p:cNvSpPr/>
            <p:nvPr/>
          </p:nvSpPr>
          <p:spPr bwMode="auto">
            <a:xfrm>
              <a:off x="2735122" y="1905942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735122" y="326098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7" name="다이아몬드 56"/>
            <p:cNvSpPr/>
            <p:nvPr/>
          </p:nvSpPr>
          <p:spPr bwMode="auto">
            <a:xfrm>
              <a:off x="2627784" y="4858270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</a:t>
              </a: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&lt;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8" name="꺾인 연결선 57"/>
            <p:cNvCxnSpPr>
              <a:stCxn id="57" idx="3"/>
            </p:cNvCxnSpPr>
            <p:nvPr/>
          </p:nvCxnSpPr>
          <p:spPr bwMode="auto">
            <a:xfrm flipV="1">
              <a:off x="4340692" y="2492896"/>
              <a:ext cx="214033" cy="251483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화살표 연결선 58"/>
            <p:cNvCxnSpPr/>
            <p:nvPr/>
          </p:nvCxnSpPr>
          <p:spPr bwMode="auto">
            <a:xfrm flipH="1">
              <a:off x="3591272" y="2492896"/>
              <a:ext cx="963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3738767" y="5018692"/>
              <a:ext cx="275230" cy="240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8744" y="4719770"/>
              <a:ext cx="323321" cy="240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2735122" y="381304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2735122" y="4365104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>
                  <a:latin typeface="굴림" pitchFamily="50" charset="-127"/>
                  <a:ea typeface="굴림" pitchFamily="50" charset="-127"/>
                </a:rPr>
                <a:t>-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406126" y="1272390"/>
            <a:ext cx="67444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en-US" altLang="ko-KR"/>
              <a:t>		</a:t>
            </a:r>
            <a:r>
              <a:rPr lang="en-US" altLang="ko-KR"/>
              <a:t>int </a:t>
            </a:r>
            <a:r>
              <a:rPr lang="en-US" altLang="ko-KR" smtClean="0"/>
              <a:t>n </a:t>
            </a:r>
            <a:r>
              <a:rPr lang="en-US" altLang="ko-KR"/>
              <a:t>= 0, j = 0;</a:t>
            </a:r>
          </a:p>
          <a:p>
            <a:r>
              <a:rPr lang="en-US" altLang="ko-KR"/>
              <a:t>		while (true)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</a:t>
            </a:r>
            <a:r>
              <a:rPr lang="en-US" altLang="ko-KR"/>
              <a:t>	</a:t>
            </a:r>
            <a:r>
              <a:rPr lang="en-US" altLang="ko-KR" smtClean="0"/>
              <a:t>n++;</a:t>
            </a:r>
            <a:endParaRPr lang="en-US" altLang="ko-KR"/>
          </a:p>
          <a:p>
            <a:r>
              <a:rPr lang="en-US" altLang="ko-KR"/>
              <a:t>			j </a:t>
            </a:r>
            <a:r>
              <a:rPr lang="en-US" altLang="ko-KR"/>
              <a:t>+= </a:t>
            </a:r>
            <a:r>
              <a:rPr lang="en-US" altLang="ko-KR" smtClean="0"/>
              <a:t>n;</a:t>
            </a:r>
            <a:endParaRPr lang="en-US" altLang="ko-KR"/>
          </a:p>
          <a:p>
            <a:r>
              <a:rPr lang="en-US" altLang="ko-KR"/>
              <a:t>			</a:t>
            </a:r>
            <a:r>
              <a:rPr lang="en-US" altLang="ko-KR"/>
              <a:t>if </a:t>
            </a:r>
            <a:r>
              <a:rPr lang="en-US" altLang="ko-KR" smtClean="0"/>
              <a:t>(n &gt;99)</a:t>
            </a:r>
            <a:endParaRPr lang="en-US" altLang="ko-KR"/>
          </a:p>
          <a:p>
            <a:r>
              <a:rPr lang="en-US" altLang="ko-KR"/>
              <a:t>			{</a:t>
            </a:r>
          </a:p>
          <a:p>
            <a:r>
              <a:rPr lang="en-US" altLang="ko-KR"/>
              <a:t>				System.out.printf("%d", j);</a:t>
            </a:r>
          </a:p>
          <a:p>
            <a:r>
              <a:rPr lang="en-US" altLang="ko-KR"/>
              <a:t>				break;</a:t>
            </a:r>
          </a:p>
          <a:p>
            <a:r>
              <a:rPr lang="en-US" altLang="ko-KR"/>
              <a:t>			}</a:t>
            </a:r>
          </a:p>
          <a:p>
            <a:r>
              <a:rPr lang="en-US" altLang="ko-KR"/>
              <a:t>			else</a:t>
            </a:r>
          </a:p>
          <a:p>
            <a:r>
              <a:rPr lang="en-US" altLang="ko-KR"/>
              <a:t>			{</a:t>
            </a:r>
          </a:p>
          <a:p>
            <a:r>
              <a:rPr lang="en-US" altLang="ko-KR"/>
              <a:t>			</a:t>
            </a:r>
            <a:r>
              <a:rPr lang="en-US" altLang="ko-KR"/>
              <a:t>	</a:t>
            </a:r>
            <a:r>
              <a:rPr lang="en-US" altLang="ko-KR" smtClean="0"/>
              <a:t>n++;</a:t>
            </a:r>
            <a:endParaRPr lang="en-US" altLang="ko-KR"/>
          </a:p>
          <a:p>
            <a:r>
              <a:rPr lang="en-US" altLang="ko-KR"/>
              <a:t>				j </a:t>
            </a:r>
            <a:r>
              <a:rPr lang="en-US" altLang="ko-KR"/>
              <a:t>-= </a:t>
            </a:r>
            <a:r>
              <a:rPr lang="en-US" altLang="ko-KR" smtClean="0"/>
              <a:t>n;</a:t>
            </a:r>
            <a:endParaRPr lang="en-US" altLang="ko-KR"/>
          </a:p>
          <a:p>
            <a:r>
              <a:rPr lang="en-US" altLang="ko-KR"/>
              <a:t>			}</a:t>
            </a:r>
          </a:p>
          <a:p>
            <a:r>
              <a:rPr lang="en-US" altLang="ko-KR"/>
              <a:t>	</a:t>
            </a:r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	}</a:t>
            </a:r>
            <a:endParaRPr lang="en-US" altLang="ko-KR"/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r>
              <a:rPr lang="en-US" altLang="ko-KR"/>
              <a:t>(JAVA 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/>
          </a:p>
          <a:p>
            <a:pPr fontAlgn="base" latinLnBrk="0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35511" y="1635512"/>
            <a:ext cx="4317135" cy="5222487"/>
            <a:chOff x="735511" y="1635513"/>
            <a:chExt cx="3859821" cy="4752528"/>
          </a:xfrm>
        </p:grpSpPr>
        <p:cxnSp>
          <p:nvCxnSpPr>
            <p:cNvPr id="65" name="직선 연결선 64"/>
            <p:cNvCxnSpPr/>
            <p:nvPr/>
          </p:nvCxnSpPr>
          <p:spPr bwMode="auto">
            <a:xfrm>
              <a:off x="2590716" y="4432194"/>
              <a:ext cx="0" cy="1929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순서도: 수행의 시작/종료 65"/>
            <p:cNvSpPr/>
            <p:nvPr/>
          </p:nvSpPr>
          <p:spPr bwMode="auto">
            <a:xfrm>
              <a:off x="1975370" y="1635513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7" name="순서도: 수행의 시작/종료 66"/>
            <p:cNvSpPr/>
            <p:nvPr/>
          </p:nvSpPr>
          <p:spPr bwMode="auto">
            <a:xfrm>
              <a:off x="1975370" y="601434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8" name="직선 연결선 67"/>
            <p:cNvCxnSpPr>
              <a:stCxn id="66" idx="2"/>
              <a:endCxn id="72" idx="0"/>
            </p:cNvCxnSpPr>
            <p:nvPr/>
          </p:nvCxnSpPr>
          <p:spPr bwMode="auto">
            <a:xfrm>
              <a:off x="2590716" y="2009208"/>
              <a:ext cx="50057" cy="13469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직사각형 68"/>
            <p:cNvSpPr/>
            <p:nvPr/>
          </p:nvSpPr>
          <p:spPr bwMode="auto">
            <a:xfrm>
              <a:off x="1842961" y="2931657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i=i+1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순서도: 문서 69"/>
            <p:cNvSpPr/>
            <p:nvPr/>
          </p:nvSpPr>
          <p:spPr bwMode="auto">
            <a:xfrm>
              <a:off x="1841600" y="5510290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육각형 70"/>
            <p:cNvSpPr/>
            <p:nvPr/>
          </p:nvSpPr>
          <p:spPr bwMode="auto">
            <a:xfrm>
              <a:off x="1841600" y="2128679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" name="다이아몬드 71"/>
            <p:cNvSpPr/>
            <p:nvPr/>
          </p:nvSpPr>
          <p:spPr bwMode="auto">
            <a:xfrm>
              <a:off x="1841600" y="3356124"/>
              <a:ext cx="1598347" cy="50142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MOD( i,2) 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" name="다이아몬드 72"/>
            <p:cNvSpPr/>
            <p:nvPr/>
          </p:nvSpPr>
          <p:spPr bwMode="auto">
            <a:xfrm>
              <a:off x="1734262" y="5081007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&lt;100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4" name="꺾인 연결선 73"/>
            <p:cNvCxnSpPr>
              <a:stCxn id="73" idx="3"/>
            </p:cNvCxnSpPr>
            <p:nvPr/>
          </p:nvCxnSpPr>
          <p:spPr bwMode="auto">
            <a:xfrm flipV="1">
              <a:off x="3447170" y="2787641"/>
              <a:ext cx="1140939" cy="244282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화살표 연결선 74"/>
            <p:cNvCxnSpPr/>
            <p:nvPr/>
          </p:nvCxnSpPr>
          <p:spPr bwMode="auto">
            <a:xfrm flipH="1">
              <a:off x="2704974" y="2787641"/>
              <a:ext cx="189035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803965" y="52414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6729" y="494250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735511" y="388431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n=n * i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970622" y="3893238"/>
              <a:ext cx="1498233" cy="3054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n=n*i* (-</a:t>
              </a: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1)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0" name="꺾인 연결선 79"/>
            <p:cNvCxnSpPr>
              <a:stCxn id="72" idx="1"/>
              <a:endCxn id="78" idx="0"/>
            </p:cNvCxnSpPr>
            <p:nvPr/>
          </p:nvCxnSpPr>
          <p:spPr>
            <a:xfrm rot="10800000" flipV="1">
              <a:off x="1484628" y="3606834"/>
              <a:ext cx="356972" cy="27747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72" idx="3"/>
              <a:endCxn id="79" idx="0"/>
            </p:cNvCxnSpPr>
            <p:nvPr/>
          </p:nvCxnSpPr>
          <p:spPr>
            <a:xfrm>
              <a:off x="3439947" y="3606835"/>
              <a:ext cx="279792" cy="286404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78" idx="2"/>
            </p:cNvCxnSpPr>
            <p:nvPr/>
          </p:nvCxnSpPr>
          <p:spPr>
            <a:xfrm rot="16200000" flipH="1">
              <a:off x="1823660" y="3844200"/>
              <a:ext cx="252541" cy="93060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9" idx="2"/>
            </p:cNvCxnSpPr>
            <p:nvPr/>
          </p:nvCxnSpPr>
          <p:spPr>
            <a:xfrm rot="5400000">
              <a:off x="2663913" y="3376367"/>
              <a:ext cx="233514" cy="187813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544947" y="3371569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8231" y="337156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857901" y="163430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nn-NO" altLang="ko-KR"/>
              <a:t>		</a:t>
            </a:r>
            <a:r>
              <a:rPr lang="nn-NO" altLang="ko-KR"/>
              <a:t>int </a:t>
            </a:r>
            <a:r>
              <a:rPr lang="nn-NO" altLang="ko-KR"/>
              <a:t>i</a:t>
            </a:r>
            <a:r>
              <a:rPr lang="nn-NO" altLang="ko-KR" smtClean="0"/>
              <a:t>;</a:t>
            </a:r>
            <a:endParaRPr lang="nn-NO" altLang="ko-KR"/>
          </a:p>
          <a:p>
            <a:r>
              <a:rPr lang="nn-NO" altLang="ko-KR"/>
              <a:t>		</a:t>
            </a:r>
            <a:r>
              <a:rPr lang="nn-NO" altLang="ko-KR"/>
              <a:t>double </a:t>
            </a:r>
            <a:r>
              <a:rPr lang="nn-NO" altLang="ko-KR" smtClean="0"/>
              <a:t>n;</a:t>
            </a:r>
            <a:endParaRPr lang="nn-NO" altLang="ko-KR"/>
          </a:p>
          <a:p>
            <a:r>
              <a:rPr lang="nn-NO" altLang="ko-KR"/>
              <a:t>		i = 0;</a:t>
            </a:r>
          </a:p>
          <a:p>
            <a:r>
              <a:rPr lang="nn-NO" altLang="ko-KR"/>
              <a:t>	</a:t>
            </a:r>
            <a:r>
              <a:rPr lang="nn-NO" altLang="ko-KR"/>
              <a:t>	</a:t>
            </a:r>
            <a:r>
              <a:rPr lang="nn-NO" altLang="ko-KR" smtClean="0"/>
              <a:t>n </a:t>
            </a:r>
            <a:r>
              <a:rPr lang="nn-NO" altLang="ko-KR"/>
              <a:t>= 1;</a:t>
            </a:r>
          </a:p>
          <a:p>
            <a:r>
              <a:rPr lang="nn-NO" altLang="ko-KR"/>
              <a:t>		do</a:t>
            </a:r>
          </a:p>
          <a:p>
            <a:r>
              <a:rPr lang="nn-NO" altLang="ko-KR"/>
              <a:t>		{</a:t>
            </a:r>
          </a:p>
          <a:p>
            <a:r>
              <a:rPr lang="nn-NO" altLang="ko-KR"/>
              <a:t>			i++;</a:t>
            </a:r>
          </a:p>
          <a:p>
            <a:r>
              <a:rPr lang="nn-NO" altLang="ko-KR"/>
              <a:t>			if (i % 2 == 0)</a:t>
            </a:r>
          </a:p>
          <a:p>
            <a:r>
              <a:rPr lang="nn-NO" altLang="ko-KR"/>
              <a:t>			</a:t>
            </a:r>
            <a:r>
              <a:rPr lang="nn-NO" altLang="ko-KR"/>
              <a:t>	</a:t>
            </a:r>
            <a:r>
              <a:rPr lang="nn-NO" altLang="ko-KR" smtClean="0"/>
              <a:t>n </a:t>
            </a:r>
            <a:r>
              <a:rPr lang="nn-NO" altLang="ko-KR"/>
              <a:t>*= i;</a:t>
            </a:r>
          </a:p>
          <a:p>
            <a:r>
              <a:rPr lang="nn-NO" altLang="ko-KR"/>
              <a:t>			else</a:t>
            </a:r>
          </a:p>
          <a:p>
            <a:r>
              <a:rPr lang="nn-NO" altLang="ko-KR"/>
              <a:t>			</a:t>
            </a:r>
            <a:r>
              <a:rPr lang="nn-NO" altLang="ko-KR"/>
              <a:t>	</a:t>
            </a:r>
            <a:r>
              <a:rPr lang="nn-NO" altLang="ko-KR" smtClean="0"/>
              <a:t>n </a:t>
            </a:r>
            <a:r>
              <a:rPr lang="nn-NO" altLang="ko-KR"/>
              <a:t>*= i * -1;</a:t>
            </a:r>
          </a:p>
          <a:p>
            <a:r>
              <a:rPr lang="nn-NO" altLang="ko-KR"/>
              <a:t>		} while (i &lt; 100);</a:t>
            </a:r>
          </a:p>
          <a:p>
            <a:r>
              <a:rPr lang="nn-NO" altLang="ko-KR"/>
              <a:t>		System.out.printf("%11.4e</a:t>
            </a:r>
            <a:r>
              <a:rPr lang="nn-NO" altLang="ko-KR"/>
              <a:t>", </a:t>
            </a:r>
            <a:r>
              <a:rPr lang="nn-NO" altLang="ko-KR" smtClean="0"/>
              <a:t>n);</a:t>
            </a:r>
            <a:endParaRPr lang="nn-NO" altLang="ko-KR"/>
          </a:p>
          <a:p>
            <a:r>
              <a:rPr lang="nn-NO" altLang="ko-KR"/>
              <a:t>	</a:t>
            </a:r>
            <a:r>
              <a:rPr lang="nn-NO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(-1)*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2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* (-3) * 4 * (-5)*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…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*100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7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r>
              <a:rPr lang="en-US" altLang="ko-KR"/>
              <a:t>(JAVA 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/>
          </a:p>
          <a:p>
            <a:pPr fontAlgn="base" latinLnBrk="0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1! + 2! + 3! + 4! + 5! + … +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10!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438223" y="1478877"/>
            <a:ext cx="2559347" cy="5285338"/>
            <a:chOff x="2627784" y="1412776"/>
            <a:chExt cx="1950295" cy="4752528"/>
          </a:xfrm>
        </p:grpSpPr>
        <p:sp>
          <p:nvSpPr>
            <p:cNvPr id="28" name="순서도: 수행의 시작/종료 27"/>
            <p:cNvSpPr/>
            <p:nvPr/>
          </p:nvSpPr>
          <p:spPr bwMode="auto">
            <a:xfrm>
              <a:off x="2868892" y="141277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순서도: 수행의 시작/종료 28"/>
            <p:cNvSpPr/>
            <p:nvPr/>
          </p:nvSpPr>
          <p:spPr bwMode="auto">
            <a:xfrm>
              <a:off x="2868892" y="5791609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 bwMode="auto">
            <a:xfrm>
              <a:off x="3484239" y="1786471"/>
              <a:ext cx="0" cy="4005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2735122" y="2409998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736483" y="2842046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순서도: 문서 32"/>
            <p:cNvSpPr/>
            <p:nvPr/>
          </p:nvSpPr>
          <p:spPr bwMode="auto">
            <a:xfrm>
              <a:off x="2735122" y="5287553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735122" y="190594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735122" y="3449038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= 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다이아몬드 35"/>
            <p:cNvSpPr/>
            <p:nvPr/>
          </p:nvSpPr>
          <p:spPr bwMode="auto">
            <a:xfrm>
              <a:off x="2627784" y="4858270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&lt; 10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꺾인 연결선 36"/>
            <p:cNvCxnSpPr>
              <a:stCxn id="36" idx="3"/>
            </p:cNvCxnSpPr>
            <p:nvPr/>
          </p:nvCxnSpPr>
          <p:spPr bwMode="auto">
            <a:xfrm flipV="1">
              <a:off x="4340692" y="3284984"/>
              <a:ext cx="214033" cy="172274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화살표 연결선 37"/>
            <p:cNvCxnSpPr/>
            <p:nvPr/>
          </p:nvCxnSpPr>
          <p:spPr bwMode="auto">
            <a:xfrm flipH="1">
              <a:off x="3591272" y="3284984"/>
              <a:ext cx="963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3687068" y="5018692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2731" y="471977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735122" y="3943075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* i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735122" y="443711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 = k + 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857901" y="163430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en-US" altLang="ko-KR"/>
              <a:t>		int i = 1, k = 1, j = 1;</a:t>
            </a:r>
          </a:p>
          <a:p>
            <a:r>
              <a:rPr lang="en-US" altLang="ko-KR"/>
              <a:t>		do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i++;</a:t>
            </a:r>
          </a:p>
          <a:p>
            <a:r>
              <a:rPr lang="en-US" altLang="ko-KR"/>
              <a:t>			j *= i;</a:t>
            </a:r>
          </a:p>
          <a:p>
            <a:r>
              <a:rPr lang="en-US" altLang="ko-KR"/>
              <a:t>			k += j;</a:t>
            </a:r>
          </a:p>
          <a:p>
            <a:r>
              <a:rPr lang="en-US" altLang="ko-KR"/>
              <a:t>		} while (i &lt; 10);</a:t>
            </a:r>
          </a:p>
          <a:p>
            <a:r>
              <a:rPr lang="en-US" altLang="ko-KR"/>
              <a:t>		System.out.printf("%d", k);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r>
              <a:rPr lang="en-US" altLang="ko-KR"/>
              <a:t>(JAVA 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/>
          </a:p>
          <a:p>
            <a:pPr fontAlgn="base" latinLnBrk="0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피보나치 수열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: 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+ 1 + 2 + 3 + 5 + 8 + 13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… 20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순서도: 수행의 시작/종료 21"/>
          <p:cNvSpPr/>
          <p:nvPr/>
        </p:nvSpPr>
        <p:spPr bwMode="auto">
          <a:xfrm>
            <a:off x="2101411" y="1561881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4" name="직선 연결선 23"/>
          <p:cNvCxnSpPr>
            <a:stCxn id="22" idx="2"/>
          </p:cNvCxnSpPr>
          <p:nvPr/>
        </p:nvCxnSpPr>
        <p:spPr bwMode="auto">
          <a:xfrm flipH="1">
            <a:off x="2591276" y="1844205"/>
            <a:ext cx="1" cy="42752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1821796" y="2597966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sum=2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817729" y="342954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= a +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817729" y="545778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b =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다이아몬드 45"/>
          <p:cNvSpPr/>
          <p:nvPr/>
        </p:nvSpPr>
        <p:spPr bwMode="auto">
          <a:xfrm>
            <a:off x="1723113" y="4548846"/>
            <a:ext cx="1736325" cy="39911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&lt; 20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7" name="꺾인 연결선 46"/>
          <p:cNvCxnSpPr>
            <a:stCxn id="46" idx="3"/>
          </p:cNvCxnSpPr>
          <p:nvPr/>
        </p:nvCxnSpPr>
        <p:spPr bwMode="auto">
          <a:xfrm>
            <a:off x="3459438" y="4748404"/>
            <a:ext cx="631478" cy="137866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1143476" y="3316064"/>
            <a:ext cx="14315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91275" y="4868210"/>
            <a:ext cx="392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459438" y="445794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1815638" y="5094998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 b 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19706" y="4165125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cnt=cnt +1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817977" y="293003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cnt = 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821797" y="3802338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sum=sum+c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육각형 55"/>
          <p:cNvSpPr/>
          <p:nvPr/>
        </p:nvSpPr>
        <p:spPr bwMode="auto">
          <a:xfrm>
            <a:off x="1755657" y="1942226"/>
            <a:ext cx="1675745" cy="553872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sum, cnt, c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a=1, b = 1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순서도: 문서 42"/>
          <p:cNvSpPr/>
          <p:nvPr/>
        </p:nvSpPr>
        <p:spPr bwMode="auto">
          <a:xfrm>
            <a:off x="3562395" y="5403203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137138" y="3317631"/>
            <a:ext cx="1465385" cy="2801815"/>
          </a:xfrm>
          <a:custGeom>
            <a:avLst/>
            <a:gdLst>
              <a:gd name="connsiteX0" fmla="*/ 0 w 1465385"/>
              <a:gd name="connsiteY0" fmla="*/ 0 h 2801815"/>
              <a:gd name="connsiteX1" fmla="*/ 11724 w 1465385"/>
              <a:gd name="connsiteY1" fmla="*/ 2778369 h 2801815"/>
              <a:gd name="connsiteX2" fmla="*/ 1465385 w 1465385"/>
              <a:gd name="connsiteY2" fmla="*/ 2801815 h 2801815"/>
              <a:gd name="connsiteX3" fmla="*/ 1465385 w 1465385"/>
              <a:gd name="connsiteY3" fmla="*/ 2801815 h 280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385" h="2801815">
                <a:moveTo>
                  <a:pt x="0" y="0"/>
                </a:moveTo>
                <a:lnTo>
                  <a:pt x="11724" y="2778369"/>
                </a:lnTo>
                <a:lnTo>
                  <a:pt x="1465385" y="2801815"/>
                </a:lnTo>
                <a:lnTo>
                  <a:pt x="1465385" y="28018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수행의 시작/종료 22"/>
          <p:cNvSpPr/>
          <p:nvPr/>
        </p:nvSpPr>
        <p:spPr bwMode="auto">
          <a:xfrm>
            <a:off x="3600609" y="5939358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87815" y="1452322"/>
            <a:ext cx="69012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	int sum, cnt, c;</a:t>
            </a:r>
          </a:p>
          <a:p>
            <a:r>
              <a:rPr lang="en-US" altLang="ko-KR"/>
              <a:t>		int a = 1, b = 1;</a:t>
            </a:r>
          </a:p>
          <a:p>
            <a:r>
              <a:rPr lang="en-US" altLang="ko-KR"/>
              <a:t>		sum = 2;</a:t>
            </a:r>
          </a:p>
          <a:p>
            <a:r>
              <a:rPr lang="en-US" altLang="ko-KR"/>
              <a:t>		cnt = 2;</a:t>
            </a:r>
          </a:p>
          <a:p>
            <a:r>
              <a:rPr lang="en-US" altLang="ko-KR"/>
              <a:t>		while (</a:t>
            </a:r>
            <a:r>
              <a:rPr lang="en-US" altLang="ko-KR"/>
              <a:t>true</a:t>
            </a:r>
            <a:r>
              <a:rPr lang="en-US" altLang="ko-KR" smtClean="0"/>
              <a:t>) {</a:t>
            </a:r>
            <a:endParaRPr lang="en-US" altLang="ko-KR"/>
          </a:p>
          <a:p>
            <a:r>
              <a:rPr lang="en-US" altLang="ko-KR"/>
              <a:t>			c = a + b;</a:t>
            </a:r>
          </a:p>
          <a:p>
            <a:r>
              <a:rPr lang="en-US" altLang="ko-KR"/>
              <a:t>			sum += c;</a:t>
            </a:r>
          </a:p>
          <a:p>
            <a:r>
              <a:rPr lang="en-US" altLang="ko-KR"/>
              <a:t>			cnt++;</a:t>
            </a:r>
          </a:p>
          <a:p>
            <a:r>
              <a:rPr lang="en-US" altLang="ko-KR"/>
              <a:t>			if (cnt &lt; </a:t>
            </a:r>
            <a:r>
              <a:rPr lang="en-US" altLang="ko-KR"/>
              <a:t>20</a:t>
            </a:r>
            <a:r>
              <a:rPr lang="en-US" altLang="ko-KR" smtClean="0"/>
              <a:t>){</a:t>
            </a:r>
            <a:endParaRPr lang="en-US" altLang="ko-KR"/>
          </a:p>
          <a:p>
            <a:r>
              <a:rPr lang="en-US" altLang="ko-KR"/>
              <a:t>				a = b;</a:t>
            </a:r>
          </a:p>
          <a:p>
            <a:r>
              <a:rPr lang="en-US" altLang="ko-KR"/>
              <a:t>				b = c;</a:t>
            </a:r>
          </a:p>
          <a:p>
            <a:r>
              <a:rPr lang="en-US" altLang="ko-KR"/>
              <a:t>		</a:t>
            </a:r>
            <a:r>
              <a:rPr lang="en-US" altLang="ko-KR"/>
              <a:t>	</a:t>
            </a:r>
            <a:r>
              <a:rPr lang="en-US" altLang="ko-KR" smtClean="0"/>
              <a:t>} else {</a:t>
            </a:r>
            <a:endParaRPr lang="en-US" altLang="ko-KR"/>
          </a:p>
          <a:p>
            <a:r>
              <a:rPr lang="en-US" altLang="ko-KR"/>
              <a:t>				System.out.printf("%d", sum);</a:t>
            </a:r>
          </a:p>
          <a:p>
            <a:r>
              <a:rPr lang="en-US" altLang="ko-KR"/>
              <a:t>				break;</a:t>
            </a:r>
          </a:p>
          <a:p>
            <a:r>
              <a:rPr lang="en-US" altLang="ko-KR"/>
              <a:t>			}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27" idx="2"/>
            <a:endCxn id="28" idx="0"/>
          </p:cNvCxnSpPr>
          <p:nvPr/>
        </p:nvCxnSpPr>
        <p:spPr>
          <a:xfrm flipH="1">
            <a:off x="3319462" y="1898497"/>
            <a:ext cx="10231" cy="4565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r>
              <a:rPr lang="en-US" altLang="ko-KR"/>
              <a:t>(JAVA 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/>
          </a:p>
          <a:p>
            <a:pPr fontAlgn="base" latinLnBrk="0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피보나치 수열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: 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+ 1 + 2 + 3 + 5 + 8 + 13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…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순서도: 수행의 시작/종료 26"/>
          <p:cNvSpPr/>
          <p:nvPr/>
        </p:nvSpPr>
        <p:spPr bwMode="auto">
          <a:xfrm>
            <a:off x="2839827" y="1616173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순서도: 수행의 시작/종료 27"/>
          <p:cNvSpPr/>
          <p:nvPr/>
        </p:nvSpPr>
        <p:spPr bwMode="auto">
          <a:xfrm>
            <a:off x="2829596" y="6464081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70335" y="257939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=1, b=1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육각형 29"/>
          <p:cNvSpPr/>
          <p:nvPr/>
        </p:nvSpPr>
        <p:spPr bwMode="auto">
          <a:xfrm>
            <a:off x="2132537" y="2055515"/>
            <a:ext cx="2394312" cy="351851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a, b, c, y, k, n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순서도: 문서 30"/>
          <p:cNvSpPr/>
          <p:nvPr/>
        </p:nvSpPr>
        <p:spPr bwMode="auto">
          <a:xfrm>
            <a:off x="2762724" y="5944552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399" y="3815699"/>
            <a:ext cx="3138126" cy="1983630"/>
            <a:chOff x="996462" y="2883418"/>
            <a:chExt cx="4255476" cy="3055940"/>
          </a:xfrm>
        </p:grpSpPr>
        <p:sp>
          <p:nvSpPr>
            <p:cNvPr id="4" name="직사각형 3"/>
            <p:cNvSpPr/>
            <p:nvPr/>
          </p:nvSpPr>
          <p:spPr>
            <a:xfrm>
              <a:off x="996462" y="3270738"/>
              <a:ext cx="4255476" cy="266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96462" y="2883418"/>
              <a:ext cx="4255476" cy="387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반복                                           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k = 3, n, 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560104" y="4225854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= a +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60104" y="457205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 = y +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45167" y="4927726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545167" y="528924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b =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570335" y="2981439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y=2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2570335" y="3362633"/>
            <a:ext cx="1493548" cy="29252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endParaRPr lang="ko-KR" altLang="en-US" sz="105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0808" y="1389455"/>
            <a:ext cx="670309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java.util.Scanner;</a:t>
            </a:r>
          </a:p>
          <a:p>
            <a:r>
              <a:rPr lang="en-US" altLang="ko-KR" smtClean="0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en-US" altLang="ko-KR"/>
              <a:t>		</a:t>
            </a:r>
            <a:r>
              <a:rPr lang="en-US" altLang="ko-KR"/>
              <a:t>Scanner </a:t>
            </a:r>
            <a:r>
              <a:rPr lang="en-US" altLang="ko-KR" smtClean="0"/>
              <a:t>input </a:t>
            </a:r>
            <a:r>
              <a:rPr lang="en-US" altLang="ko-KR"/>
              <a:t>= new Scanner(System.in); </a:t>
            </a:r>
          </a:p>
          <a:p>
            <a:r>
              <a:rPr lang="en-US" altLang="ko-KR"/>
              <a:t>		int a, b, y, n, k, c;</a:t>
            </a:r>
          </a:p>
          <a:p>
            <a:r>
              <a:rPr lang="en-US" altLang="ko-KR"/>
              <a:t>		a = 1;</a:t>
            </a:r>
          </a:p>
          <a:p>
            <a:r>
              <a:rPr lang="en-US" altLang="ko-KR"/>
              <a:t>		b = 1;</a:t>
            </a:r>
          </a:p>
          <a:p>
            <a:r>
              <a:rPr lang="en-US" altLang="ko-KR"/>
              <a:t>		y = 2;</a:t>
            </a:r>
          </a:p>
          <a:p>
            <a:r>
              <a:rPr lang="en-US" altLang="ko-KR"/>
              <a:t>		n </a:t>
            </a:r>
            <a:r>
              <a:rPr lang="en-US" altLang="ko-KR"/>
              <a:t>= </a:t>
            </a:r>
            <a:r>
              <a:rPr lang="en-US" altLang="ko-KR" smtClean="0"/>
              <a:t>input.nextInt</a:t>
            </a:r>
            <a:r>
              <a:rPr lang="en-US" altLang="ko-KR"/>
              <a:t>(); </a:t>
            </a:r>
          </a:p>
          <a:p>
            <a:r>
              <a:rPr lang="en-US" altLang="ko-KR"/>
              <a:t>		for (k = 3; k &lt;= n; </a:t>
            </a:r>
            <a:r>
              <a:rPr lang="en-US" altLang="ko-KR"/>
              <a:t>k</a:t>
            </a:r>
            <a:r>
              <a:rPr lang="en-US" altLang="ko-KR" smtClean="0"/>
              <a:t>++) {</a:t>
            </a:r>
            <a:endParaRPr lang="en-US" altLang="ko-KR"/>
          </a:p>
          <a:p>
            <a:r>
              <a:rPr lang="en-US" altLang="ko-KR"/>
              <a:t>			c = a + b;</a:t>
            </a:r>
          </a:p>
          <a:p>
            <a:r>
              <a:rPr lang="en-US" altLang="ko-KR"/>
              <a:t>			y += c;</a:t>
            </a:r>
          </a:p>
          <a:p>
            <a:r>
              <a:rPr lang="en-US" altLang="ko-KR"/>
              <a:t>			a = b;</a:t>
            </a:r>
          </a:p>
          <a:p>
            <a:r>
              <a:rPr lang="en-US" altLang="ko-KR"/>
              <a:t>			b = c;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	System.out.printf("%d", y);</a:t>
            </a:r>
          </a:p>
          <a:p>
            <a:r>
              <a:rPr lang="en-US" altLang="ko-KR"/>
              <a:t>	</a:t>
            </a:r>
            <a:r>
              <a:rPr lang="en-US" altLang="ko-KR"/>
              <a:t>	</a:t>
            </a:r>
            <a:r>
              <a:rPr lang="en-US" altLang="ko-KR" smtClean="0"/>
              <a:t>input.close</a:t>
            </a:r>
            <a:r>
              <a:rPr lang="en-US" altLang="ko-KR"/>
              <a:t>();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66291"/>
            <a:ext cx="4882662" cy="5751663"/>
          </a:xfrm>
          <a:prstGeom prst="rect">
            <a:avLst/>
          </a:prstGeom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약수 구하기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676291" y="517803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/>
              <a:t>#include &lt;stdio.h&gt;</a:t>
            </a:r>
          </a:p>
          <a:p>
            <a:r>
              <a:rPr lang="en-US" altLang="ko-KR" sz="1400" smtClean="0"/>
              <a:t>main() </a:t>
            </a:r>
          </a:p>
          <a:p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/>
              <a:t>	int b, mok, nmg, i;</a:t>
            </a:r>
          </a:p>
          <a:p>
            <a:r>
              <a:rPr lang="en-US" altLang="ko-KR" sz="1400"/>
              <a:t>	int a[100];</a:t>
            </a:r>
          </a:p>
          <a:p>
            <a:r>
              <a:rPr lang="en-US" altLang="ko-KR" sz="1400"/>
              <a:t>	scanf("%d", &amp;b);</a:t>
            </a:r>
          </a:p>
          <a:p>
            <a:r>
              <a:rPr lang="en-US" altLang="ko-KR" sz="1400"/>
              <a:t>	int c = 0, d = -1;</a:t>
            </a:r>
          </a:p>
          <a:p>
            <a:r>
              <a:rPr lang="en-US" altLang="ko-KR" sz="1400"/>
              <a:t>	while (1)</a:t>
            </a:r>
          </a:p>
          <a:p>
            <a:r>
              <a:rPr lang="en-US" altLang="ko-KR" sz="1400"/>
              <a:t>	{</a:t>
            </a:r>
          </a:p>
          <a:p>
            <a:r>
              <a:rPr lang="en-US" altLang="ko-KR" sz="1400"/>
              <a:t>		c++;</a:t>
            </a:r>
          </a:p>
          <a:p>
            <a:r>
              <a:rPr lang="en-US" altLang="ko-KR" sz="1400"/>
              <a:t>		if (c &lt;= b)</a:t>
            </a:r>
          </a:p>
          <a:p>
            <a:r>
              <a:rPr lang="en-US" altLang="ko-KR" sz="1400"/>
              <a:t>		{</a:t>
            </a:r>
          </a:p>
          <a:p>
            <a:r>
              <a:rPr lang="en-US" altLang="ko-KR" sz="1400"/>
              <a:t>			mok = b / c;</a:t>
            </a:r>
          </a:p>
          <a:p>
            <a:r>
              <a:rPr lang="en-US" altLang="ko-KR" sz="1400"/>
              <a:t>			nmg = b - mok * c;</a:t>
            </a:r>
          </a:p>
          <a:p>
            <a:r>
              <a:rPr lang="en-US" altLang="ko-KR" sz="1400"/>
              <a:t>			if (nmg == 0)</a:t>
            </a:r>
          </a:p>
          <a:p>
            <a:r>
              <a:rPr lang="en-US" altLang="ko-KR" sz="1400"/>
              <a:t>			{</a:t>
            </a:r>
          </a:p>
          <a:p>
            <a:r>
              <a:rPr lang="en-US" altLang="ko-KR" sz="1400"/>
              <a:t>				d++;</a:t>
            </a:r>
          </a:p>
          <a:p>
            <a:r>
              <a:rPr lang="en-US" altLang="ko-KR" sz="1400"/>
              <a:t>				a[d] = c;</a:t>
            </a:r>
          </a:p>
          <a:p>
            <a:r>
              <a:rPr lang="en-US" altLang="ko-KR" sz="1400"/>
              <a:t>			}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	else</a:t>
            </a:r>
          </a:p>
          <a:p>
            <a:r>
              <a:rPr lang="en-US" altLang="ko-KR" sz="1400"/>
              <a:t>		{</a:t>
            </a:r>
          </a:p>
          <a:p>
            <a:r>
              <a:rPr lang="en-US" altLang="ko-KR" sz="1400"/>
              <a:t>			printf("%d ", b);</a:t>
            </a:r>
          </a:p>
          <a:p>
            <a:r>
              <a:rPr lang="en-US" altLang="ko-KR" sz="1400"/>
              <a:t>			for (i = 0; i &lt;= d; i++)</a:t>
            </a:r>
          </a:p>
          <a:p>
            <a:r>
              <a:rPr lang="en-US" altLang="ko-KR" sz="1400"/>
              <a:t>				printf("%d ", a[i]);</a:t>
            </a:r>
          </a:p>
          <a:p>
            <a:r>
              <a:rPr lang="en-US" altLang="ko-KR" sz="1400"/>
              <a:t>			break;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6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소인수 분해하기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094247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/>
              <a:t>#include &lt;stdio.h&gt;</a:t>
            </a:r>
          </a:p>
          <a:p>
            <a:r>
              <a:rPr lang="en-US" altLang="ko-KR" sz="1200"/>
              <a:t>#include &lt;math.h&gt;</a:t>
            </a:r>
          </a:p>
          <a:p>
            <a:endParaRPr lang="en-US" altLang="ko-KR" sz="1200"/>
          </a:p>
          <a:p>
            <a:r>
              <a:rPr lang="en-US" altLang="ko-KR" sz="1200"/>
              <a:t>main</a:t>
            </a:r>
            <a:r>
              <a:rPr lang="en-US" altLang="ko-KR" sz="1200" smtClean="0"/>
              <a:t>() {</a:t>
            </a:r>
            <a:endParaRPr lang="en-US" altLang="ko-KR" sz="1200"/>
          </a:p>
          <a:p>
            <a:r>
              <a:rPr lang="en-US" altLang="ko-KR" sz="1200"/>
              <a:t>	int b, c, d, e, mok, nmg;</a:t>
            </a:r>
          </a:p>
          <a:p>
            <a:r>
              <a:rPr lang="en-US" altLang="ko-KR" sz="1200"/>
              <a:t>	int a[100];</a:t>
            </a:r>
          </a:p>
          <a:p>
            <a:r>
              <a:rPr lang="en-US" altLang="ko-KR" sz="1200"/>
              <a:t>	scanf("%d", &amp;b);</a:t>
            </a:r>
          </a:p>
          <a:p>
            <a:r>
              <a:rPr lang="en-US" altLang="ko-KR" sz="1200"/>
              <a:t>	c = -1;</a:t>
            </a:r>
          </a:p>
          <a:p>
            <a:r>
              <a:rPr lang="en-US" altLang="ko-KR" sz="1200"/>
              <a:t>	d = 2;</a:t>
            </a:r>
          </a:p>
          <a:p>
            <a:r>
              <a:rPr lang="en-US" altLang="ko-KR" sz="1200"/>
              <a:t>	while (1</a:t>
            </a:r>
            <a:r>
              <a:rPr lang="en-US" altLang="ko-KR" sz="1200" smtClean="0"/>
              <a:t>) {</a:t>
            </a:r>
            <a:endParaRPr lang="en-US" altLang="ko-KR" sz="1200"/>
          </a:p>
          <a:p>
            <a:r>
              <a:rPr lang="en-US" altLang="ko-KR" sz="1200"/>
              <a:t>		e = (int)sqrt(b);</a:t>
            </a:r>
          </a:p>
          <a:p>
            <a:r>
              <a:rPr lang="en-US" altLang="ko-KR" sz="1200"/>
              <a:t>		while (1</a:t>
            </a:r>
            <a:r>
              <a:rPr lang="en-US" altLang="ko-KR" sz="1200" smtClean="0"/>
              <a:t>) {</a:t>
            </a:r>
            <a:endParaRPr lang="en-US" altLang="ko-KR" sz="1200"/>
          </a:p>
          <a:p>
            <a:r>
              <a:rPr lang="en-US" altLang="ko-KR" sz="1200"/>
              <a:t>			if (d &gt; e</a:t>
            </a:r>
            <a:r>
              <a:rPr lang="en-US" altLang="ko-KR" sz="1200" smtClean="0"/>
              <a:t>) {</a:t>
            </a:r>
            <a:endParaRPr lang="en-US" altLang="ko-KR" sz="1200"/>
          </a:p>
          <a:p>
            <a:r>
              <a:rPr lang="en-US" altLang="ko-KR" sz="1200"/>
              <a:t>				d = </a:t>
            </a:r>
            <a:r>
              <a:rPr lang="en-US" altLang="ko-KR" sz="1200" smtClean="0"/>
              <a:t>b; break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			}</a:t>
            </a:r>
          </a:p>
          <a:p>
            <a:r>
              <a:rPr lang="en-US" altLang="ko-KR" sz="1200"/>
              <a:t>			mok = b / d;</a:t>
            </a:r>
          </a:p>
          <a:p>
            <a:r>
              <a:rPr lang="en-US" altLang="ko-KR" sz="1200"/>
              <a:t>			nmg = b - mok*d;</a:t>
            </a:r>
          </a:p>
          <a:p>
            <a:r>
              <a:rPr lang="en-US" altLang="ko-KR" sz="1200"/>
              <a:t>			if (nmg == 0)</a:t>
            </a:r>
          </a:p>
          <a:p>
            <a:r>
              <a:rPr lang="en-US" altLang="ko-KR" sz="1200"/>
              <a:t>				break;</a:t>
            </a:r>
          </a:p>
          <a:p>
            <a:r>
              <a:rPr lang="en-US" altLang="ko-KR" sz="1200"/>
              <a:t>			else</a:t>
            </a:r>
          </a:p>
          <a:p>
            <a:r>
              <a:rPr lang="en-US" altLang="ko-KR" sz="1200"/>
              <a:t>				d++;</a:t>
            </a:r>
          </a:p>
          <a:p>
            <a:r>
              <a:rPr lang="en-US" altLang="ko-KR" sz="1200"/>
              <a:t>		}</a:t>
            </a:r>
          </a:p>
          <a:p>
            <a:r>
              <a:rPr lang="en-US" altLang="ko-KR" sz="1200"/>
              <a:t>		c++;</a:t>
            </a:r>
          </a:p>
          <a:p>
            <a:r>
              <a:rPr lang="en-US" altLang="ko-KR" sz="1200"/>
              <a:t>		a[c] = d;</a:t>
            </a:r>
          </a:p>
          <a:p>
            <a:r>
              <a:rPr lang="en-US" altLang="ko-KR" sz="1200"/>
              <a:t>		if (b == d)</a:t>
            </a:r>
          </a:p>
          <a:p>
            <a:r>
              <a:rPr lang="en-US" altLang="ko-KR" sz="1200"/>
              <a:t>			break;</a:t>
            </a:r>
          </a:p>
          <a:p>
            <a:r>
              <a:rPr lang="en-US" altLang="ko-KR" sz="1200"/>
              <a:t>		b = mok;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for (int i = 0; i &lt;= c; i++)</a:t>
            </a:r>
          </a:p>
          <a:p>
            <a:r>
              <a:rPr lang="en-US" altLang="ko-KR" sz="1200"/>
              <a:t>		printf("%d ", a[i]);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815" y="0"/>
            <a:ext cx="3970185" cy="68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진법변환하기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-&gt;2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44384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smtClean="0"/>
              <a:t>#</a:t>
            </a:r>
            <a:r>
              <a:rPr lang="en-US" altLang="ko-KR" sz="1600"/>
              <a:t>include &lt;stdio.h&gt;</a:t>
            </a:r>
          </a:p>
          <a:p>
            <a:endParaRPr lang="en-US" altLang="ko-KR" sz="1600"/>
          </a:p>
          <a:p>
            <a:r>
              <a:rPr lang="en-US" altLang="ko-KR" sz="1600"/>
              <a:t>main()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int </a:t>
            </a:r>
            <a:r>
              <a:rPr lang="en-US" altLang="ko-KR" sz="1600"/>
              <a:t>d, bb, c, mok, nmg, i;</a:t>
            </a:r>
          </a:p>
          <a:p>
            <a:r>
              <a:rPr lang="en-US" altLang="ko-KR" sz="1600"/>
              <a:t>	int a[10];</a:t>
            </a:r>
          </a:p>
          <a:p>
            <a:r>
              <a:rPr lang="en-US" altLang="ko-KR" sz="1600"/>
              <a:t>	scanf("%d", &amp;d);</a:t>
            </a:r>
          </a:p>
          <a:p>
            <a:r>
              <a:rPr lang="en-US" altLang="ko-KR" sz="1600"/>
              <a:t>	bb = d;</a:t>
            </a:r>
          </a:p>
          <a:p>
            <a:r>
              <a:rPr lang="en-US" altLang="ko-KR" sz="1600"/>
              <a:t>	c = -1;</a:t>
            </a:r>
          </a:p>
          <a:p>
            <a:r>
              <a:rPr lang="en-US" altLang="ko-KR" sz="1600"/>
              <a:t>	do</a:t>
            </a:r>
          </a:p>
          <a:p>
            <a:r>
              <a:rPr lang="en-US" altLang="ko-KR" sz="1600"/>
              <a:t>	{</a:t>
            </a:r>
          </a:p>
          <a:p>
            <a:r>
              <a:rPr lang="en-US" altLang="ko-KR" sz="1600"/>
              <a:t>		c++;</a:t>
            </a:r>
          </a:p>
          <a:p>
            <a:r>
              <a:rPr lang="en-US" altLang="ko-KR" sz="1600"/>
              <a:t>		mok = d / 2;</a:t>
            </a:r>
          </a:p>
          <a:p>
            <a:r>
              <a:rPr lang="en-US" altLang="ko-KR" sz="1600"/>
              <a:t>		nmg = d - mok * 2;</a:t>
            </a:r>
          </a:p>
          <a:p>
            <a:r>
              <a:rPr lang="en-US" altLang="ko-KR" sz="1600"/>
              <a:t>		a[c] = nmg;</a:t>
            </a:r>
          </a:p>
          <a:p>
            <a:r>
              <a:rPr lang="en-US" altLang="ko-KR" sz="1600"/>
              <a:t>		d = mok;</a:t>
            </a:r>
          </a:p>
          <a:p>
            <a:r>
              <a:rPr lang="en-US" altLang="ko-KR" sz="1600"/>
              <a:t>	} while (mok != 0);</a:t>
            </a:r>
          </a:p>
          <a:p>
            <a:r>
              <a:rPr lang="en-US" altLang="ko-KR" sz="1600"/>
              <a:t>	printf("%d ", bb);</a:t>
            </a:r>
          </a:p>
          <a:p>
            <a:r>
              <a:rPr lang="en-US" altLang="ko-KR" sz="1600"/>
              <a:t>	for (i = c; i &gt;= 0; i--)</a:t>
            </a:r>
          </a:p>
          <a:p>
            <a:r>
              <a:rPr lang="en-US" altLang="ko-KR" sz="1600"/>
              <a:t>		printf("%d", a[i]);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256" y="0"/>
            <a:ext cx="3833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진법변환하기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소수점이 있는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-&gt;10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361780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/>
              <a:t>#</a:t>
            </a:r>
            <a:r>
              <a:rPr lang="en-US" altLang="ko-KR" sz="1400"/>
              <a:t>include &lt;stdio.h</a:t>
            </a:r>
            <a:r>
              <a:rPr lang="en-US" altLang="ko-KR" sz="1400" smtClean="0"/>
              <a:t>&gt;</a:t>
            </a:r>
          </a:p>
          <a:p>
            <a:r>
              <a:rPr lang="en-US" altLang="ko-KR" sz="1400"/>
              <a:t>#include &lt;stdlib.h&gt;</a:t>
            </a:r>
          </a:p>
          <a:p>
            <a:r>
              <a:rPr lang="en-US" altLang="ko-KR" sz="1400"/>
              <a:t>#include &lt;math.h&gt;</a:t>
            </a:r>
          </a:p>
          <a:p>
            <a:endParaRPr lang="en-US" altLang="ko-KR" sz="1400"/>
          </a:p>
          <a:p>
            <a:r>
              <a:rPr lang="en-US" altLang="ko-KR" sz="1400"/>
              <a:t>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char bi[11], ch[2];</a:t>
            </a:r>
          </a:p>
          <a:p>
            <a:r>
              <a:rPr lang="en-US" altLang="ko-KR" sz="1400"/>
              <a:t>	double d, e;</a:t>
            </a:r>
          </a:p>
          <a:p>
            <a:r>
              <a:rPr lang="en-US" altLang="ko-KR" sz="1400"/>
              <a:t>	scanf("%s", bi);</a:t>
            </a:r>
          </a:p>
          <a:p>
            <a:r>
              <a:rPr lang="en-US" altLang="ko-KR" sz="1400"/>
              <a:t>	double b = 0;</a:t>
            </a:r>
          </a:p>
          <a:p>
            <a:r>
              <a:rPr lang="en-US" altLang="ko-KR" sz="1400"/>
              <a:t>	int c = -1;</a:t>
            </a:r>
          </a:p>
          <a:p>
            <a:r>
              <a:rPr lang="en-US" altLang="ko-KR" sz="1400"/>
              <a:t>	ch[1] = '\0';</a:t>
            </a:r>
          </a:p>
          <a:p>
            <a:r>
              <a:rPr lang="en-US" altLang="ko-KR" sz="1400"/>
              <a:t>	while (1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r>
              <a:rPr lang="en-US" altLang="ko-KR" sz="1400"/>
              <a:t>		c++;</a:t>
            </a:r>
          </a:p>
          <a:p>
            <a:r>
              <a:rPr lang="en-US" altLang="ko-KR" sz="1400"/>
              <a:t>		if (c &lt;= 9</a:t>
            </a:r>
            <a:r>
              <a:rPr lang="en-US" altLang="ko-KR" sz="1400" smtClean="0"/>
              <a:t>)</a:t>
            </a:r>
            <a:r>
              <a:rPr lang="en-US" altLang="ko-KR" sz="1400"/>
              <a:t>	{</a:t>
            </a:r>
          </a:p>
          <a:p>
            <a:r>
              <a:rPr lang="en-US" altLang="ko-KR" sz="1400"/>
              <a:t>			ch[0] = bi[c];</a:t>
            </a:r>
          </a:p>
          <a:p>
            <a:r>
              <a:rPr lang="en-US" altLang="ko-KR" sz="1400"/>
              <a:t>			d = atoi(ch);</a:t>
            </a:r>
          </a:p>
          <a:p>
            <a:r>
              <a:rPr lang="en-US" altLang="ko-KR" sz="1400"/>
              <a:t>			e = d*pow(2, 4 - c);</a:t>
            </a:r>
          </a:p>
          <a:p>
            <a:r>
              <a:rPr lang="en-US" altLang="ko-KR" sz="1400"/>
              <a:t>			b += e;</a:t>
            </a:r>
          </a:p>
          <a:p>
            <a:r>
              <a:rPr lang="en-US" altLang="ko-KR" sz="1400"/>
              <a:t>		</a:t>
            </a:r>
            <a:r>
              <a:rPr lang="en-US" altLang="ko-KR" sz="1400" smtClean="0"/>
              <a:t>} else {</a:t>
            </a:r>
            <a:endParaRPr lang="en-US" altLang="ko-KR" sz="1400"/>
          </a:p>
          <a:p>
            <a:r>
              <a:rPr lang="en-US" altLang="ko-KR" sz="1400"/>
              <a:t>			printf("%8.5f", b);</a:t>
            </a:r>
          </a:p>
          <a:p>
            <a:r>
              <a:rPr lang="en-US" altLang="ko-KR" sz="1400"/>
              <a:t>			break;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46" y="276300"/>
            <a:ext cx="4314754" cy="658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4231" y="1361780"/>
            <a:ext cx="501813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10</a:t>
            </a:r>
            <a:r>
              <a:rPr lang="ko-KR" altLang="en-US" sz="1200" smtClean="0"/>
              <a:t>자리로 구성된 </a:t>
            </a:r>
            <a:r>
              <a:rPr lang="en-US" altLang="ko-KR" sz="1200" smtClean="0"/>
              <a:t>2</a:t>
            </a:r>
            <a:r>
              <a:rPr lang="ko-KR" altLang="en-US" sz="1200" smtClean="0"/>
              <a:t>진수를 입력 받아 </a:t>
            </a:r>
            <a:r>
              <a:rPr lang="en-US" altLang="ko-KR" sz="1200" smtClean="0"/>
              <a:t>10</a:t>
            </a:r>
            <a:r>
              <a:rPr lang="ko-KR" altLang="en-US" sz="1200" smtClean="0"/>
              <a:t>진수로 변환하여 출력하는 순서도를 작성하시오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단</a:t>
            </a:r>
            <a:r>
              <a:rPr lang="en-US" altLang="ko-KR" sz="1200" smtClean="0"/>
              <a:t>, 10</a:t>
            </a:r>
            <a:r>
              <a:rPr lang="ko-KR" altLang="en-US" sz="1200" smtClean="0"/>
              <a:t>자리 </a:t>
            </a:r>
            <a:r>
              <a:rPr lang="en-US" altLang="ko-KR" sz="1200" smtClean="0"/>
              <a:t>2</a:t>
            </a:r>
            <a:r>
              <a:rPr lang="ko-KR" altLang="en-US" sz="1200" smtClean="0"/>
              <a:t>진수는 문자열로 되어 있고</a:t>
            </a:r>
            <a:r>
              <a:rPr lang="en-US" altLang="ko-KR" sz="1200" smtClean="0"/>
              <a:t>, 5</a:t>
            </a:r>
            <a:r>
              <a:rPr lang="ko-KR" altLang="en-US" sz="1200" smtClean="0"/>
              <a:t>번째 자리까지는 소수 이상이고</a:t>
            </a:r>
            <a:r>
              <a:rPr lang="en-US" altLang="ko-KR" sz="1200" smtClean="0"/>
              <a:t>, 6</a:t>
            </a:r>
            <a:r>
              <a:rPr lang="ko-KR" altLang="en-US" sz="1200" smtClean="0"/>
              <a:t>번째 자리부터 </a:t>
            </a:r>
            <a:r>
              <a:rPr lang="en-US" altLang="ko-KR" sz="1200" smtClean="0"/>
              <a:t>10</a:t>
            </a:r>
            <a:r>
              <a:rPr lang="ko-KR" altLang="en-US" sz="1200" smtClean="0"/>
              <a:t>번째 자리까지는 소수이하를 의미한다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014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가까운 수 구하기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399" y="117427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/>
              <a:t>#define </a:t>
            </a:r>
            <a:r>
              <a:rPr lang="en-US" altLang="ko-KR" sz="1400" smtClean="0"/>
              <a:t>CONST </a:t>
            </a:r>
            <a:r>
              <a:rPr lang="en-US" altLang="ko-KR" sz="1400"/>
              <a:t>7</a:t>
            </a:r>
          </a:p>
          <a:p>
            <a:r>
              <a:rPr lang="en-US" altLang="ko-KR" sz="1400"/>
              <a:t>#include &lt;stdio.h</a:t>
            </a:r>
            <a:r>
              <a:rPr lang="en-US" altLang="ko-KR" sz="1400" smtClean="0"/>
              <a:t>&gt;</a:t>
            </a:r>
            <a:endParaRPr lang="en-US" altLang="ko-KR" sz="1400"/>
          </a:p>
          <a:p>
            <a:r>
              <a:rPr lang="en-US" altLang="ko-KR" sz="1400"/>
              <a:t>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int i, j, k, L, m;</a:t>
            </a:r>
          </a:p>
          <a:p>
            <a:r>
              <a:rPr lang="en-US" altLang="ko-KR" sz="1400"/>
              <a:t>	int a[10];</a:t>
            </a:r>
          </a:p>
          <a:p>
            <a:r>
              <a:rPr lang="en-US" altLang="ko-KR" sz="1400"/>
              <a:t>	i = -1;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do {</a:t>
            </a:r>
            <a:endParaRPr lang="en-US" altLang="ko-KR" sz="1400"/>
          </a:p>
          <a:p>
            <a:r>
              <a:rPr lang="en-US" altLang="ko-KR" sz="1400"/>
              <a:t>		i++;</a:t>
            </a:r>
          </a:p>
          <a:p>
            <a:r>
              <a:rPr lang="en-US" altLang="ko-KR" sz="1400"/>
              <a:t>		scanf("%d", &amp;a[i]);</a:t>
            </a:r>
          </a:p>
          <a:p>
            <a:r>
              <a:rPr lang="en-US" altLang="ko-KR" sz="1400"/>
              <a:t>	} while (i &lt; 9);</a:t>
            </a:r>
          </a:p>
          <a:p>
            <a:r>
              <a:rPr lang="en-US" altLang="ko-KR" sz="1400"/>
              <a:t>	j = 9;</a:t>
            </a:r>
          </a:p>
          <a:p>
            <a:r>
              <a:rPr lang="en-US" altLang="ko-KR" sz="1400"/>
              <a:t>	for (k = 0; k &lt;= 9; k</a:t>
            </a:r>
            <a:r>
              <a:rPr lang="en-US" altLang="ko-KR" sz="1400" smtClean="0"/>
              <a:t>++)</a:t>
            </a:r>
            <a:r>
              <a:rPr lang="en-US" altLang="ko-KR" sz="1400"/>
              <a:t>	</a:t>
            </a:r>
            <a:r>
              <a:rPr lang="en-US" altLang="ko-KR" sz="1400" smtClean="0"/>
              <a:t>{</a:t>
            </a:r>
          </a:p>
          <a:p>
            <a:r>
              <a:rPr lang="en-US" altLang="ko-KR" sz="1400" smtClean="0"/>
              <a:t>		if (a[k] &gt;= CONST)</a:t>
            </a:r>
          </a:p>
          <a:p>
            <a:r>
              <a:rPr lang="en-US" altLang="ko-KR" sz="1400"/>
              <a:t>			L = a[k] - </a:t>
            </a:r>
            <a:r>
              <a:rPr lang="en-US" altLang="ko-KR" sz="1400" smtClean="0"/>
              <a:t>CONST;</a:t>
            </a:r>
            <a:endParaRPr lang="en-US" altLang="ko-KR" sz="1400"/>
          </a:p>
          <a:p>
            <a:r>
              <a:rPr lang="en-US" altLang="ko-KR" sz="1400"/>
              <a:t>		else</a:t>
            </a:r>
          </a:p>
          <a:p>
            <a:r>
              <a:rPr lang="en-US" altLang="ko-KR" sz="1400"/>
              <a:t>			L = </a:t>
            </a:r>
            <a:r>
              <a:rPr lang="en-US" altLang="ko-KR" sz="1400" smtClean="0"/>
              <a:t>CONST </a:t>
            </a:r>
            <a:r>
              <a:rPr lang="en-US" altLang="ko-KR" sz="1400"/>
              <a:t>- a[k];</a:t>
            </a:r>
          </a:p>
          <a:p>
            <a:r>
              <a:rPr lang="en-US" altLang="ko-KR" sz="1400"/>
              <a:t>		if (L &lt;= j)</a:t>
            </a:r>
          </a:p>
          <a:p>
            <a:r>
              <a:rPr lang="en-US" altLang="ko-KR" sz="1400"/>
              <a:t>		{</a:t>
            </a:r>
          </a:p>
          <a:p>
            <a:r>
              <a:rPr lang="en-US" altLang="ko-KR" sz="1400"/>
              <a:t>			j = L;</a:t>
            </a:r>
          </a:p>
          <a:p>
            <a:r>
              <a:rPr lang="en-US" altLang="ko-KR" sz="1400"/>
              <a:t>			m = a[k];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	printf("%d", m);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003" y="0"/>
            <a:ext cx="3784997" cy="6849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6929" y="1174277"/>
            <a:ext cx="50181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10</a:t>
            </a:r>
            <a:r>
              <a:rPr lang="ko-KR" altLang="en-US" sz="1200" smtClean="0"/>
              <a:t>개의 </a:t>
            </a:r>
            <a:r>
              <a:rPr lang="en-US" altLang="ko-KR" sz="1200" smtClean="0"/>
              <a:t>1</a:t>
            </a:r>
            <a:r>
              <a:rPr lang="ko-KR" altLang="en-US" sz="1200" smtClean="0"/>
              <a:t>자리 양의 정수를 입력 받아 배열에 저장한 후 저장된 자료 중 </a:t>
            </a:r>
            <a:r>
              <a:rPr lang="en-US" altLang="ko-KR" sz="1200" smtClean="0"/>
              <a:t>7</a:t>
            </a:r>
            <a:r>
              <a:rPr lang="ko-KR" altLang="en-US" sz="1200" smtClean="0"/>
              <a:t>에 가장 가까운 자료를 찾는 순서도를 작성하시오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단</a:t>
            </a:r>
            <a:r>
              <a:rPr lang="en-US" altLang="ko-KR" sz="1200" smtClean="0"/>
              <a:t>, </a:t>
            </a:r>
            <a:r>
              <a:rPr lang="ko-KR" altLang="en-US" sz="1200" smtClean="0"/>
              <a:t>근사값이 </a:t>
            </a:r>
            <a:r>
              <a:rPr lang="en-US" altLang="ko-KR" sz="1200" smtClean="0"/>
              <a:t>2</a:t>
            </a:r>
            <a:r>
              <a:rPr lang="ko-KR" altLang="en-US" sz="1200" smtClean="0"/>
              <a:t>개인 경우 나중에 찾은 값을 출력한다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244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수학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보수 구하기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15286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/>
              <a:t>#</a:t>
            </a:r>
            <a:r>
              <a:rPr lang="en-US" altLang="ko-KR" sz="1400"/>
              <a:t>include &lt;stdio.h&gt;</a:t>
            </a:r>
          </a:p>
          <a:p>
            <a:endParaRPr lang="en-US" altLang="ko-KR" sz="1400"/>
          </a:p>
          <a:p>
            <a:r>
              <a:rPr lang="en-US" altLang="ko-KR" sz="1400"/>
              <a:t>main()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	int input[5], b1[5], b2[5];</a:t>
            </a:r>
          </a:p>
          <a:p>
            <a:r>
              <a:rPr lang="en-US" altLang="ko-KR" sz="1400"/>
              <a:t>	int i = -1, c = 1;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do {</a:t>
            </a:r>
            <a:endParaRPr lang="en-US" altLang="ko-KR" sz="1400"/>
          </a:p>
          <a:p>
            <a:r>
              <a:rPr lang="en-US" altLang="ko-KR" sz="1400"/>
              <a:t>		i++;</a:t>
            </a:r>
          </a:p>
          <a:p>
            <a:r>
              <a:rPr lang="en-US" altLang="ko-KR" sz="1400"/>
              <a:t>		scanf("%d", &amp;input[i]);</a:t>
            </a:r>
          </a:p>
          <a:p>
            <a:r>
              <a:rPr lang="en-US" altLang="ko-KR" sz="1400"/>
              <a:t>		b1[i] = 1 - input[i];</a:t>
            </a:r>
          </a:p>
          <a:p>
            <a:r>
              <a:rPr lang="en-US" altLang="ko-KR" sz="1400"/>
              <a:t>	} while (i &lt; 4);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do {</a:t>
            </a:r>
            <a:endParaRPr lang="en-US" altLang="ko-KR" sz="1400"/>
          </a:p>
          <a:p>
            <a:r>
              <a:rPr lang="en-US" altLang="ko-KR" sz="1400"/>
              <a:t>		b2[i] = b1[i] + c;</a:t>
            </a:r>
          </a:p>
          <a:p>
            <a:r>
              <a:rPr lang="en-US" altLang="ko-KR" sz="1400"/>
              <a:t>		b2[i] = b2[i] % 2;</a:t>
            </a:r>
          </a:p>
          <a:p>
            <a:r>
              <a:rPr lang="en-US" altLang="ko-KR" sz="1400"/>
              <a:t>		c = b1[i] * c;</a:t>
            </a:r>
          </a:p>
          <a:p>
            <a:r>
              <a:rPr lang="en-US" altLang="ko-KR" sz="1400"/>
              <a:t>		i--;</a:t>
            </a:r>
          </a:p>
          <a:p>
            <a:r>
              <a:rPr lang="en-US" altLang="ko-KR" sz="1400"/>
              <a:t>	} while (i &gt;= 0);</a:t>
            </a:r>
          </a:p>
          <a:p>
            <a:r>
              <a:rPr lang="en-US" altLang="ko-KR" sz="1400"/>
              <a:t>	for (int k = 0; k &lt; 5; k++)</a:t>
            </a:r>
          </a:p>
          <a:p>
            <a:r>
              <a:rPr lang="en-US" altLang="ko-KR" sz="1400"/>
              <a:t>		printf("%</a:t>
            </a:r>
            <a:r>
              <a:rPr lang="en-US" altLang="ko-KR" sz="1400" smtClean="0"/>
              <a:t>d ", </a:t>
            </a:r>
            <a:r>
              <a:rPr lang="en-US" altLang="ko-KR" sz="1400"/>
              <a:t>input[k]);</a:t>
            </a:r>
          </a:p>
          <a:p>
            <a:r>
              <a:rPr lang="en-US" altLang="ko-KR" sz="1400"/>
              <a:t>	</a:t>
            </a:r>
            <a:endParaRPr lang="en-US" altLang="ko-KR" sz="1400" smtClean="0"/>
          </a:p>
          <a:p>
            <a:r>
              <a:rPr lang="en-US" altLang="ko-KR" sz="1400"/>
              <a:t>	for (int k = 0; k &lt; 5; k++)</a:t>
            </a:r>
          </a:p>
          <a:p>
            <a:r>
              <a:rPr lang="en-US" altLang="ko-KR" sz="1400"/>
              <a:t>		printf("%</a:t>
            </a:r>
            <a:r>
              <a:rPr lang="en-US" altLang="ko-KR" sz="1400" smtClean="0"/>
              <a:t>d ", </a:t>
            </a:r>
            <a:r>
              <a:rPr lang="en-US" altLang="ko-KR" sz="1400"/>
              <a:t>b1[k</a:t>
            </a:r>
            <a:r>
              <a:rPr lang="en-US" altLang="ko-KR" sz="1400" smtClean="0"/>
              <a:t>]);</a:t>
            </a:r>
          </a:p>
          <a:p>
            <a:endParaRPr lang="en-US" altLang="ko-KR" sz="1400"/>
          </a:p>
          <a:p>
            <a:r>
              <a:rPr lang="en-US" altLang="ko-KR" sz="1400"/>
              <a:t>	for (int k = 0; k &lt; 5; k++)</a:t>
            </a:r>
          </a:p>
          <a:p>
            <a:r>
              <a:rPr lang="en-US" altLang="ko-KR" sz="1400"/>
              <a:t>	printf("%</a:t>
            </a:r>
            <a:r>
              <a:rPr lang="en-US" altLang="ko-KR" sz="1400" smtClean="0"/>
              <a:t>d ", </a:t>
            </a:r>
            <a:r>
              <a:rPr lang="en-US" altLang="ko-KR" sz="1400"/>
              <a:t>b2[k</a:t>
            </a:r>
            <a:r>
              <a:rPr lang="en-US" altLang="ko-KR" sz="1400" smtClean="0"/>
              <a:t>]);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432" y="0"/>
            <a:ext cx="2723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719985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그레이 코드 변환하기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8170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smtClean="0"/>
              <a:t>#</a:t>
            </a:r>
            <a:r>
              <a:rPr lang="en-US" altLang="ko-KR" sz="1200"/>
              <a:t>include &lt;stdio.h&gt;</a:t>
            </a:r>
          </a:p>
          <a:p>
            <a:r>
              <a:rPr lang="en-US" altLang="ko-KR" sz="1200" smtClean="0"/>
              <a:t>main</a:t>
            </a:r>
            <a:r>
              <a:rPr lang="en-US" altLang="ko-KR" sz="1200"/>
              <a:t>()</a:t>
            </a:r>
          </a:p>
          <a:p>
            <a:r>
              <a:rPr lang="en-US" altLang="ko-KR" sz="1200"/>
              <a:t>{</a:t>
            </a:r>
          </a:p>
          <a:p>
            <a:r>
              <a:rPr lang="en-US" altLang="ko-KR" sz="1200"/>
              <a:t>	int i;</a:t>
            </a:r>
          </a:p>
          <a:p>
            <a:r>
              <a:rPr lang="en-US" altLang="ko-KR" sz="1200"/>
              <a:t>	int input[5], gray[4];</a:t>
            </a:r>
          </a:p>
          <a:p>
            <a:r>
              <a:rPr lang="en-US" altLang="ko-KR" sz="1200"/>
              <a:t>	for (i = 0; i &lt;= 4; i++)</a:t>
            </a:r>
          </a:p>
          <a:p>
            <a:r>
              <a:rPr lang="en-US" altLang="ko-KR" sz="1200"/>
              <a:t>		scanf("%d", &amp;input[i]);</a:t>
            </a:r>
          </a:p>
          <a:p>
            <a:r>
              <a:rPr lang="en-US" altLang="ko-KR" sz="1200"/>
              <a:t>	gray[0] = input[1];</a:t>
            </a:r>
          </a:p>
          <a:p>
            <a:r>
              <a:rPr lang="en-US" altLang="ko-KR" sz="1200"/>
              <a:t>	if (input[0] == 1){</a:t>
            </a:r>
          </a:p>
          <a:p>
            <a:r>
              <a:rPr lang="en-US" altLang="ko-KR" sz="1200"/>
              <a:t>		for (i = 0; i &lt;= 2; i++){</a:t>
            </a:r>
          </a:p>
          <a:p>
            <a:r>
              <a:rPr lang="en-US" altLang="ko-KR" sz="1200"/>
              <a:t>			if (input[i + 2] == gray[i])</a:t>
            </a:r>
          </a:p>
          <a:p>
            <a:r>
              <a:rPr lang="en-US" altLang="ko-KR" sz="1200"/>
              <a:t>				gray[i + 1] = 0;</a:t>
            </a:r>
          </a:p>
          <a:p>
            <a:r>
              <a:rPr lang="en-US" altLang="ko-KR" sz="1200"/>
              <a:t>			else</a:t>
            </a:r>
          </a:p>
          <a:p>
            <a:r>
              <a:rPr lang="en-US" altLang="ko-KR" sz="1200"/>
              <a:t>				gray[i + 1] = 1;</a:t>
            </a:r>
          </a:p>
          <a:p>
            <a:r>
              <a:rPr lang="en-US" altLang="ko-KR" sz="1200"/>
              <a:t>		}</a:t>
            </a:r>
          </a:p>
          <a:p>
            <a:r>
              <a:rPr lang="en-US" altLang="ko-KR" sz="1200"/>
              <a:t>	}else{</a:t>
            </a:r>
          </a:p>
          <a:p>
            <a:r>
              <a:rPr lang="en-US" altLang="ko-KR" sz="1200"/>
              <a:t>		for (i = 0; i &lt;= 2; i++){</a:t>
            </a:r>
          </a:p>
          <a:p>
            <a:r>
              <a:rPr lang="en-US" altLang="ko-KR" sz="1200"/>
              <a:t>			if (input[i + 1] == input[i + 2])</a:t>
            </a:r>
          </a:p>
          <a:p>
            <a:r>
              <a:rPr lang="en-US" altLang="ko-KR" sz="1200"/>
              <a:t>				gray[i + 1] = 0;</a:t>
            </a:r>
          </a:p>
          <a:p>
            <a:r>
              <a:rPr lang="en-US" altLang="ko-KR" sz="1200"/>
              <a:t>			else</a:t>
            </a:r>
          </a:p>
          <a:p>
            <a:r>
              <a:rPr lang="en-US" altLang="ko-KR" sz="1200"/>
              <a:t>				gray[i + 1] = 1;</a:t>
            </a:r>
          </a:p>
          <a:p>
            <a:r>
              <a:rPr lang="en-US" altLang="ko-KR" sz="1200"/>
              <a:t>		}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	if (input[0] == 1)</a:t>
            </a:r>
          </a:p>
          <a:p>
            <a:r>
              <a:rPr lang="en-US" altLang="ko-KR" sz="1200"/>
              <a:t>		printf("</a:t>
            </a:r>
            <a:r>
              <a:rPr lang="ko-KR" altLang="en-US" sz="1200"/>
              <a:t>이진수 </a:t>
            </a:r>
            <a:r>
              <a:rPr lang="en-US" altLang="ko-KR" sz="1200"/>
              <a:t>");</a:t>
            </a:r>
          </a:p>
          <a:p>
            <a:r>
              <a:rPr lang="en-US" altLang="ko-KR" sz="1200"/>
              <a:t>	else</a:t>
            </a:r>
          </a:p>
          <a:p>
            <a:r>
              <a:rPr lang="en-US" altLang="ko-KR" sz="1200"/>
              <a:t>		printf("</a:t>
            </a:r>
            <a:r>
              <a:rPr lang="ko-KR" altLang="en-US" sz="1200"/>
              <a:t>그레이코드 </a:t>
            </a:r>
            <a:r>
              <a:rPr lang="en-US" altLang="ko-KR" sz="1200"/>
              <a:t>");</a:t>
            </a:r>
          </a:p>
          <a:p>
            <a:r>
              <a:rPr lang="en-US" altLang="ko-KR" sz="1200"/>
              <a:t>	for (i = 0; i &lt;= 3; i++)</a:t>
            </a:r>
          </a:p>
          <a:p>
            <a:r>
              <a:rPr lang="en-US" altLang="ko-KR" sz="1200"/>
              <a:t>		printf("%d", gray[i</a:t>
            </a:r>
            <a:r>
              <a:rPr lang="en-US" altLang="ko-KR" sz="1200" smtClean="0"/>
              <a:t>]);</a:t>
            </a:r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  <p:grpSp>
        <p:nvGrpSpPr>
          <p:cNvPr id="17" name="그룹 16"/>
          <p:cNvGrpSpPr/>
          <p:nvPr/>
        </p:nvGrpSpPr>
        <p:grpSpPr>
          <a:xfrm>
            <a:off x="6518031" y="1"/>
            <a:ext cx="5673970" cy="6859200"/>
            <a:chOff x="6518031" y="1"/>
            <a:chExt cx="5673970" cy="6859200"/>
          </a:xfrm>
        </p:grpSpPr>
        <p:grpSp>
          <p:nvGrpSpPr>
            <p:cNvPr id="7" name="그룹 6"/>
            <p:cNvGrpSpPr/>
            <p:nvPr/>
          </p:nvGrpSpPr>
          <p:grpSpPr>
            <a:xfrm>
              <a:off x="6518031" y="1"/>
              <a:ext cx="5673970" cy="6859200"/>
              <a:chOff x="6518031" y="1"/>
              <a:chExt cx="5673970" cy="68592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8031" y="1"/>
                <a:ext cx="5673970" cy="68592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983415" y="1770185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mtClean="0"/>
                  <a:t>(1)</a:t>
                </a:r>
                <a:endParaRPr lang="ko-KR" altLang="en-US" sz="160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65016" y="3320353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mtClean="0"/>
                  <a:t>(1)</a:t>
                </a:r>
                <a:endParaRPr lang="ko-KR" alt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20824" y="3882631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mtClean="0"/>
                  <a:t>(3)</a:t>
                </a:r>
                <a:endParaRPr lang="ko-KR" altLang="en-US" sz="16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145648" y="3884924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mtClean="0"/>
                  <a:t>(3)</a:t>
                </a:r>
                <a:endParaRPr lang="ko-KR" altLang="en-US" sz="16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267525" y="3334369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mtClean="0"/>
                  <a:t>(4)</a:t>
                </a:r>
                <a:endParaRPr lang="ko-KR" altLang="en-US" sz="16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950655" y="3883938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mtClean="0"/>
                  <a:t>(5)</a:t>
                </a:r>
                <a:endParaRPr lang="ko-KR" altLang="en-US" sz="16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985312" y="3882631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mtClean="0"/>
                  <a:t>(5)</a:t>
                </a:r>
                <a:endParaRPr lang="ko-KR" altLang="en-US" sz="1600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5439" y="3380469"/>
              <a:ext cx="269157" cy="254992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849747" y="965810"/>
            <a:ext cx="2668283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배열 </a:t>
            </a:r>
            <a:r>
              <a:rPr lang="en-US" altLang="ko-KR" sz="1100"/>
              <a:t>INPUT(5)</a:t>
            </a:r>
            <a:r>
              <a:rPr lang="ko-KR" altLang="en-US" sz="1100"/>
              <a:t>의 첫 번째 비트 </a:t>
            </a:r>
            <a:r>
              <a:rPr lang="en-US" altLang="ko-KR" sz="1100"/>
              <a:t>INPUT(1)</a:t>
            </a:r>
            <a:r>
              <a:rPr lang="ko-KR" altLang="en-US" sz="1100"/>
              <a:t>의 값이 </a:t>
            </a:r>
            <a:r>
              <a:rPr lang="en-US" altLang="ko-KR" sz="1100" smtClean="0"/>
              <a:t>0</a:t>
            </a:r>
            <a:r>
              <a:rPr lang="ko-KR" altLang="en-US" sz="1100" smtClean="0"/>
              <a:t>이면 </a:t>
            </a:r>
            <a:r>
              <a:rPr lang="en-US" altLang="ko-KR" sz="1100"/>
              <a:t>INPUT(2)</a:t>
            </a:r>
            <a:r>
              <a:rPr lang="ko-KR" altLang="en-US" sz="1100"/>
              <a:t>부터 </a:t>
            </a:r>
            <a:r>
              <a:rPr lang="en-US" altLang="ko-KR" sz="1100"/>
              <a:t>INPUT(5)</a:t>
            </a:r>
            <a:r>
              <a:rPr lang="ko-KR" altLang="en-US" sz="1100"/>
              <a:t>까지 </a:t>
            </a:r>
            <a:r>
              <a:rPr lang="en-US" altLang="ko-KR" sz="1100"/>
              <a:t>4</a:t>
            </a:r>
            <a:r>
              <a:rPr lang="ko-KR" altLang="en-US" sz="1100"/>
              <a:t>비트의 값은 그레이 코드</a:t>
            </a:r>
            <a:r>
              <a:rPr lang="en-US" altLang="ko-KR" sz="1100"/>
              <a:t>(Gray Code</a:t>
            </a:r>
            <a:r>
              <a:rPr lang="en-US" altLang="ko-KR" sz="1100" smtClean="0"/>
              <a:t>)</a:t>
            </a:r>
          </a:p>
          <a:p>
            <a:endParaRPr lang="en-US" altLang="ko-KR" sz="1100" smtClean="0"/>
          </a:p>
          <a:p>
            <a:r>
              <a:rPr lang="ko-KR" altLang="en-US" sz="1100" smtClean="0"/>
              <a:t>배열 </a:t>
            </a:r>
            <a:r>
              <a:rPr lang="en-US" altLang="ko-KR" sz="1100"/>
              <a:t>INPUT(5)</a:t>
            </a:r>
            <a:r>
              <a:rPr lang="ko-KR" altLang="en-US" sz="1100"/>
              <a:t>의 첫 번째 비트 </a:t>
            </a:r>
            <a:r>
              <a:rPr lang="en-US" altLang="ko-KR" sz="1100"/>
              <a:t>INPUT(1)</a:t>
            </a:r>
            <a:r>
              <a:rPr lang="ko-KR" altLang="en-US" sz="1100"/>
              <a:t>의 값이 </a:t>
            </a:r>
            <a:r>
              <a:rPr lang="en-US" altLang="ko-KR" sz="1100" smtClean="0"/>
              <a:t>1</a:t>
            </a:r>
            <a:r>
              <a:rPr lang="ko-KR" altLang="en-US" sz="1100" smtClean="0"/>
              <a:t>이면 </a:t>
            </a:r>
            <a:r>
              <a:rPr lang="en-US" altLang="ko-KR" sz="1100"/>
              <a:t>INPUT(2)</a:t>
            </a:r>
            <a:r>
              <a:rPr lang="ko-KR" altLang="en-US" sz="1100"/>
              <a:t>부터 </a:t>
            </a:r>
            <a:r>
              <a:rPr lang="en-US" altLang="ko-KR" sz="1100"/>
              <a:t>INPUT(5)</a:t>
            </a:r>
            <a:r>
              <a:rPr lang="ko-KR" altLang="en-US" sz="1100"/>
              <a:t>까지 </a:t>
            </a:r>
            <a:r>
              <a:rPr lang="en-US" altLang="ko-KR" sz="1100"/>
              <a:t>4</a:t>
            </a:r>
            <a:r>
              <a:rPr lang="ko-KR" altLang="en-US" sz="1100"/>
              <a:t>비트의 값은 </a:t>
            </a:r>
            <a:r>
              <a:rPr lang="en-US" altLang="ko-KR" sz="1100"/>
              <a:t>2</a:t>
            </a:r>
            <a:r>
              <a:rPr lang="ko-KR" altLang="en-US" sz="1100"/>
              <a:t>진수</a:t>
            </a:r>
            <a:r>
              <a:rPr lang="en-US" altLang="ko-KR" sz="1100"/>
              <a:t>(Binary) </a:t>
            </a:r>
            <a:r>
              <a:rPr lang="ko-KR" altLang="en-US" sz="1100"/>
              <a:t>이다</a:t>
            </a:r>
            <a:r>
              <a:rPr lang="en-US" altLang="ko-KR" sz="11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61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r>
              <a:rPr lang="en-US" altLang="ko-KR"/>
              <a:t> </a:t>
            </a:r>
            <a:r>
              <a:rPr lang="en-US" altLang="ko-KR" smtClean="0"/>
              <a:t>(JAVA </a:t>
            </a:r>
            <a:r>
              <a:rPr lang="ko-KR" altLang="en-US" smtClean="0"/>
              <a:t>코드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/>
              <a:t>부터</a:t>
            </a:r>
            <a:r>
              <a:rPr lang="en-US" altLang="ko-KR" b="1"/>
              <a:t> 100</a:t>
            </a:r>
            <a:r>
              <a:rPr lang="ko-KR" altLang="en-US" b="1"/>
              <a:t>까지의 합계 구하기</a:t>
            </a:r>
            <a:endParaRPr lang="en-US" altLang="ko-KR" b="1"/>
          </a:p>
        </p:txBody>
      </p:sp>
      <p:grpSp>
        <p:nvGrpSpPr>
          <p:cNvPr id="4" name="그룹 3"/>
          <p:cNvGrpSpPr/>
          <p:nvPr/>
        </p:nvGrpSpPr>
        <p:grpSpPr>
          <a:xfrm>
            <a:off x="2361626" y="1569747"/>
            <a:ext cx="2380930" cy="5001810"/>
            <a:chOff x="2006177" y="2358704"/>
            <a:chExt cx="1620718" cy="3500566"/>
          </a:xfrm>
        </p:grpSpPr>
        <p:sp>
          <p:nvSpPr>
            <p:cNvPr id="5" name="순서도: 수행의 시작/종료 4"/>
            <p:cNvSpPr/>
            <p:nvPr/>
          </p:nvSpPr>
          <p:spPr bwMode="auto">
            <a:xfrm>
              <a:off x="2208969" y="2358704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 bwMode="auto">
            <a:xfrm>
              <a:off x="2208969" y="5544235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stop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2726526" y="2673739"/>
              <a:ext cx="0" cy="2870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직사각형 7"/>
            <p:cNvSpPr/>
            <p:nvPr/>
          </p:nvSpPr>
          <p:spPr bwMode="auto">
            <a:xfrm>
              <a:off x="2096457" y="2836270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= 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096457" y="3203975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 = 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순서도: 문서 9"/>
            <p:cNvSpPr/>
            <p:nvPr/>
          </p:nvSpPr>
          <p:spPr bwMode="auto">
            <a:xfrm>
              <a:off x="2096457" y="5049180"/>
              <a:ext cx="1260139" cy="31503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i, sum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096457" y="3741282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i + 1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096457" y="4108987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um = sum + i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다이아몬드 12"/>
            <p:cNvSpPr/>
            <p:nvPr/>
          </p:nvSpPr>
          <p:spPr bwMode="auto">
            <a:xfrm>
              <a:off x="2006177" y="4554125"/>
              <a:ext cx="1440698" cy="2520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i&lt;100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꺾인 연결선 13"/>
            <p:cNvCxnSpPr>
              <a:stCxn id="13" idx="3"/>
            </p:cNvCxnSpPr>
            <p:nvPr/>
          </p:nvCxnSpPr>
          <p:spPr bwMode="auto">
            <a:xfrm flipV="1">
              <a:off x="3446875" y="3608085"/>
              <a:ext cx="179885" cy="107204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화살표 연결선 14"/>
            <p:cNvCxnSpPr/>
            <p:nvPr/>
          </p:nvCxnSpPr>
          <p:spPr bwMode="auto">
            <a:xfrm flipH="1">
              <a:off x="2816805" y="3609020"/>
              <a:ext cx="8100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243967" y="4427421"/>
              <a:ext cx="376675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8676" y="4807060"/>
              <a:ext cx="318842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41269" y="169859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public </a:t>
            </a:r>
            <a:r>
              <a:rPr lang="en-US" altLang="ko-KR"/>
              <a:t>class </a:t>
            </a:r>
            <a:r>
              <a:rPr lang="en-US" altLang="ko-KR" smtClean="0"/>
              <a:t>Demo </a:t>
            </a:r>
            <a:r>
              <a:rPr lang="en-US" altLang="ko-KR"/>
              <a:t>{</a:t>
            </a:r>
          </a:p>
          <a:p>
            <a:r>
              <a:rPr lang="en-US" altLang="ko-KR"/>
              <a:t>	public static void main(String[] args){</a:t>
            </a:r>
          </a:p>
          <a:p>
            <a:r>
              <a:rPr lang="en-US" altLang="ko-KR"/>
              <a:t>		int i, sum; </a:t>
            </a:r>
          </a:p>
          <a:p>
            <a:r>
              <a:rPr lang="en-US" altLang="ko-KR"/>
              <a:t>		i = 0;</a:t>
            </a:r>
          </a:p>
          <a:p>
            <a:r>
              <a:rPr lang="en-US" altLang="ko-KR"/>
              <a:t>		sum = 0;</a:t>
            </a:r>
          </a:p>
          <a:p>
            <a:r>
              <a:rPr lang="en-US" altLang="ko-KR"/>
              <a:t>		do 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i++; </a:t>
            </a:r>
          </a:p>
          <a:p>
            <a:r>
              <a:rPr lang="en-US" altLang="ko-KR"/>
              <a:t>			sum += i; </a:t>
            </a:r>
          </a:p>
          <a:p>
            <a:r>
              <a:rPr lang="en-US" altLang="ko-KR"/>
              <a:t>		} while (i &lt; 100); </a:t>
            </a:r>
          </a:p>
          <a:p>
            <a:r>
              <a:rPr lang="en-US" altLang="ko-KR"/>
              <a:t>		System.out.printf("%d %d", i, </a:t>
            </a:r>
            <a:r>
              <a:rPr lang="en-US" altLang="ko-KR"/>
              <a:t>sum</a:t>
            </a:r>
            <a:r>
              <a:rPr lang="en-US" altLang="ko-KR" smtClean="0"/>
              <a:t>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760</Words>
  <Application>Microsoft Office PowerPoint</Application>
  <PresentationFormat>와이드스크린</PresentationFormat>
  <Paragraphs>463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굴림</vt:lpstr>
      <vt:lpstr>맑은 고딕</vt:lpstr>
      <vt:lpstr>Arial</vt:lpstr>
      <vt:lpstr>Diamond Grid 16x9</vt:lpstr>
      <vt:lpstr>정보처리기사 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2017-05-07T07:08:34Z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