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41"/>
  </p:notesMasterIdLst>
  <p:handoutMasterIdLst>
    <p:handoutMasterId r:id="rId42"/>
  </p:handoutMasterIdLst>
  <p:sldIdLst>
    <p:sldId id="261" r:id="rId3"/>
    <p:sldId id="339" r:id="rId4"/>
    <p:sldId id="364" r:id="rId5"/>
    <p:sldId id="365" r:id="rId6"/>
    <p:sldId id="366" r:id="rId7"/>
    <p:sldId id="367" r:id="rId8"/>
    <p:sldId id="368" r:id="rId9"/>
    <p:sldId id="369" r:id="rId10"/>
    <p:sldId id="370" r:id="rId11"/>
    <p:sldId id="371" r:id="rId12"/>
    <p:sldId id="398" r:id="rId13"/>
    <p:sldId id="372" r:id="rId14"/>
    <p:sldId id="374" r:id="rId15"/>
    <p:sldId id="373" r:id="rId16"/>
    <p:sldId id="375" r:id="rId17"/>
    <p:sldId id="377" r:id="rId18"/>
    <p:sldId id="378" r:id="rId19"/>
    <p:sldId id="379" r:id="rId20"/>
    <p:sldId id="381" r:id="rId21"/>
    <p:sldId id="382" r:id="rId22"/>
    <p:sldId id="380" r:id="rId23"/>
    <p:sldId id="376" r:id="rId24"/>
    <p:sldId id="383" r:id="rId25"/>
    <p:sldId id="384" r:id="rId26"/>
    <p:sldId id="386" r:id="rId27"/>
    <p:sldId id="387" r:id="rId28"/>
    <p:sldId id="385" r:id="rId29"/>
    <p:sldId id="389" r:id="rId30"/>
    <p:sldId id="390" r:id="rId31"/>
    <p:sldId id="388" r:id="rId32"/>
    <p:sldId id="391" r:id="rId33"/>
    <p:sldId id="392" r:id="rId34"/>
    <p:sldId id="394" r:id="rId35"/>
    <p:sldId id="395" r:id="rId36"/>
    <p:sldId id="393" r:id="rId37"/>
    <p:sldId id="396" r:id="rId38"/>
    <p:sldId id="397" r:id="rId39"/>
    <p:sldId id="39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354" autoAdjust="0"/>
    <p:restoredTop sz="94660"/>
  </p:normalViewPr>
  <p:slideViewPr>
    <p:cSldViewPr snapToGrid="0">
      <p:cViewPr varScale="1">
        <p:scale>
          <a:sx n="80" d="100"/>
          <a:sy n="80" d="100"/>
        </p:scale>
        <p:origin x="360" y="72"/>
      </p:cViewPr>
      <p:guideLst>
        <p:guide pos="3840"/>
        <p:guide orient="horz" pos="2160"/>
      </p:guideLst>
    </p:cSldViewPr>
  </p:slideViewPr>
  <p:notesTextViewPr>
    <p:cViewPr>
      <p:scale>
        <a:sx n="1" d="1"/>
        <a:sy n="1" d="1"/>
      </p:scale>
      <p:origin x="0" y="0"/>
    </p:cViewPr>
  </p:notesTextViewPr>
  <p:sorterViewPr>
    <p:cViewPr>
      <p:scale>
        <a:sx n="100" d="100"/>
        <a:sy n="100" d="100"/>
      </p:scale>
      <p:origin x="0" y="-14490"/>
    </p:cViewPr>
  </p:sorter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1">
              <a:defRPr lang="ko-KR" sz="1200"/>
            </a:lvl1pPr>
          </a:lstStyle>
          <a:p>
            <a:endParaRPr lang="ko-KR"/>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1">
              <a:defRPr lang="ko-KR" sz="1200"/>
            </a:lvl1pPr>
          </a:lstStyle>
          <a:p>
            <a:fld id="{59041DB8-B66F-4DC8-A96E-33677E0F90FF}" type="datetimeFigureOut">
              <a:rPr lang="en-US" altLang="ko-KR" smtClean="0"/>
              <a:t>5/15/2017</a:t>
            </a:fld>
            <a:endParaRPr lang="ko-KR"/>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1">
              <a:defRPr lang="ko-KR" sz="1200"/>
            </a:lvl1pPr>
          </a:lstStyle>
          <a:p>
            <a:endParaRPr lang="ko-KR"/>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1">
              <a:defRPr lang="ko-KR" sz="1200"/>
            </a:lvl1pPr>
          </a:lstStyle>
          <a:p>
            <a:fld id="{1604A0D4-B89B-4ADD-AF9E-38636B40EE4E}" type="slidenum">
              <a:rPr lang="ko-KR" smtClean="0"/>
              <a:t>‹#›</a:t>
            </a:fld>
            <a:endParaRPr lang="ko-K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1">
              <a:defRPr lang="ko-KR" sz="1200"/>
            </a:lvl1pPr>
          </a:lstStyle>
          <a:p>
            <a:endParaRPr lang="ko-KR"/>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1">
              <a:defRPr lang="ko-KR" sz="1200"/>
            </a:lvl1pPr>
          </a:lstStyle>
          <a:p>
            <a:fld id="{DEB49C4A-65AC-492D-9701-81B46C3AD0E4}" type="datetimeFigureOut">
              <a:t>2017-05-15</a:t>
            </a:fld>
            <a:endParaRPr lang="ko-KR"/>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p>
        </p:txBody>
      </p:sp>
      <p:sp>
        <p:nvSpPr>
          <p:cNvPr id="5" name="슬라이드 노트 개체 틀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latinLnBrk="1"/>
            <a:r>
              <a:rPr lang="ko-KR"/>
              <a:t>마스터 텍스트 스타일을 편집합니다</a:t>
            </a:r>
          </a:p>
          <a:p>
            <a:pPr lvl="1" latinLnBrk="1"/>
            <a:r>
              <a:rPr lang="ko-KR"/>
              <a:t>둘째 수준</a:t>
            </a:r>
          </a:p>
          <a:p>
            <a:pPr lvl="2" latinLnBrk="1"/>
            <a:r>
              <a:rPr lang="ko-KR"/>
              <a:t>셋째 수준</a:t>
            </a:r>
          </a:p>
          <a:p>
            <a:pPr lvl="3" latinLnBrk="1"/>
            <a:r>
              <a:rPr lang="ko-KR"/>
              <a:t>넷째 수준</a:t>
            </a:r>
          </a:p>
          <a:p>
            <a:pPr lvl="4" latinLnBrk="1"/>
            <a:r>
              <a:rPr lang="ko-KR"/>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1">
              <a:defRPr lang="ko-KR" sz="1200"/>
            </a:lvl1pPr>
          </a:lstStyle>
          <a:p>
            <a:endParaRPr lang="ko-KR"/>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1">
              <a:defRPr lang="ko-KR" sz="1200"/>
            </a:lvl1pPr>
          </a:lstStyle>
          <a:p>
            <a:fld id="{82869989-EB00-4EE7-BCB5-25BDC5BB29F8}" type="slidenum">
              <a:t>‹#›</a:t>
            </a:fld>
            <a:endParaRPr lang="ko-KR"/>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1" hangingPunct="1">
      <a:defRPr lang="ko-KR" sz="1200" kern="1200">
        <a:solidFill>
          <a:schemeClr val="tx1"/>
        </a:solidFill>
        <a:latin typeface="+mn-lt"/>
        <a:ea typeface="+mn-ea"/>
        <a:cs typeface="+mn-cs"/>
      </a:defRPr>
    </a:lvl1pPr>
    <a:lvl2pPr marL="457200" algn="l" defTabSz="914400" rtl="0" eaLnBrk="1" latinLnBrk="1" hangingPunct="1">
      <a:defRPr lang="ko-KR" sz="1200" kern="1200">
        <a:solidFill>
          <a:schemeClr val="tx1"/>
        </a:solidFill>
        <a:latin typeface="+mn-lt"/>
        <a:ea typeface="+mn-ea"/>
        <a:cs typeface="+mn-cs"/>
      </a:defRPr>
    </a:lvl2pPr>
    <a:lvl3pPr marL="914400" algn="l" defTabSz="914400" rtl="0" eaLnBrk="1" latinLnBrk="1" hangingPunct="1">
      <a:defRPr lang="ko-KR" sz="1200" kern="1200">
        <a:solidFill>
          <a:schemeClr val="tx1"/>
        </a:solidFill>
        <a:latin typeface="+mn-lt"/>
        <a:ea typeface="+mn-ea"/>
        <a:cs typeface="+mn-cs"/>
      </a:defRPr>
    </a:lvl3pPr>
    <a:lvl4pPr marL="1371600" algn="l" defTabSz="914400" rtl="0" eaLnBrk="1" latinLnBrk="1" hangingPunct="1">
      <a:defRPr lang="ko-KR" sz="1200" kern="1200">
        <a:solidFill>
          <a:schemeClr val="tx1"/>
        </a:solidFill>
        <a:latin typeface="+mn-lt"/>
        <a:ea typeface="+mn-ea"/>
        <a:cs typeface="+mn-cs"/>
      </a:defRPr>
    </a:lvl4pPr>
    <a:lvl5pPr marL="1828800" algn="l" defTabSz="914400" rtl="0" eaLnBrk="1" latinLnBrk="1" hangingPunct="1">
      <a:defRPr lang="ko-KR" sz="1200" kern="1200">
        <a:solidFill>
          <a:schemeClr val="tx1"/>
        </a:solidFill>
        <a:latin typeface="+mn-lt"/>
        <a:ea typeface="+mn-ea"/>
        <a:cs typeface="+mn-cs"/>
      </a:defRPr>
    </a:lvl5pPr>
    <a:lvl6pPr marL="2286000" algn="l" defTabSz="914400" rtl="0" eaLnBrk="1" latinLnBrk="1" hangingPunct="1">
      <a:defRPr lang="ko-KR" sz="1200" kern="1200">
        <a:solidFill>
          <a:schemeClr val="tx1"/>
        </a:solidFill>
        <a:latin typeface="+mn-lt"/>
        <a:ea typeface="+mn-ea"/>
        <a:cs typeface="+mn-cs"/>
      </a:defRPr>
    </a:lvl6pPr>
    <a:lvl7pPr marL="2743200" algn="l" defTabSz="914400" rtl="0" eaLnBrk="1" latinLnBrk="1" hangingPunct="1">
      <a:defRPr lang="ko-KR" sz="1200" kern="1200">
        <a:solidFill>
          <a:schemeClr val="tx1"/>
        </a:solidFill>
        <a:latin typeface="+mn-lt"/>
        <a:ea typeface="+mn-ea"/>
        <a:cs typeface="+mn-cs"/>
      </a:defRPr>
    </a:lvl7pPr>
    <a:lvl8pPr marL="3200400" algn="l" defTabSz="914400" rtl="0" eaLnBrk="1" latinLnBrk="1" hangingPunct="1">
      <a:defRPr lang="ko-KR" sz="1200" kern="1200">
        <a:solidFill>
          <a:schemeClr val="tx1"/>
        </a:solidFill>
        <a:latin typeface="+mn-lt"/>
        <a:ea typeface="+mn-ea"/>
        <a:cs typeface="+mn-cs"/>
      </a:defRPr>
    </a:lvl8pPr>
    <a:lvl9pPr marL="3657600" algn="l" defTabSz="914400" rtl="0" eaLnBrk="1" latinLnBrk="1" hangingPunct="1">
      <a:defRPr lang="ko-K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2</a:t>
            </a:fld>
            <a:endParaRPr lang="ko-KR"/>
          </a:p>
        </p:txBody>
      </p:sp>
    </p:spTree>
    <p:extLst>
      <p:ext uri="{BB962C8B-B14F-4D97-AF65-F5344CB8AC3E}">
        <p14:creationId xmlns:p14="http://schemas.microsoft.com/office/powerpoint/2010/main" val="3351910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11</a:t>
            </a:fld>
            <a:endParaRPr lang="ko-KR"/>
          </a:p>
        </p:txBody>
      </p:sp>
    </p:spTree>
    <p:extLst>
      <p:ext uri="{BB962C8B-B14F-4D97-AF65-F5344CB8AC3E}">
        <p14:creationId xmlns:p14="http://schemas.microsoft.com/office/powerpoint/2010/main" val="3077707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12</a:t>
            </a:fld>
            <a:endParaRPr lang="ko-KR"/>
          </a:p>
        </p:txBody>
      </p:sp>
    </p:spTree>
    <p:extLst>
      <p:ext uri="{BB962C8B-B14F-4D97-AF65-F5344CB8AC3E}">
        <p14:creationId xmlns:p14="http://schemas.microsoft.com/office/powerpoint/2010/main" val="2157507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13</a:t>
            </a:fld>
            <a:endParaRPr lang="ko-KR"/>
          </a:p>
        </p:txBody>
      </p:sp>
    </p:spTree>
    <p:extLst>
      <p:ext uri="{BB962C8B-B14F-4D97-AF65-F5344CB8AC3E}">
        <p14:creationId xmlns:p14="http://schemas.microsoft.com/office/powerpoint/2010/main" val="2393442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14</a:t>
            </a:fld>
            <a:endParaRPr lang="ko-KR"/>
          </a:p>
        </p:txBody>
      </p:sp>
    </p:spTree>
    <p:extLst>
      <p:ext uri="{BB962C8B-B14F-4D97-AF65-F5344CB8AC3E}">
        <p14:creationId xmlns:p14="http://schemas.microsoft.com/office/powerpoint/2010/main" val="1702899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15</a:t>
            </a:fld>
            <a:endParaRPr lang="ko-KR"/>
          </a:p>
        </p:txBody>
      </p:sp>
    </p:spTree>
    <p:extLst>
      <p:ext uri="{BB962C8B-B14F-4D97-AF65-F5344CB8AC3E}">
        <p14:creationId xmlns:p14="http://schemas.microsoft.com/office/powerpoint/2010/main" val="2104797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16</a:t>
            </a:fld>
            <a:endParaRPr lang="ko-KR"/>
          </a:p>
        </p:txBody>
      </p:sp>
    </p:spTree>
    <p:extLst>
      <p:ext uri="{BB962C8B-B14F-4D97-AF65-F5344CB8AC3E}">
        <p14:creationId xmlns:p14="http://schemas.microsoft.com/office/powerpoint/2010/main" val="3304770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17</a:t>
            </a:fld>
            <a:endParaRPr lang="ko-KR"/>
          </a:p>
        </p:txBody>
      </p:sp>
    </p:spTree>
    <p:extLst>
      <p:ext uri="{BB962C8B-B14F-4D97-AF65-F5344CB8AC3E}">
        <p14:creationId xmlns:p14="http://schemas.microsoft.com/office/powerpoint/2010/main" val="682291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18</a:t>
            </a:fld>
            <a:endParaRPr lang="ko-KR"/>
          </a:p>
        </p:txBody>
      </p:sp>
    </p:spTree>
    <p:extLst>
      <p:ext uri="{BB962C8B-B14F-4D97-AF65-F5344CB8AC3E}">
        <p14:creationId xmlns:p14="http://schemas.microsoft.com/office/powerpoint/2010/main" val="2660033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19</a:t>
            </a:fld>
            <a:endParaRPr lang="ko-KR"/>
          </a:p>
        </p:txBody>
      </p:sp>
    </p:spTree>
    <p:extLst>
      <p:ext uri="{BB962C8B-B14F-4D97-AF65-F5344CB8AC3E}">
        <p14:creationId xmlns:p14="http://schemas.microsoft.com/office/powerpoint/2010/main" val="19655605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20</a:t>
            </a:fld>
            <a:endParaRPr lang="ko-KR"/>
          </a:p>
        </p:txBody>
      </p:sp>
    </p:spTree>
    <p:extLst>
      <p:ext uri="{BB962C8B-B14F-4D97-AF65-F5344CB8AC3E}">
        <p14:creationId xmlns:p14="http://schemas.microsoft.com/office/powerpoint/2010/main" val="3695345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3</a:t>
            </a:fld>
            <a:endParaRPr lang="ko-KR"/>
          </a:p>
        </p:txBody>
      </p:sp>
    </p:spTree>
    <p:extLst>
      <p:ext uri="{BB962C8B-B14F-4D97-AF65-F5344CB8AC3E}">
        <p14:creationId xmlns:p14="http://schemas.microsoft.com/office/powerpoint/2010/main" val="28440687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21</a:t>
            </a:fld>
            <a:endParaRPr lang="ko-KR"/>
          </a:p>
        </p:txBody>
      </p:sp>
    </p:spTree>
    <p:extLst>
      <p:ext uri="{BB962C8B-B14F-4D97-AF65-F5344CB8AC3E}">
        <p14:creationId xmlns:p14="http://schemas.microsoft.com/office/powerpoint/2010/main" val="2688837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22</a:t>
            </a:fld>
            <a:endParaRPr lang="ko-KR"/>
          </a:p>
        </p:txBody>
      </p:sp>
    </p:spTree>
    <p:extLst>
      <p:ext uri="{BB962C8B-B14F-4D97-AF65-F5344CB8AC3E}">
        <p14:creationId xmlns:p14="http://schemas.microsoft.com/office/powerpoint/2010/main" val="394115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23</a:t>
            </a:fld>
            <a:endParaRPr lang="ko-KR"/>
          </a:p>
        </p:txBody>
      </p:sp>
    </p:spTree>
    <p:extLst>
      <p:ext uri="{BB962C8B-B14F-4D97-AF65-F5344CB8AC3E}">
        <p14:creationId xmlns:p14="http://schemas.microsoft.com/office/powerpoint/2010/main" val="35516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24</a:t>
            </a:fld>
            <a:endParaRPr lang="ko-KR"/>
          </a:p>
        </p:txBody>
      </p:sp>
    </p:spTree>
    <p:extLst>
      <p:ext uri="{BB962C8B-B14F-4D97-AF65-F5344CB8AC3E}">
        <p14:creationId xmlns:p14="http://schemas.microsoft.com/office/powerpoint/2010/main" val="26390091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25</a:t>
            </a:fld>
            <a:endParaRPr lang="ko-KR"/>
          </a:p>
        </p:txBody>
      </p:sp>
    </p:spTree>
    <p:extLst>
      <p:ext uri="{BB962C8B-B14F-4D97-AF65-F5344CB8AC3E}">
        <p14:creationId xmlns:p14="http://schemas.microsoft.com/office/powerpoint/2010/main" val="3871998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26</a:t>
            </a:fld>
            <a:endParaRPr lang="ko-KR"/>
          </a:p>
        </p:txBody>
      </p:sp>
    </p:spTree>
    <p:extLst>
      <p:ext uri="{BB962C8B-B14F-4D97-AF65-F5344CB8AC3E}">
        <p14:creationId xmlns:p14="http://schemas.microsoft.com/office/powerpoint/2010/main" val="28790482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27</a:t>
            </a:fld>
            <a:endParaRPr lang="ko-KR"/>
          </a:p>
        </p:txBody>
      </p:sp>
    </p:spTree>
    <p:extLst>
      <p:ext uri="{BB962C8B-B14F-4D97-AF65-F5344CB8AC3E}">
        <p14:creationId xmlns:p14="http://schemas.microsoft.com/office/powerpoint/2010/main" val="2130171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28</a:t>
            </a:fld>
            <a:endParaRPr lang="ko-KR"/>
          </a:p>
        </p:txBody>
      </p:sp>
    </p:spTree>
    <p:extLst>
      <p:ext uri="{BB962C8B-B14F-4D97-AF65-F5344CB8AC3E}">
        <p14:creationId xmlns:p14="http://schemas.microsoft.com/office/powerpoint/2010/main" val="3900209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29</a:t>
            </a:fld>
            <a:endParaRPr lang="ko-KR"/>
          </a:p>
        </p:txBody>
      </p:sp>
    </p:spTree>
    <p:extLst>
      <p:ext uri="{BB962C8B-B14F-4D97-AF65-F5344CB8AC3E}">
        <p14:creationId xmlns:p14="http://schemas.microsoft.com/office/powerpoint/2010/main" val="42055093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30</a:t>
            </a:fld>
            <a:endParaRPr lang="ko-KR"/>
          </a:p>
        </p:txBody>
      </p:sp>
    </p:spTree>
    <p:extLst>
      <p:ext uri="{BB962C8B-B14F-4D97-AF65-F5344CB8AC3E}">
        <p14:creationId xmlns:p14="http://schemas.microsoft.com/office/powerpoint/2010/main" val="2234704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4</a:t>
            </a:fld>
            <a:endParaRPr lang="ko-KR"/>
          </a:p>
        </p:txBody>
      </p:sp>
    </p:spTree>
    <p:extLst>
      <p:ext uri="{BB962C8B-B14F-4D97-AF65-F5344CB8AC3E}">
        <p14:creationId xmlns:p14="http://schemas.microsoft.com/office/powerpoint/2010/main" val="19490861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31</a:t>
            </a:fld>
            <a:endParaRPr lang="ko-KR"/>
          </a:p>
        </p:txBody>
      </p:sp>
    </p:spTree>
    <p:extLst>
      <p:ext uri="{BB962C8B-B14F-4D97-AF65-F5344CB8AC3E}">
        <p14:creationId xmlns:p14="http://schemas.microsoft.com/office/powerpoint/2010/main" val="12757884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32</a:t>
            </a:fld>
            <a:endParaRPr lang="ko-KR"/>
          </a:p>
        </p:txBody>
      </p:sp>
    </p:spTree>
    <p:extLst>
      <p:ext uri="{BB962C8B-B14F-4D97-AF65-F5344CB8AC3E}">
        <p14:creationId xmlns:p14="http://schemas.microsoft.com/office/powerpoint/2010/main" val="8639271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33</a:t>
            </a:fld>
            <a:endParaRPr lang="ko-KR"/>
          </a:p>
        </p:txBody>
      </p:sp>
    </p:spTree>
    <p:extLst>
      <p:ext uri="{BB962C8B-B14F-4D97-AF65-F5344CB8AC3E}">
        <p14:creationId xmlns:p14="http://schemas.microsoft.com/office/powerpoint/2010/main" val="38911322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34</a:t>
            </a:fld>
            <a:endParaRPr lang="ko-KR"/>
          </a:p>
        </p:txBody>
      </p:sp>
    </p:spTree>
    <p:extLst>
      <p:ext uri="{BB962C8B-B14F-4D97-AF65-F5344CB8AC3E}">
        <p14:creationId xmlns:p14="http://schemas.microsoft.com/office/powerpoint/2010/main" val="20342912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35</a:t>
            </a:fld>
            <a:endParaRPr lang="ko-KR"/>
          </a:p>
        </p:txBody>
      </p:sp>
    </p:spTree>
    <p:extLst>
      <p:ext uri="{BB962C8B-B14F-4D97-AF65-F5344CB8AC3E}">
        <p14:creationId xmlns:p14="http://schemas.microsoft.com/office/powerpoint/2010/main" val="12208470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36</a:t>
            </a:fld>
            <a:endParaRPr lang="ko-KR"/>
          </a:p>
        </p:txBody>
      </p:sp>
    </p:spTree>
    <p:extLst>
      <p:ext uri="{BB962C8B-B14F-4D97-AF65-F5344CB8AC3E}">
        <p14:creationId xmlns:p14="http://schemas.microsoft.com/office/powerpoint/2010/main" val="35905520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37</a:t>
            </a:fld>
            <a:endParaRPr lang="ko-KR"/>
          </a:p>
        </p:txBody>
      </p:sp>
    </p:spTree>
    <p:extLst>
      <p:ext uri="{BB962C8B-B14F-4D97-AF65-F5344CB8AC3E}">
        <p14:creationId xmlns:p14="http://schemas.microsoft.com/office/powerpoint/2010/main" val="40557119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38</a:t>
            </a:fld>
            <a:endParaRPr lang="ko-KR"/>
          </a:p>
        </p:txBody>
      </p:sp>
    </p:spTree>
    <p:extLst>
      <p:ext uri="{BB962C8B-B14F-4D97-AF65-F5344CB8AC3E}">
        <p14:creationId xmlns:p14="http://schemas.microsoft.com/office/powerpoint/2010/main" val="1491734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5</a:t>
            </a:fld>
            <a:endParaRPr lang="ko-KR"/>
          </a:p>
        </p:txBody>
      </p:sp>
    </p:spTree>
    <p:extLst>
      <p:ext uri="{BB962C8B-B14F-4D97-AF65-F5344CB8AC3E}">
        <p14:creationId xmlns:p14="http://schemas.microsoft.com/office/powerpoint/2010/main" val="226538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6</a:t>
            </a:fld>
            <a:endParaRPr lang="ko-KR"/>
          </a:p>
        </p:txBody>
      </p:sp>
    </p:spTree>
    <p:extLst>
      <p:ext uri="{BB962C8B-B14F-4D97-AF65-F5344CB8AC3E}">
        <p14:creationId xmlns:p14="http://schemas.microsoft.com/office/powerpoint/2010/main" val="3922727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7</a:t>
            </a:fld>
            <a:endParaRPr lang="ko-KR"/>
          </a:p>
        </p:txBody>
      </p:sp>
    </p:spTree>
    <p:extLst>
      <p:ext uri="{BB962C8B-B14F-4D97-AF65-F5344CB8AC3E}">
        <p14:creationId xmlns:p14="http://schemas.microsoft.com/office/powerpoint/2010/main" val="3897119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8</a:t>
            </a:fld>
            <a:endParaRPr lang="ko-KR"/>
          </a:p>
        </p:txBody>
      </p:sp>
    </p:spTree>
    <p:extLst>
      <p:ext uri="{BB962C8B-B14F-4D97-AF65-F5344CB8AC3E}">
        <p14:creationId xmlns:p14="http://schemas.microsoft.com/office/powerpoint/2010/main" val="1228062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9</a:t>
            </a:fld>
            <a:endParaRPr lang="ko-KR"/>
          </a:p>
        </p:txBody>
      </p:sp>
    </p:spTree>
    <p:extLst>
      <p:ext uri="{BB962C8B-B14F-4D97-AF65-F5344CB8AC3E}">
        <p14:creationId xmlns:p14="http://schemas.microsoft.com/office/powerpoint/2010/main" val="3221444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82869989-EB00-4EE7-BCB5-25BDC5BB29F8}" type="slidenum">
              <a:rPr lang="en-US" altLang="ko-KR" smtClean="0"/>
              <a:t>10</a:t>
            </a:fld>
            <a:endParaRPr lang="ko-KR"/>
          </a:p>
        </p:txBody>
      </p:sp>
    </p:spTree>
    <p:extLst>
      <p:ext uri="{BB962C8B-B14F-4D97-AF65-F5344CB8AC3E}">
        <p14:creationId xmlns:p14="http://schemas.microsoft.com/office/powerpoint/2010/main" val="2709612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5" name="그룹 4"/>
          <p:cNvGrpSpPr/>
          <p:nvPr userDrawn="1"/>
        </p:nvGrpSpPr>
        <p:grpSpPr bwMode="hidden">
          <a:xfrm>
            <a:off x="-1" y="0"/>
            <a:ext cx="12192002" cy="6858000"/>
            <a:chOff x="-1" y="0"/>
            <a:chExt cx="12192002" cy="6858000"/>
          </a:xfrm>
        </p:grpSpPr>
        <p:cxnSp>
          <p:nvCxnSpPr>
            <p:cNvPr id="6" name="직선 연결선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직선 연결선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직선 연결선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그룹 22"/>
            <p:cNvGrpSpPr/>
            <p:nvPr userDrawn="1"/>
          </p:nvGrpSpPr>
          <p:grpSpPr bwMode="hidden">
            <a:xfrm>
              <a:off x="-1" y="0"/>
              <a:ext cx="12192001" cy="6858000"/>
              <a:chOff x="-1" y="0"/>
              <a:chExt cx="12192001" cy="6858000"/>
            </a:xfrm>
          </p:grpSpPr>
          <p:cxnSp>
            <p:nvCxnSpPr>
              <p:cNvPr id="41" name="직선 연결선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직선 연결선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직선 연결선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직선 연결선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직선 연결선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그룹 45"/>
              <p:cNvGrpSpPr/>
              <p:nvPr/>
            </p:nvGrpSpPr>
            <p:grpSpPr bwMode="hidden">
              <a:xfrm>
                <a:off x="6327885" y="0"/>
                <a:ext cx="5864115" cy="5898673"/>
                <a:chOff x="6327885" y="0"/>
                <a:chExt cx="5864115" cy="5898673"/>
              </a:xfrm>
            </p:grpSpPr>
            <p:cxnSp>
              <p:nvCxnSpPr>
                <p:cNvPr id="52" name="직선 연결선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직선 연결선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직선 연결선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직선 연결선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직선 연결선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직선 연결선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직선 연결선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직선 연결선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직선 연결선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직선 연결선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그룹 23"/>
            <p:cNvGrpSpPr/>
            <p:nvPr userDrawn="1"/>
          </p:nvGrpSpPr>
          <p:grpSpPr bwMode="hidden">
            <a:xfrm flipH="1">
              <a:off x="0" y="0"/>
              <a:ext cx="12192001" cy="6858000"/>
              <a:chOff x="-1" y="0"/>
              <a:chExt cx="12192001" cy="6858000"/>
            </a:xfrm>
          </p:grpSpPr>
          <p:cxnSp>
            <p:nvCxnSpPr>
              <p:cNvPr id="25" name="직선 연결선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그룹 29"/>
              <p:cNvGrpSpPr/>
              <p:nvPr/>
            </p:nvGrpSpPr>
            <p:grpSpPr bwMode="hidden">
              <a:xfrm>
                <a:off x="6327885" y="0"/>
                <a:ext cx="5864115" cy="5898673"/>
                <a:chOff x="6327885" y="0"/>
                <a:chExt cx="5864115" cy="5898673"/>
              </a:xfrm>
            </p:grpSpPr>
            <p:cxnSp>
              <p:nvCxnSpPr>
                <p:cNvPr id="36" name="직선 연결선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직선 연결선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직선 연결선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직선 연결선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제목 1"/>
          <p:cNvSpPr>
            <a:spLocks noGrp="1"/>
          </p:cNvSpPr>
          <p:nvPr>
            <p:ph type="ctrTitle"/>
          </p:nvPr>
        </p:nvSpPr>
        <p:spPr>
          <a:xfrm>
            <a:off x="1293845" y="967645"/>
            <a:ext cx="9604310" cy="3383280"/>
          </a:xfrm>
        </p:spPr>
        <p:txBody>
          <a:bodyPr anchor="b">
            <a:normAutofit/>
          </a:bodyPr>
          <a:lstStyle>
            <a:lvl1pPr algn="l" latinLnBrk="1">
              <a:lnSpc>
                <a:spcPct val="76000"/>
              </a:lnSpc>
              <a:defRPr lang="ko-KR" sz="8000" cap="none" baseline="0">
                <a:solidFill>
                  <a:schemeClr val="tx1"/>
                </a:solidFill>
              </a:defRPr>
            </a:lvl1pPr>
          </a:lstStyle>
          <a:p>
            <a:r>
              <a:rPr lang="ko-KR" altLang="en-US" smtClean="0"/>
              <a:t>마스터 제목 스타일 편집</a:t>
            </a:r>
            <a:endParaRPr lang="ko-KR"/>
          </a:p>
        </p:txBody>
      </p:sp>
      <p:sp>
        <p:nvSpPr>
          <p:cNvPr id="3" name="부제목 2"/>
          <p:cNvSpPr>
            <a:spLocks noGrp="1"/>
          </p:cNvSpPr>
          <p:nvPr>
            <p:ph type="subTitle" idx="1"/>
          </p:nvPr>
        </p:nvSpPr>
        <p:spPr>
          <a:xfrm>
            <a:off x="1293845" y="4490863"/>
            <a:ext cx="9604310" cy="457200"/>
          </a:xfrm>
        </p:spPr>
        <p:txBody>
          <a:bodyPr>
            <a:normAutofit/>
          </a:bodyPr>
          <a:lstStyle>
            <a:lvl1pPr marL="0" indent="0" algn="l" latinLnBrk="1">
              <a:spcBef>
                <a:spcPts val="0"/>
              </a:spcBef>
              <a:buNone/>
              <a:defRPr lang="ko-KR" sz="2000" b="0">
                <a:solidFill>
                  <a:schemeClr val="accent1"/>
                </a:solidFill>
              </a:defRPr>
            </a:lvl1pPr>
            <a:lvl2pPr marL="457200" indent="0" algn="ctr" latinLnBrk="1">
              <a:buNone/>
              <a:defRPr lang="ko-KR" sz="2000"/>
            </a:lvl2pPr>
            <a:lvl3pPr marL="914400" indent="0" algn="ctr" latinLnBrk="1">
              <a:buNone/>
              <a:defRPr lang="ko-KR" sz="1800"/>
            </a:lvl3pPr>
            <a:lvl4pPr marL="1371600" indent="0" algn="ctr" latinLnBrk="1">
              <a:buNone/>
              <a:defRPr lang="ko-KR" sz="1600"/>
            </a:lvl4pPr>
            <a:lvl5pPr marL="1828800" indent="0" algn="ctr" latinLnBrk="1">
              <a:buNone/>
              <a:defRPr lang="ko-KR" sz="1600"/>
            </a:lvl5pPr>
            <a:lvl6pPr marL="2286000" indent="0" algn="ctr" latinLnBrk="1">
              <a:buNone/>
              <a:defRPr lang="ko-KR" sz="1600"/>
            </a:lvl6pPr>
            <a:lvl7pPr marL="2743200" indent="0" algn="ctr" latinLnBrk="1">
              <a:buNone/>
              <a:defRPr lang="ko-KR" sz="1600"/>
            </a:lvl7pPr>
            <a:lvl8pPr marL="3200400" indent="0" algn="ctr" latinLnBrk="1">
              <a:buNone/>
              <a:defRPr lang="ko-KR" sz="1600"/>
            </a:lvl8pPr>
            <a:lvl9pPr marL="3657600" indent="0" algn="ctr" latinLnBrk="1">
              <a:buNone/>
              <a:defRPr lang="ko-KR" sz="1600"/>
            </a:lvl9pPr>
          </a:lstStyle>
          <a:p>
            <a:r>
              <a:rPr lang="ko-KR" altLang="en-US" smtClean="0"/>
              <a:t>마스터 부제목 스타일 편집</a:t>
            </a:r>
            <a:endParaRPr lang="ko-KR"/>
          </a:p>
        </p:txBody>
      </p:sp>
      <p:cxnSp>
        <p:nvCxnSpPr>
          <p:cNvPr id="58" name="직선 연결선 57"/>
          <p:cNvCxnSpPr/>
          <p:nvPr userDrawn="1"/>
        </p:nvCxnSpPr>
        <p:spPr>
          <a:xfrm>
            <a:off x="1295400" y="4352474"/>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p>
        </p:txBody>
      </p:sp>
      <p:sp>
        <p:nvSpPr>
          <p:cNvPr id="3" name="세로 텍스트 개체 틀 2"/>
          <p:cNvSpPr>
            <a:spLocks noGrp="1"/>
          </p:cNvSpPr>
          <p:nvPr>
            <p:ph type="body" orient="vert" idx="1"/>
          </p:nvPr>
        </p:nvSpPr>
        <p:spPr/>
        <p:txBody>
          <a:bodyPr vert="eaVert"/>
          <a:lstStyle/>
          <a:p>
            <a:pPr lvl="0" latinLnBrk="1"/>
            <a:r>
              <a:rPr lang="ko-KR" altLang="en-US" smtClean="0"/>
              <a:t>마스터 텍스트 스타일을 편집합니다</a:t>
            </a:r>
          </a:p>
          <a:p>
            <a:pPr lvl="1" latinLnBrk="1"/>
            <a:r>
              <a:rPr lang="ko-KR" altLang="en-US" smtClean="0"/>
              <a:t>둘째 수준</a:t>
            </a:r>
          </a:p>
          <a:p>
            <a:pPr lvl="2" latinLnBrk="1"/>
            <a:r>
              <a:rPr lang="ko-KR" altLang="en-US" smtClean="0"/>
              <a:t>셋째 수준</a:t>
            </a:r>
          </a:p>
          <a:p>
            <a:pPr lvl="3" latinLnBrk="1"/>
            <a:r>
              <a:rPr lang="ko-KR" altLang="en-US" smtClean="0"/>
              <a:t>넷째 수준</a:t>
            </a:r>
          </a:p>
          <a:p>
            <a:pPr lvl="4" latinLnBrk="1"/>
            <a:r>
              <a:rPr lang="ko-KR" altLang="en-US" smtClean="0"/>
              <a:t>다섯째 수준</a:t>
            </a:r>
            <a:endParaRPr lang="ko-KR"/>
          </a:p>
        </p:txBody>
      </p:sp>
      <p:sp>
        <p:nvSpPr>
          <p:cNvPr id="4" name="날짜 개체 틀 3"/>
          <p:cNvSpPr>
            <a:spLocks noGrp="1"/>
          </p:cNvSpPr>
          <p:nvPr>
            <p:ph type="dt" sz="half" idx="10"/>
          </p:nvPr>
        </p:nvSpPr>
        <p:spPr/>
        <p:txBody>
          <a:bodyPr/>
          <a:lstStyle/>
          <a:p>
            <a:fld id="{384A29A4-78C8-47AB-BA06-22CB45938951}" type="datetime1">
              <a:t>2017-05-15</a:t>
            </a:fld>
            <a:endParaRPr lang="ko-KR"/>
          </a:p>
        </p:txBody>
      </p:sp>
      <p:sp>
        <p:nvSpPr>
          <p:cNvPr id="5" name="바닥글 개체 틀 4"/>
          <p:cNvSpPr>
            <a:spLocks noGrp="1"/>
          </p:cNvSpPr>
          <p:nvPr>
            <p:ph type="ftr" sz="quarter" idx="11"/>
          </p:nvPr>
        </p:nvSpPr>
        <p:spPr/>
        <p:txBody>
          <a:bodyPr/>
          <a:lstStyle/>
          <a:p>
            <a:endParaRPr lang="ko-KR"/>
          </a:p>
        </p:txBody>
      </p:sp>
      <p:sp>
        <p:nvSpPr>
          <p:cNvPr id="6" name="슬라이드 번호 개체 틀 5"/>
          <p:cNvSpPr>
            <a:spLocks noGrp="1"/>
          </p:cNvSpPr>
          <p:nvPr>
            <p:ph type="sldNum" sz="quarter" idx="12"/>
          </p:nvPr>
        </p:nvSpPr>
        <p:spPr/>
        <p:txBody>
          <a:bodyPr/>
          <a:lstStyle/>
          <a:p>
            <a:fld id="{E31375A4-56A4-47D6-9801-1991572033F7}" type="slidenum">
              <a:t>‹#›</a:t>
            </a:fld>
            <a:endParaRPr lang="ko-K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9209314" y="489856"/>
            <a:ext cx="1687286" cy="5301343"/>
          </a:xfrm>
        </p:spPr>
        <p:txBody>
          <a:bodyPr vert="eaVert"/>
          <a:lstStyle/>
          <a:p>
            <a:r>
              <a:rPr lang="ko-KR" altLang="en-US" smtClean="0"/>
              <a:t>마스터 제목 스타일 편집</a:t>
            </a:r>
            <a:endParaRPr lang="ko-KR"/>
          </a:p>
        </p:txBody>
      </p:sp>
      <p:sp>
        <p:nvSpPr>
          <p:cNvPr id="3" name="세로 텍스트 개체 틀 2"/>
          <p:cNvSpPr>
            <a:spLocks noGrp="1"/>
          </p:cNvSpPr>
          <p:nvPr>
            <p:ph type="body" orient="vert" idx="1"/>
          </p:nvPr>
        </p:nvSpPr>
        <p:spPr>
          <a:xfrm>
            <a:off x="1295399" y="489856"/>
            <a:ext cx="7587344" cy="5301343"/>
          </a:xfrm>
        </p:spPr>
        <p:txBody>
          <a:bodyPr vert="eaVert"/>
          <a:lstStyle/>
          <a:p>
            <a:pPr lvl="0" latinLnBrk="1"/>
            <a:r>
              <a:rPr lang="ko-KR" altLang="en-US" smtClean="0"/>
              <a:t>마스터 텍스트 스타일을 편집합니다</a:t>
            </a:r>
          </a:p>
          <a:p>
            <a:pPr lvl="1" latinLnBrk="1"/>
            <a:r>
              <a:rPr lang="ko-KR" altLang="en-US" smtClean="0"/>
              <a:t>둘째 수준</a:t>
            </a:r>
          </a:p>
          <a:p>
            <a:pPr lvl="2" latinLnBrk="1"/>
            <a:r>
              <a:rPr lang="ko-KR" altLang="en-US" smtClean="0"/>
              <a:t>셋째 수준</a:t>
            </a:r>
          </a:p>
          <a:p>
            <a:pPr lvl="3" latinLnBrk="1"/>
            <a:r>
              <a:rPr lang="ko-KR" altLang="en-US" smtClean="0"/>
              <a:t>넷째 수준</a:t>
            </a:r>
          </a:p>
          <a:p>
            <a:pPr lvl="4" latinLnBrk="1"/>
            <a:r>
              <a:rPr lang="ko-KR" altLang="en-US" smtClean="0"/>
              <a:t>다섯째 수준</a:t>
            </a:r>
            <a:endParaRPr lang="ko-KR"/>
          </a:p>
        </p:txBody>
      </p:sp>
      <p:sp>
        <p:nvSpPr>
          <p:cNvPr id="4" name="날짜 개체 틀 3"/>
          <p:cNvSpPr>
            <a:spLocks noGrp="1"/>
          </p:cNvSpPr>
          <p:nvPr>
            <p:ph type="dt" sz="half" idx="10"/>
          </p:nvPr>
        </p:nvSpPr>
        <p:spPr/>
        <p:txBody>
          <a:bodyPr/>
          <a:lstStyle/>
          <a:p>
            <a:fld id="{E1ED4ACF-2D82-46F2-A8E9-23963AA34E86}" type="datetime1">
              <a:t>2017-05-15</a:t>
            </a:fld>
            <a:endParaRPr lang="ko-KR"/>
          </a:p>
        </p:txBody>
      </p:sp>
      <p:sp>
        <p:nvSpPr>
          <p:cNvPr id="5" name="바닥글 개체 틀 4"/>
          <p:cNvSpPr>
            <a:spLocks noGrp="1"/>
          </p:cNvSpPr>
          <p:nvPr>
            <p:ph type="ftr" sz="quarter" idx="11"/>
          </p:nvPr>
        </p:nvSpPr>
        <p:spPr/>
        <p:txBody>
          <a:bodyPr/>
          <a:lstStyle/>
          <a:p>
            <a:endParaRPr lang="ko-KR"/>
          </a:p>
        </p:txBody>
      </p:sp>
      <p:sp>
        <p:nvSpPr>
          <p:cNvPr id="6" name="슬라이드 번호 개체 틀 5"/>
          <p:cNvSpPr>
            <a:spLocks noGrp="1"/>
          </p:cNvSpPr>
          <p:nvPr>
            <p:ph type="sldNum" sz="quarter" idx="12"/>
          </p:nvPr>
        </p:nvSpPr>
        <p:spPr/>
        <p:txBody>
          <a:bodyPr/>
          <a:lstStyle/>
          <a:p>
            <a:fld id="{E31375A4-56A4-47D6-9801-1991572033F7}" type="slidenum">
              <a:t>‹#›</a:t>
            </a:fld>
            <a:endParaRPr lang="ko-K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1295400" y="353726"/>
            <a:ext cx="9601200" cy="560672"/>
          </a:xfrm>
        </p:spPr>
        <p:txBody>
          <a:bodyPr/>
          <a:lstStyle/>
          <a:p>
            <a:r>
              <a:rPr lang="ko-KR" altLang="en-US" smtClean="0"/>
              <a:t>마스터 제목 스타일 편집</a:t>
            </a:r>
            <a:endParaRPr lang="ko-KR"/>
          </a:p>
        </p:txBody>
      </p:sp>
      <p:sp>
        <p:nvSpPr>
          <p:cNvPr id="3" name="내용 개체 틀 2"/>
          <p:cNvSpPr>
            <a:spLocks noGrp="1"/>
          </p:cNvSpPr>
          <p:nvPr>
            <p:ph idx="1"/>
          </p:nvPr>
        </p:nvSpPr>
        <p:spPr>
          <a:xfrm>
            <a:off x="1295400" y="1228299"/>
            <a:ext cx="9601200" cy="4562901"/>
          </a:xfrm>
        </p:spPr>
        <p:txBody>
          <a:bodyPr/>
          <a:lstStyle/>
          <a:p>
            <a:pPr lvl="0" latinLnBrk="1"/>
            <a:r>
              <a:rPr lang="ko-KR" altLang="en-US" smtClean="0"/>
              <a:t>마스터 텍스트 스타일을 편집합니다</a:t>
            </a:r>
          </a:p>
          <a:p>
            <a:pPr lvl="1" latinLnBrk="1"/>
            <a:r>
              <a:rPr lang="ko-KR" altLang="en-US" smtClean="0"/>
              <a:t>둘째 수준</a:t>
            </a:r>
          </a:p>
          <a:p>
            <a:pPr lvl="2" latinLnBrk="1"/>
            <a:r>
              <a:rPr lang="ko-KR" altLang="en-US" smtClean="0"/>
              <a:t>셋째 수준</a:t>
            </a:r>
          </a:p>
          <a:p>
            <a:pPr lvl="3" latinLnBrk="1"/>
            <a:r>
              <a:rPr lang="ko-KR" altLang="en-US" smtClean="0"/>
              <a:t>넷째 수준</a:t>
            </a:r>
          </a:p>
          <a:p>
            <a:pPr lvl="4" latinLnBrk="1"/>
            <a:r>
              <a:rPr lang="ko-KR" altLang="en-US" smtClean="0"/>
              <a:t>다섯째 수준</a:t>
            </a:r>
            <a:endParaRPr lang="ko-KR"/>
          </a:p>
        </p:txBody>
      </p:sp>
      <p:sp>
        <p:nvSpPr>
          <p:cNvPr id="4" name="날짜 개체 틀 3"/>
          <p:cNvSpPr>
            <a:spLocks noGrp="1"/>
          </p:cNvSpPr>
          <p:nvPr>
            <p:ph type="dt" sz="half" idx="10"/>
          </p:nvPr>
        </p:nvSpPr>
        <p:spPr/>
        <p:txBody>
          <a:bodyPr/>
          <a:lstStyle/>
          <a:p>
            <a:fld id="{AE374B5B-21A0-4192-BF4C-38187F1A68D8}" type="datetime1">
              <a:t>2017-05-15</a:t>
            </a:fld>
            <a:endParaRPr lang="ko-KR"/>
          </a:p>
        </p:txBody>
      </p:sp>
      <p:sp>
        <p:nvSpPr>
          <p:cNvPr id="5" name="바닥글 개체 틀 4"/>
          <p:cNvSpPr>
            <a:spLocks noGrp="1"/>
          </p:cNvSpPr>
          <p:nvPr>
            <p:ph type="ftr" sz="quarter" idx="11"/>
          </p:nvPr>
        </p:nvSpPr>
        <p:spPr/>
        <p:txBody>
          <a:bodyPr/>
          <a:lstStyle/>
          <a:p>
            <a:endParaRPr lang="ko-KR"/>
          </a:p>
        </p:txBody>
      </p:sp>
      <p:sp>
        <p:nvSpPr>
          <p:cNvPr id="6" name="슬라이드 번호 개체 틀 5"/>
          <p:cNvSpPr>
            <a:spLocks noGrp="1"/>
          </p:cNvSpPr>
          <p:nvPr>
            <p:ph type="sldNum" sz="quarter" idx="12"/>
          </p:nvPr>
        </p:nvSpPr>
        <p:spPr/>
        <p:txBody>
          <a:bodyPr/>
          <a:lstStyle/>
          <a:p>
            <a:fld id="{E31375A4-56A4-47D6-9801-1991572033F7}" type="slidenum">
              <a:t>‹#›</a:t>
            </a:fld>
            <a:endParaRPr lang="ko-K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그룹 6"/>
          <p:cNvGrpSpPr/>
          <p:nvPr userDrawn="1"/>
        </p:nvGrpSpPr>
        <p:grpSpPr bwMode="hidden">
          <a:xfrm>
            <a:off x="-1" y="0"/>
            <a:ext cx="12192002" cy="6858000"/>
            <a:chOff x="-1" y="0"/>
            <a:chExt cx="12192002" cy="6858000"/>
          </a:xfrm>
        </p:grpSpPr>
        <p:cxnSp>
          <p:nvCxnSpPr>
            <p:cNvPr id="8" name="직선 연결선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직선 연결선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직선 연결선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p:cNvGrpSpPr/>
            <p:nvPr userDrawn="1"/>
          </p:nvGrpSpPr>
          <p:grpSpPr bwMode="hidden">
            <a:xfrm>
              <a:off x="-1" y="0"/>
              <a:ext cx="12192001" cy="6858000"/>
              <a:chOff x="-1" y="0"/>
              <a:chExt cx="12192001" cy="6858000"/>
            </a:xfrm>
          </p:grpSpPr>
          <p:cxnSp>
            <p:nvCxnSpPr>
              <p:cNvPr id="42" name="직선 연결선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직선 연결선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직선 연결선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직선 연결선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직선 연결선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그룹 46"/>
              <p:cNvGrpSpPr/>
              <p:nvPr/>
            </p:nvGrpSpPr>
            <p:grpSpPr bwMode="hidden">
              <a:xfrm>
                <a:off x="6327885" y="0"/>
                <a:ext cx="5864115" cy="5898673"/>
                <a:chOff x="6327885" y="0"/>
                <a:chExt cx="5864115" cy="5898673"/>
              </a:xfrm>
            </p:grpSpPr>
            <p:cxnSp>
              <p:nvCxnSpPr>
                <p:cNvPr id="53" name="직선 연결선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직선 연결선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직선 연결선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직선 연결선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직선 연결선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직선 연결선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직선 연결선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직선 연결선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직선 연결선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직선 연결선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그룹 24"/>
            <p:cNvGrpSpPr/>
            <p:nvPr userDrawn="1"/>
          </p:nvGrpSpPr>
          <p:grpSpPr bwMode="hidden">
            <a:xfrm flipH="1">
              <a:off x="0" y="0"/>
              <a:ext cx="12192001" cy="6858000"/>
              <a:chOff x="-1" y="0"/>
              <a:chExt cx="12192001" cy="6858000"/>
            </a:xfrm>
          </p:grpSpPr>
          <p:cxnSp>
            <p:nvCxnSpPr>
              <p:cNvPr id="26" name="직선 연결선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직선 연결선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그룹 30"/>
              <p:cNvGrpSpPr/>
              <p:nvPr/>
            </p:nvGrpSpPr>
            <p:grpSpPr bwMode="hidden">
              <a:xfrm>
                <a:off x="6327885" y="0"/>
                <a:ext cx="5864115" cy="5898673"/>
                <a:chOff x="6327885" y="0"/>
                <a:chExt cx="5864115" cy="5898673"/>
              </a:xfrm>
            </p:grpSpPr>
            <p:cxnSp>
              <p:nvCxnSpPr>
                <p:cNvPr id="37" name="직선 연결선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직선 연결선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직선 연결선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직선 연결선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직선 연결선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직선 연결선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제목 1"/>
          <p:cNvSpPr>
            <a:spLocks noGrp="1"/>
          </p:cNvSpPr>
          <p:nvPr>
            <p:ph type="title"/>
          </p:nvPr>
        </p:nvSpPr>
        <p:spPr>
          <a:xfrm>
            <a:off x="1295400" y="2541573"/>
            <a:ext cx="9601200" cy="2743200"/>
          </a:xfrm>
        </p:spPr>
        <p:txBody>
          <a:bodyPr anchor="b">
            <a:normAutofit/>
          </a:bodyPr>
          <a:lstStyle>
            <a:lvl1pPr latinLnBrk="1">
              <a:lnSpc>
                <a:spcPct val="85000"/>
              </a:lnSpc>
              <a:defRPr lang="ko-KR" sz="6000" cap="none" baseline="0">
                <a:solidFill>
                  <a:schemeClr val="tx1"/>
                </a:solidFill>
              </a:defRPr>
            </a:lvl1pPr>
          </a:lstStyle>
          <a:p>
            <a:r>
              <a:rPr lang="ko-KR" altLang="en-US" smtClean="0"/>
              <a:t>마스터 제목 스타일 편집</a:t>
            </a:r>
            <a:endParaRPr lang="ko-KR"/>
          </a:p>
        </p:txBody>
      </p:sp>
      <p:sp>
        <p:nvSpPr>
          <p:cNvPr id="3" name="텍스트 개체 틀 2"/>
          <p:cNvSpPr>
            <a:spLocks noGrp="1"/>
          </p:cNvSpPr>
          <p:nvPr>
            <p:ph type="body" idx="1"/>
          </p:nvPr>
        </p:nvSpPr>
        <p:spPr>
          <a:xfrm>
            <a:off x="1295400" y="5431536"/>
            <a:ext cx="9601200" cy="457200"/>
          </a:xfrm>
        </p:spPr>
        <p:txBody>
          <a:bodyPr>
            <a:normAutofit/>
          </a:bodyPr>
          <a:lstStyle>
            <a:lvl1pPr marL="0" indent="0" latinLnBrk="1">
              <a:spcBef>
                <a:spcPts val="0"/>
              </a:spcBef>
              <a:buNone/>
              <a:defRPr lang="ko-KR" sz="2000" b="0">
                <a:solidFill>
                  <a:schemeClr val="tx1"/>
                </a:solidFill>
              </a:defRPr>
            </a:lvl1pPr>
            <a:lvl2pPr marL="457200" indent="0" latinLnBrk="1">
              <a:buNone/>
              <a:defRPr lang="ko-KR" sz="2000"/>
            </a:lvl2pPr>
            <a:lvl3pPr marL="914400" indent="0" latinLnBrk="1">
              <a:buNone/>
              <a:defRPr lang="ko-KR" sz="1800"/>
            </a:lvl3pPr>
            <a:lvl4pPr marL="1371600" indent="0" latinLnBrk="1">
              <a:buNone/>
              <a:defRPr lang="ko-KR" sz="1600"/>
            </a:lvl4pPr>
            <a:lvl5pPr marL="1828800" indent="0" latinLnBrk="1">
              <a:buNone/>
              <a:defRPr lang="ko-KR" sz="1600"/>
            </a:lvl5pPr>
            <a:lvl6pPr marL="2286000" indent="0" latinLnBrk="1">
              <a:buNone/>
              <a:defRPr lang="ko-KR" sz="1600"/>
            </a:lvl6pPr>
            <a:lvl7pPr marL="2743200" indent="0" latinLnBrk="1">
              <a:buNone/>
              <a:defRPr lang="ko-KR" sz="1600"/>
            </a:lvl7pPr>
            <a:lvl8pPr marL="3200400" indent="0" latinLnBrk="1">
              <a:buNone/>
              <a:defRPr lang="ko-KR" sz="1600"/>
            </a:lvl8pPr>
            <a:lvl9pPr marL="3657600" indent="0" latinLnBrk="1">
              <a:buNone/>
              <a:defRPr lang="ko-KR" sz="1600"/>
            </a:lvl9pPr>
          </a:lstStyle>
          <a:p>
            <a:pPr lvl="0" latinLnBrk="1"/>
            <a:r>
              <a:rPr lang="ko-KR" altLang="en-US" smtClean="0"/>
              <a:t>마스터 텍스트 스타일을 편집합니다</a:t>
            </a:r>
          </a:p>
        </p:txBody>
      </p:sp>
      <p:cxnSp>
        <p:nvCxnSpPr>
          <p:cNvPr id="58" name="직선 연결선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p>
        </p:txBody>
      </p:sp>
      <p:sp>
        <p:nvSpPr>
          <p:cNvPr id="3" name="내용 개체 틀 2"/>
          <p:cNvSpPr>
            <a:spLocks noGrp="1"/>
          </p:cNvSpPr>
          <p:nvPr>
            <p:ph sz="half" idx="1"/>
          </p:nvPr>
        </p:nvSpPr>
        <p:spPr>
          <a:xfrm>
            <a:off x="1295400" y="1981199"/>
            <a:ext cx="4572000" cy="3810001"/>
          </a:xfrm>
        </p:spPr>
        <p:txBody>
          <a:bodyPr>
            <a:normAutofit/>
          </a:bodyPr>
          <a:lstStyle>
            <a:lvl1pPr latinLnBrk="1">
              <a:defRPr lang="ko-KR" sz="2000"/>
            </a:lvl1pPr>
            <a:lvl2pPr latinLnBrk="1">
              <a:defRPr lang="ko-KR" sz="1800"/>
            </a:lvl2pPr>
            <a:lvl3pPr latinLnBrk="1">
              <a:defRPr lang="ko-KR" sz="1600"/>
            </a:lvl3pPr>
            <a:lvl4pPr latinLnBrk="1">
              <a:defRPr lang="ko-KR" sz="1400"/>
            </a:lvl4pPr>
            <a:lvl5pPr latinLnBrk="1">
              <a:defRPr lang="ko-KR" sz="1400"/>
            </a:lvl5pPr>
            <a:lvl6pPr latinLnBrk="1">
              <a:defRPr lang="ko-KR" sz="1800"/>
            </a:lvl6pPr>
            <a:lvl7pPr latinLnBrk="1">
              <a:defRPr lang="ko-KR" sz="1800"/>
            </a:lvl7pPr>
            <a:lvl8pPr latinLnBrk="1">
              <a:defRPr lang="ko-KR" sz="1800"/>
            </a:lvl8pPr>
            <a:lvl9pPr latinLnBrk="1">
              <a:defRPr lang="ko-KR" sz="1800"/>
            </a:lvl9pPr>
          </a:lstStyle>
          <a:p>
            <a:pPr lvl="0" latinLnBrk="1"/>
            <a:r>
              <a:rPr lang="ko-KR" altLang="en-US" smtClean="0"/>
              <a:t>마스터 텍스트 스타일을 편집합니다</a:t>
            </a:r>
          </a:p>
          <a:p>
            <a:pPr lvl="1" latinLnBrk="1"/>
            <a:r>
              <a:rPr lang="ko-KR" altLang="en-US" smtClean="0"/>
              <a:t>둘째 수준</a:t>
            </a:r>
          </a:p>
          <a:p>
            <a:pPr lvl="2" latinLnBrk="1"/>
            <a:r>
              <a:rPr lang="ko-KR" altLang="en-US" smtClean="0"/>
              <a:t>셋째 수준</a:t>
            </a:r>
          </a:p>
          <a:p>
            <a:pPr lvl="3" latinLnBrk="1"/>
            <a:r>
              <a:rPr lang="ko-KR" altLang="en-US" smtClean="0"/>
              <a:t>넷째 수준</a:t>
            </a:r>
          </a:p>
          <a:p>
            <a:pPr lvl="4" latinLnBrk="1"/>
            <a:r>
              <a:rPr lang="ko-KR" altLang="en-US" smtClean="0"/>
              <a:t>다섯째 수준</a:t>
            </a:r>
            <a:endParaRPr lang="ko-KR"/>
          </a:p>
        </p:txBody>
      </p:sp>
      <p:sp>
        <p:nvSpPr>
          <p:cNvPr id="4" name="내용 개체 틀 3"/>
          <p:cNvSpPr>
            <a:spLocks noGrp="1"/>
          </p:cNvSpPr>
          <p:nvPr>
            <p:ph sz="half" idx="2"/>
          </p:nvPr>
        </p:nvSpPr>
        <p:spPr>
          <a:xfrm>
            <a:off x="6324600" y="1981199"/>
            <a:ext cx="4572000" cy="3810001"/>
          </a:xfrm>
        </p:spPr>
        <p:txBody>
          <a:bodyPr>
            <a:normAutofit/>
          </a:bodyPr>
          <a:lstStyle>
            <a:lvl1pPr latinLnBrk="1">
              <a:defRPr lang="ko-KR" sz="2000"/>
            </a:lvl1pPr>
            <a:lvl2pPr latinLnBrk="1">
              <a:defRPr lang="ko-KR" sz="1800"/>
            </a:lvl2pPr>
            <a:lvl3pPr latinLnBrk="1">
              <a:defRPr lang="ko-KR" sz="1600"/>
            </a:lvl3pPr>
            <a:lvl4pPr latinLnBrk="1">
              <a:defRPr lang="ko-KR" sz="1400"/>
            </a:lvl4pPr>
            <a:lvl5pPr latinLnBrk="1">
              <a:defRPr lang="ko-KR" sz="1400"/>
            </a:lvl5pPr>
            <a:lvl6pPr latinLnBrk="1">
              <a:defRPr lang="ko-KR" sz="1800"/>
            </a:lvl6pPr>
            <a:lvl7pPr latinLnBrk="1">
              <a:defRPr lang="ko-KR" sz="1800"/>
            </a:lvl7pPr>
            <a:lvl8pPr latinLnBrk="1">
              <a:defRPr lang="ko-KR" sz="1800"/>
            </a:lvl8pPr>
            <a:lvl9pPr latinLnBrk="1">
              <a:defRPr lang="ko-KR" sz="1800"/>
            </a:lvl9pPr>
          </a:lstStyle>
          <a:p>
            <a:pPr lvl="0" latinLnBrk="1"/>
            <a:r>
              <a:rPr lang="ko-KR" altLang="en-US" smtClean="0"/>
              <a:t>마스터 텍스트 스타일을 편집합니다</a:t>
            </a:r>
          </a:p>
          <a:p>
            <a:pPr lvl="1" latinLnBrk="1"/>
            <a:r>
              <a:rPr lang="ko-KR" altLang="en-US" smtClean="0"/>
              <a:t>둘째 수준</a:t>
            </a:r>
          </a:p>
          <a:p>
            <a:pPr lvl="2" latinLnBrk="1"/>
            <a:r>
              <a:rPr lang="ko-KR" altLang="en-US" smtClean="0"/>
              <a:t>셋째 수준</a:t>
            </a:r>
          </a:p>
          <a:p>
            <a:pPr lvl="3" latinLnBrk="1"/>
            <a:r>
              <a:rPr lang="ko-KR" altLang="en-US" smtClean="0"/>
              <a:t>넷째 수준</a:t>
            </a:r>
          </a:p>
          <a:p>
            <a:pPr lvl="4" latinLnBrk="1"/>
            <a:r>
              <a:rPr lang="ko-KR" altLang="en-US" smtClean="0"/>
              <a:t>다섯째 수준</a:t>
            </a:r>
            <a:endParaRPr lang="ko-KR"/>
          </a:p>
        </p:txBody>
      </p:sp>
      <p:sp>
        <p:nvSpPr>
          <p:cNvPr id="5" name="날짜 개체 틀 4"/>
          <p:cNvSpPr>
            <a:spLocks noGrp="1"/>
          </p:cNvSpPr>
          <p:nvPr>
            <p:ph type="dt" sz="half" idx="10"/>
          </p:nvPr>
        </p:nvSpPr>
        <p:spPr/>
        <p:txBody>
          <a:bodyPr/>
          <a:lstStyle/>
          <a:p>
            <a:fld id="{33B5CF7C-B333-48E1-A4A6-83A3C8B73AC0}" type="datetime1">
              <a:t>2017-05-15</a:t>
            </a:fld>
            <a:endParaRPr lang="ko-KR"/>
          </a:p>
        </p:txBody>
      </p:sp>
      <p:sp>
        <p:nvSpPr>
          <p:cNvPr id="6" name="바닥글 개체 틀 5"/>
          <p:cNvSpPr>
            <a:spLocks noGrp="1"/>
          </p:cNvSpPr>
          <p:nvPr>
            <p:ph type="ftr" sz="quarter" idx="11"/>
          </p:nvPr>
        </p:nvSpPr>
        <p:spPr/>
        <p:txBody>
          <a:bodyPr/>
          <a:lstStyle/>
          <a:p>
            <a:endParaRPr lang="ko-KR"/>
          </a:p>
        </p:txBody>
      </p:sp>
      <p:sp>
        <p:nvSpPr>
          <p:cNvPr id="7" name="슬라이드 번호 개체 틀 6"/>
          <p:cNvSpPr>
            <a:spLocks noGrp="1"/>
          </p:cNvSpPr>
          <p:nvPr>
            <p:ph type="sldNum" sz="quarter" idx="12"/>
          </p:nvPr>
        </p:nvSpPr>
        <p:spPr/>
        <p:txBody>
          <a:bodyPr/>
          <a:lstStyle/>
          <a:p>
            <a:fld id="{E31375A4-56A4-47D6-9801-1991572033F7}" type="slidenum">
              <a:t>‹#›</a:t>
            </a:fld>
            <a:endParaRPr lang="ko-K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p>
        </p:txBody>
      </p:sp>
      <p:sp>
        <p:nvSpPr>
          <p:cNvPr id="3" name="텍스트 개체 틀 2"/>
          <p:cNvSpPr>
            <a:spLocks noGrp="1"/>
          </p:cNvSpPr>
          <p:nvPr>
            <p:ph type="body" idx="1"/>
          </p:nvPr>
        </p:nvSpPr>
        <p:spPr>
          <a:xfrm>
            <a:off x="1295400" y="1818322"/>
            <a:ext cx="4572000" cy="641350"/>
          </a:xfrm>
        </p:spPr>
        <p:txBody>
          <a:bodyPr anchor="ctr">
            <a:normAutofit/>
          </a:bodyPr>
          <a:lstStyle>
            <a:lvl1pPr marL="0" indent="0" latinLnBrk="1">
              <a:spcBef>
                <a:spcPts val="0"/>
              </a:spcBef>
              <a:buNone/>
              <a:defRPr lang="ko-KR" sz="2000" b="0">
                <a:solidFill>
                  <a:schemeClr val="accent1"/>
                </a:solidFill>
              </a:defRPr>
            </a:lvl1pPr>
            <a:lvl2pPr marL="457200" indent="0" latinLnBrk="1">
              <a:buNone/>
              <a:defRPr lang="ko-KR" sz="2000" b="1"/>
            </a:lvl2pPr>
            <a:lvl3pPr marL="914400" indent="0" latinLnBrk="1">
              <a:buNone/>
              <a:defRPr lang="ko-KR" sz="1800" b="1"/>
            </a:lvl3pPr>
            <a:lvl4pPr marL="1371600" indent="0" latinLnBrk="1">
              <a:buNone/>
              <a:defRPr lang="ko-KR" sz="1600" b="1"/>
            </a:lvl4pPr>
            <a:lvl5pPr marL="1828800" indent="0" latinLnBrk="1">
              <a:buNone/>
              <a:defRPr lang="ko-KR" sz="1600" b="1"/>
            </a:lvl5pPr>
            <a:lvl6pPr marL="2286000" indent="0" latinLnBrk="1">
              <a:buNone/>
              <a:defRPr lang="ko-KR" sz="1600" b="1"/>
            </a:lvl6pPr>
            <a:lvl7pPr marL="2743200" indent="0" latinLnBrk="1">
              <a:buNone/>
              <a:defRPr lang="ko-KR" sz="1600" b="1"/>
            </a:lvl7pPr>
            <a:lvl8pPr marL="3200400" indent="0" latinLnBrk="1">
              <a:buNone/>
              <a:defRPr lang="ko-KR" sz="1600" b="1"/>
            </a:lvl8pPr>
            <a:lvl9pPr marL="3657600" indent="0" latinLnBrk="1">
              <a:buNone/>
              <a:defRPr lang="ko-KR" sz="1600" b="1"/>
            </a:lvl9pPr>
          </a:lstStyle>
          <a:p>
            <a:pPr lvl="0" latinLnBrk="1"/>
            <a:r>
              <a:rPr lang="ko-KR" altLang="en-US" smtClean="0"/>
              <a:t>마스터 텍스트 스타일을 편집합니다</a:t>
            </a:r>
          </a:p>
        </p:txBody>
      </p:sp>
      <p:sp>
        <p:nvSpPr>
          <p:cNvPr id="4" name="내용 개체 틀 3"/>
          <p:cNvSpPr>
            <a:spLocks noGrp="1"/>
          </p:cNvSpPr>
          <p:nvPr>
            <p:ph sz="half" idx="2"/>
          </p:nvPr>
        </p:nvSpPr>
        <p:spPr>
          <a:xfrm>
            <a:off x="1295400" y="2503713"/>
            <a:ext cx="4572000" cy="3287487"/>
          </a:xfrm>
        </p:spPr>
        <p:txBody>
          <a:bodyPr>
            <a:normAutofit/>
          </a:bodyPr>
          <a:lstStyle>
            <a:lvl1pPr latinLnBrk="1">
              <a:defRPr lang="ko-KR" sz="2000"/>
            </a:lvl1pPr>
            <a:lvl2pPr latinLnBrk="1">
              <a:defRPr lang="ko-KR" sz="1800"/>
            </a:lvl2pPr>
            <a:lvl3pPr latinLnBrk="1">
              <a:defRPr lang="ko-KR" sz="1600"/>
            </a:lvl3pPr>
            <a:lvl4pPr latinLnBrk="1">
              <a:defRPr lang="ko-KR" sz="1400"/>
            </a:lvl4pPr>
            <a:lvl5pPr latinLnBrk="1">
              <a:defRPr lang="ko-KR" sz="1400"/>
            </a:lvl5pPr>
            <a:lvl6pPr latinLnBrk="1">
              <a:defRPr lang="ko-KR" sz="1600"/>
            </a:lvl6pPr>
            <a:lvl7pPr latinLnBrk="1">
              <a:defRPr lang="ko-KR" sz="1600"/>
            </a:lvl7pPr>
            <a:lvl8pPr latinLnBrk="1">
              <a:defRPr lang="ko-KR" sz="1600"/>
            </a:lvl8pPr>
            <a:lvl9pPr latinLnBrk="1">
              <a:defRPr lang="ko-KR" sz="1600"/>
            </a:lvl9pPr>
          </a:lstStyle>
          <a:p>
            <a:pPr lvl="0" latinLnBrk="1"/>
            <a:r>
              <a:rPr lang="ko-KR" altLang="en-US" smtClean="0"/>
              <a:t>마스터 텍스트 스타일을 편집합니다</a:t>
            </a:r>
          </a:p>
          <a:p>
            <a:pPr lvl="1" latinLnBrk="1"/>
            <a:r>
              <a:rPr lang="ko-KR" altLang="en-US" smtClean="0"/>
              <a:t>둘째 수준</a:t>
            </a:r>
          </a:p>
          <a:p>
            <a:pPr lvl="2" latinLnBrk="1"/>
            <a:r>
              <a:rPr lang="ko-KR" altLang="en-US" smtClean="0"/>
              <a:t>셋째 수준</a:t>
            </a:r>
          </a:p>
          <a:p>
            <a:pPr lvl="3" latinLnBrk="1"/>
            <a:r>
              <a:rPr lang="ko-KR" altLang="en-US" smtClean="0"/>
              <a:t>넷째 수준</a:t>
            </a:r>
          </a:p>
          <a:p>
            <a:pPr lvl="4" latinLnBrk="1"/>
            <a:r>
              <a:rPr lang="ko-KR" altLang="en-US" smtClean="0"/>
              <a:t>다섯째 수준</a:t>
            </a:r>
            <a:endParaRPr lang="ko-KR"/>
          </a:p>
        </p:txBody>
      </p:sp>
      <p:sp>
        <p:nvSpPr>
          <p:cNvPr id="5" name="텍스트 개체 틀 4"/>
          <p:cNvSpPr>
            <a:spLocks noGrp="1"/>
          </p:cNvSpPr>
          <p:nvPr>
            <p:ph type="body" sz="quarter" idx="3"/>
          </p:nvPr>
        </p:nvSpPr>
        <p:spPr>
          <a:xfrm>
            <a:off x="6324600" y="1818322"/>
            <a:ext cx="4572000" cy="641350"/>
          </a:xfrm>
        </p:spPr>
        <p:txBody>
          <a:bodyPr anchor="ctr">
            <a:normAutofit/>
          </a:bodyPr>
          <a:lstStyle>
            <a:lvl1pPr marL="0" indent="0" latinLnBrk="1">
              <a:spcBef>
                <a:spcPts val="0"/>
              </a:spcBef>
              <a:buNone/>
              <a:defRPr lang="ko-KR" sz="2000" b="0">
                <a:solidFill>
                  <a:schemeClr val="accent1"/>
                </a:solidFill>
              </a:defRPr>
            </a:lvl1pPr>
            <a:lvl2pPr marL="457200" indent="0" latinLnBrk="1">
              <a:buNone/>
              <a:defRPr lang="ko-KR" sz="2000" b="1"/>
            </a:lvl2pPr>
            <a:lvl3pPr marL="914400" indent="0" latinLnBrk="1">
              <a:buNone/>
              <a:defRPr lang="ko-KR" sz="1800" b="1"/>
            </a:lvl3pPr>
            <a:lvl4pPr marL="1371600" indent="0" latinLnBrk="1">
              <a:buNone/>
              <a:defRPr lang="ko-KR" sz="1600" b="1"/>
            </a:lvl4pPr>
            <a:lvl5pPr marL="1828800" indent="0" latinLnBrk="1">
              <a:buNone/>
              <a:defRPr lang="ko-KR" sz="1600" b="1"/>
            </a:lvl5pPr>
            <a:lvl6pPr marL="2286000" indent="0" latinLnBrk="1">
              <a:buNone/>
              <a:defRPr lang="ko-KR" sz="1600" b="1"/>
            </a:lvl6pPr>
            <a:lvl7pPr marL="2743200" indent="0" latinLnBrk="1">
              <a:buNone/>
              <a:defRPr lang="ko-KR" sz="1600" b="1"/>
            </a:lvl7pPr>
            <a:lvl8pPr marL="3200400" indent="0" latinLnBrk="1">
              <a:buNone/>
              <a:defRPr lang="ko-KR" sz="1600" b="1"/>
            </a:lvl8pPr>
            <a:lvl9pPr marL="3657600" indent="0" latinLnBrk="1">
              <a:buNone/>
              <a:defRPr lang="ko-KR" sz="1600" b="1"/>
            </a:lvl9pPr>
          </a:lstStyle>
          <a:p>
            <a:pPr lvl="0" latinLnBrk="1"/>
            <a:r>
              <a:rPr lang="ko-KR" altLang="en-US" smtClean="0"/>
              <a:t>마스터 텍스트 스타일을 편집합니다</a:t>
            </a:r>
          </a:p>
        </p:txBody>
      </p:sp>
      <p:sp>
        <p:nvSpPr>
          <p:cNvPr id="6" name="내용 개체 틀 5"/>
          <p:cNvSpPr>
            <a:spLocks noGrp="1"/>
          </p:cNvSpPr>
          <p:nvPr>
            <p:ph sz="quarter" idx="4"/>
          </p:nvPr>
        </p:nvSpPr>
        <p:spPr>
          <a:xfrm>
            <a:off x="6324600" y="2503713"/>
            <a:ext cx="4572000" cy="3287487"/>
          </a:xfrm>
        </p:spPr>
        <p:txBody>
          <a:bodyPr>
            <a:normAutofit/>
          </a:bodyPr>
          <a:lstStyle>
            <a:lvl1pPr latinLnBrk="1">
              <a:defRPr lang="ko-KR" sz="2000"/>
            </a:lvl1pPr>
            <a:lvl2pPr latinLnBrk="1">
              <a:defRPr lang="ko-KR" sz="1800"/>
            </a:lvl2pPr>
            <a:lvl3pPr latinLnBrk="1">
              <a:defRPr lang="ko-KR" sz="1600"/>
            </a:lvl3pPr>
            <a:lvl4pPr latinLnBrk="1">
              <a:defRPr lang="ko-KR" sz="1400"/>
            </a:lvl4pPr>
            <a:lvl5pPr latinLnBrk="1">
              <a:defRPr lang="ko-KR" sz="1400"/>
            </a:lvl5pPr>
            <a:lvl6pPr latinLnBrk="1">
              <a:defRPr lang="ko-KR" sz="1600"/>
            </a:lvl6pPr>
            <a:lvl7pPr latinLnBrk="1">
              <a:defRPr lang="ko-KR" sz="1600"/>
            </a:lvl7pPr>
            <a:lvl8pPr latinLnBrk="1">
              <a:defRPr lang="ko-KR" sz="1600"/>
            </a:lvl8pPr>
            <a:lvl9pPr latinLnBrk="1">
              <a:defRPr lang="ko-KR" sz="1600"/>
            </a:lvl9pPr>
          </a:lstStyle>
          <a:p>
            <a:pPr lvl="0" latinLnBrk="1"/>
            <a:r>
              <a:rPr lang="ko-KR" altLang="en-US" smtClean="0"/>
              <a:t>마스터 텍스트 스타일을 편집합니다</a:t>
            </a:r>
          </a:p>
          <a:p>
            <a:pPr lvl="1" latinLnBrk="1"/>
            <a:r>
              <a:rPr lang="ko-KR" altLang="en-US" smtClean="0"/>
              <a:t>둘째 수준</a:t>
            </a:r>
          </a:p>
          <a:p>
            <a:pPr lvl="2" latinLnBrk="1"/>
            <a:r>
              <a:rPr lang="ko-KR" altLang="en-US" smtClean="0"/>
              <a:t>셋째 수준</a:t>
            </a:r>
          </a:p>
          <a:p>
            <a:pPr lvl="3" latinLnBrk="1"/>
            <a:r>
              <a:rPr lang="ko-KR" altLang="en-US" smtClean="0"/>
              <a:t>넷째 수준</a:t>
            </a:r>
          </a:p>
          <a:p>
            <a:pPr lvl="4" latinLnBrk="1"/>
            <a:r>
              <a:rPr lang="ko-KR" altLang="en-US" smtClean="0"/>
              <a:t>다섯째 수준</a:t>
            </a:r>
            <a:endParaRPr lang="ko-KR"/>
          </a:p>
        </p:txBody>
      </p:sp>
      <p:sp>
        <p:nvSpPr>
          <p:cNvPr id="7" name="날짜 개체 틀 6"/>
          <p:cNvSpPr>
            <a:spLocks noGrp="1"/>
          </p:cNvSpPr>
          <p:nvPr>
            <p:ph type="dt" sz="half" idx="10"/>
          </p:nvPr>
        </p:nvSpPr>
        <p:spPr/>
        <p:txBody>
          <a:bodyPr/>
          <a:lstStyle/>
          <a:p>
            <a:fld id="{AE320762-5CBF-4210-AB54-376B091119F8}" type="datetime1">
              <a:t>2017-05-15</a:t>
            </a:fld>
            <a:endParaRPr lang="ko-KR"/>
          </a:p>
        </p:txBody>
      </p:sp>
      <p:sp>
        <p:nvSpPr>
          <p:cNvPr id="8" name="바닥글 개체 틀 7"/>
          <p:cNvSpPr>
            <a:spLocks noGrp="1"/>
          </p:cNvSpPr>
          <p:nvPr>
            <p:ph type="ftr" sz="quarter" idx="11"/>
          </p:nvPr>
        </p:nvSpPr>
        <p:spPr/>
        <p:txBody>
          <a:bodyPr/>
          <a:lstStyle/>
          <a:p>
            <a:endParaRPr lang="ko-KR"/>
          </a:p>
        </p:txBody>
      </p:sp>
      <p:sp>
        <p:nvSpPr>
          <p:cNvPr id="9" name="슬라이드 번호 개체 틀 8"/>
          <p:cNvSpPr>
            <a:spLocks noGrp="1"/>
          </p:cNvSpPr>
          <p:nvPr>
            <p:ph type="sldNum" sz="quarter" idx="12"/>
          </p:nvPr>
        </p:nvSpPr>
        <p:spPr/>
        <p:txBody>
          <a:bodyPr/>
          <a:lstStyle/>
          <a:p>
            <a:fld id="{E31375A4-56A4-47D6-9801-1991572033F7}" type="slidenum">
              <a:t>‹#›</a:t>
            </a:fld>
            <a:endParaRPr lang="ko-K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p>
        </p:txBody>
      </p:sp>
      <p:sp>
        <p:nvSpPr>
          <p:cNvPr id="3" name="날짜 개체 틀 2"/>
          <p:cNvSpPr>
            <a:spLocks noGrp="1"/>
          </p:cNvSpPr>
          <p:nvPr>
            <p:ph type="dt" sz="half" idx="10"/>
          </p:nvPr>
        </p:nvSpPr>
        <p:spPr/>
        <p:txBody>
          <a:bodyPr/>
          <a:lstStyle/>
          <a:p>
            <a:fld id="{7F0DB371-BF5F-4058-A212-1A908E4D2674}" type="datetime1">
              <a:t>2017-05-15</a:t>
            </a:fld>
            <a:endParaRPr lang="ko-KR"/>
          </a:p>
        </p:txBody>
      </p:sp>
      <p:sp>
        <p:nvSpPr>
          <p:cNvPr id="4" name="바닥글 개체 틀 3"/>
          <p:cNvSpPr>
            <a:spLocks noGrp="1"/>
          </p:cNvSpPr>
          <p:nvPr>
            <p:ph type="ftr" sz="quarter" idx="11"/>
          </p:nvPr>
        </p:nvSpPr>
        <p:spPr/>
        <p:txBody>
          <a:bodyPr/>
          <a:lstStyle/>
          <a:p>
            <a:endParaRPr lang="ko-KR"/>
          </a:p>
        </p:txBody>
      </p:sp>
      <p:sp>
        <p:nvSpPr>
          <p:cNvPr id="5" name="슬라이드 번호 개체 틀 4"/>
          <p:cNvSpPr>
            <a:spLocks noGrp="1"/>
          </p:cNvSpPr>
          <p:nvPr>
            <p:ph type="sldNum" sz="quarter" idx="12"/>
          </p:nvPr>
        </p:nvSpPr>
        <p:spPr/>
        <p:txBody>
          <a:bodyPr/>
          <a:lstStyle/>
          <a:p>
            <a:fld id="{E31375A4-56A4-47D6-9801-1991572033F7}" type="slidenum">
              <a:t>‹#›</a:t>
            </a:fld>
            <a:endParaRPr lang="ko-K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grpSp>
        <p:nvGrpSpPr>
          <p:cNvPr id="161" name="그룹 160"/>
          <p:cNvGrpSpPr/>
          <p:nvPr userDrawn="1"/>
        </p:nvGrpSpPr>
        <p:grpSpPr bwMode="hidden">
          <a:xfrm>
            <a:off x="-1" y="0"/>
            <a:ext cx="12192002" cy="6858000"/>
            <a:chOff x="-1" y="0"/>
            <a:chExt cx="12192002" cy="6858000"/>
          </a:xfrm>
        </p:grpSpPr>
        <p:cxnSp>
          <p:nvCxnSpPr>
            <p:cNvPr id="162" name="직선 연결선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직선 연결선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직선 연결선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직선 연결선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직선 연결선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직선 연결선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직선 연결선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직선 연결선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직선 연결선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직선 연결선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직선 연결선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직선 연결선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직선 연결선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직선 연결선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직선 연결선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직선 연결선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그룹 177"/>
            <p:cNvGrpSpPr/>
            <p:nvPr userDrawn="1"/>
          </p:nvGrpSpPr>
          <p:grpSpPr bwMode="hidden">
            <a:xfrm>
              <a:off x="-1" y="0"/>
              <a:ext cx="12192001" cy="6858000"/>
              <a:chOff x="-1" y="0"/>
              <a:chExt cx="12192001" cy="6858000"/>
            </a:xfrm>
          </p:grpSpPr>
          <p:cxnSp>
            <p:nvCxnSpPr>
              <p:cNvPr id="196" name="직선 연결선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직선 연결선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직선 연결선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직선 연결선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직선 연결선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그룹 200"/>
              <p:cNvGrpSpPr/>
              <p:nvPr/>
            </p:nvGrpSpPr>
            <p:grpSpPr bwMode="hidden">
              <a:xfrm>
                <a:off x="6327885" y="0"/>
                <a:ext cx="5864115" cy="5898673"/>
                <a:chOff x="6327885" y="0"/>
                <a:chExt cx="5864115" cy="5898673"/>
              </a:xfrm>
            </p:grpSpPr>
            <p:cxnSp>
              <p:nvCxnSpPr>
                <p:cNvPr id="207" name="직선 연결선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직선 연결선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직선 연결선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직선 연결선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직선 연결선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직선 연결선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직선 연결선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직선 연결선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직선 연결선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직선 연결선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그룹 178"/>
            <p:cNvGrpSpPr/>
            <p:nvPr userDrawn="1"/>
          </p:nvGrpSpPr>
          <p:grpSpPr bwMode="hidden">
            <a:xfrm flipH="1">
              <a:off x="0" y="0"/>
              <a:ext cx="12192001" cy="6858000"/>
              <a:chOff x="-1" y="0"/>
              <a:chExt cx="12192001" cy="6858000"/>
            </a:xfrm>
          </p:grpSpPr>
          <p:cxnSp>
            <p:nvCxnSpPr>
              <p:cNvPr id="180" name="직선 연결선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직선 연결선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직선 연결선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직선 연결선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직선 연결선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그룹 184"/>
              <p:cNvGrpSpPr/>
              <p:nvPr/>
            </p:nvGrpSpPr>
            <p:grpSpPr bwMode="hidden">
              <a:xfrm>
                <a:off x="6327885" y="0"/>
                <a:ext cx="5864115" cy="5898673"/>
                <a:chOff x="6327885" y="0"/>
                <a:chExt cx="5864115" cy="5898673"/>
              </a:xfrm>
            </p:grpSpPr>
            <p:cxnSp>
              <p:nvCxnSpPr>
                <p:cNvPr id="191" name="직선 연결선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직선 연결선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직선 연결선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직선 연결선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직선 연결선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직선 연결선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직선 연결선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직선 연결선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직선 연결선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직선 연결선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날짜 개체 틀 211"/>
          <p:cNvSpPr>
            <a:spLocks noGrp="1"/>
          </p:cNvSpPr>
          <p:nvPr>
            <p:ph type="dt" sz="half" idx="10"/>
          </p:nvPr>
        </p:nvSpPr>
        <p:spPr/>
        <p:txBody>
          <a:bodyPr/>
          <a:lstStyle/>
          <a:p>
            <a:fld id="{60A4083B-90AA-48CF-BAD5-00AA24D7F288}" type="datetime1">
              <a:t>2017-05-15</a:t>
            </a:fld>
            <a:endParaRPr lang="ko-KR"/>
          </a:p>
        </p:txBody>
      </p:sp>
      <p:sp>
        <p:nvSpPr>
          <p:cNvPr id="213" name="바닥글 개체 틀 212"/>
          <p:cNvSpPr>
            <a:spLocks noGrp="1"/>
          </p:cNvSpPr>
          <p:nvPr>
            <p:ph type="ftr" sz="quarter" idx="11"/>
          </p:nvPr>
        </p:nvSpPr>
        <p:spPr/>
        <p:txBody>
          <a:bodyPr/>
          <a:lstStyle/>
          <a:p>
            <a:endParaRPr lang="ko-KR"/>
          </a:p>
        </p:txBody>
      </p:sp>
      <p:sp>
        <p:nvSpPr>
          <p:cNvPr id="214" name="슬라이드 번호 개체 틀 213"/>
          <p:cNvSpPr>
            <a:spLocks noGrp="1"/>
          </p:cNvSpPr>
          <p:nvPr>
            <p:ph type="sldNum" sz="quarter" idx="12"/>
          </p:nvPr>
        </p:nvSpPr>
        <p:spPr/>
        <p:txBody>
          <a:bodyPr/>
          <a:lstStyle/>
          <a:p>
            <a:fld id="{E31375A4-56A4-47D6-9801-1991572033F7}" type="slidenum">
              <a:pPr latinLnBrk="1"/>
              <a:t>‹#›</a:t>
            </a:fld>
            <a:endParaRPr lang="ko-K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그룹 8"/>
          <p:cNvGrpSpPr/>
          <p:nvPr userDrawn="1"/>
        </p:nvGrpSpPr>
        <p:grpSpPr bwMode="hidden">
          <a:xfrm>
            <a:off x="-1" y="0"/>
            <a:ext cx="12192002" cy="6858000"/>
            <a:chOff x="-1" y="0"/>
            <a:chExt cx="12192002" cy="6858000"/>
          </a:xfrm>
        </p:grpSpPr>
        <p:cxnSp>
          <p:nvCxnSpPr>
            <p:cNvPr id="10" name="직선 연결선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직선 연결선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직선 연결선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직선 연결선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그룹 25"/>
            <p:cNvGrpSpPr/>
            <p:nvPr userDrawn="1"/>
          </p:nvGrpSpPr>
          <p:grpSpPr bwMode="hidden">
            <a:xfrm>
              <a:off x="-1" y="0"/>
              <a:ext cx="12192001" cy="6858000"/>
              <a:chOff x="-1" y="0"/>
              <a:chExt cx="12192001" cy="6858000"/>
            </a:xfrm>
          </p:grpSpPr>
          <p:cxnSp>
            <p:nvCxnSpPr>
              <p:cNvPr id="44" name="직선 연결선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직선 연결선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직선 연결선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직선 연결선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직선 연결선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그룹 48"/>
              <p:cNvGrpSpPr/>
              <p:nvPr/>
            </p:nvGrpSpPr>
            <p:grpSpPr bwMode="hidden">
              <a:xfrm>
                <a:off x="6327885" y="0"/>
                <a:ext cx="5864115" cy="5898673"/>
                <a:chOff x="6327885" y="0"/>
                <a:chExt cx="5864115" cy="5898673"/>
              </a:xfrm>
            </p:grpSpPr>
            <p:cxnSp>
              <p:nvCxnSpPr>
                <p:cNvPr id="55" name="직선 연결선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직선 연결선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직선 연결선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직선 연결선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직선 연결선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직선 연결선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직선 연결선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직선 연결선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직선 연결선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그룹 26"/>
            <p:cNvGrpSpPr/>
            <p:nvPr userDrawn="1"/>
          </p:nvGrpSpPr>
          <p:grpSpPr bwMode="hidden">
            <a:xfrm flipH="1">
              <a:off x="0" y="0"/>
              <a:ext cx="12192001" cy="6858000"/>
              <a:chOff x="-1" y="0"/>
              <a:chExt cx="12192001" cy="6858000"/>
            </a:xfrm>
          </p:grpSpPr>
          <p:cxnSp>
            <p:nvCxnSpPr>
              <p:cNvPr id="28" name="직선 연결선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직선 연결선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직선 연결선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그룹 32"/>
              <p:cNvGrpSpPr/>
              <p:nvPr/>
            </p:nvGrpSpPr>
            <p:grpSpPr bwMode="hidden">
              <a:xfrm>
                <a:off x="6327885" y="0"/>
                <a:ext cx="5864115" cy="5898673"/>
                <a:chOff x="6327885" y="0"/>
                <a:chExt cx="5864115" cy="5898673"/>
              </a:xfrm>
            </p:grpSpPr>
            <p:cxnSp>
              <p:nvCxnSpPr>
                <p:cNvPr id="39" name="직선 연결선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직선 연결선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직선 연결선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직선 연결선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직선 연결선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직선 연결선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직선 연결선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사각형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p>
        </p:txBody>
      </p:sp>
      <p:sp>
        <p:nvSpPr>
          <p:cNvPr id="2" name="제목 1"/>
          <p:cNvSpPr>
            <a:spLocks noGrp="1"/>
          </p:cNvSpPr>
          <p:nvPr>
            <p:ph type="title"/>
          </p:nvPr>
        </p:nvSpPr>
        <p:spPr>
          <a:xfrm>
            <a:off x="7913152" y="571500"/>
            <a:ext cx="3657600" cy="2197100"/>
          </a:xfrm>
        </p:spPr>
        <p:txBody>
          <a:bodyPr anchor="b">
            <a:normAutofit/>
          </a:bodyPr>
          <a:lstStyle>
            <a:lvl1pPr latinLnBrk="1">
              <a:defRPr lang="ko-KR" sz="2600">
                <a:solidFill>
                  <a:schemeClr val="bg1"/>
                </a:solidFill>
              </a:defRPr>
            </a:lvl1pPr>
          </a:lstStyle>
          <a:p>
            <a:r>
              <a:rPr lang="ko-KR" altLang="en-US" smtClean="0"/>
              <a:t>마스터 제목 스타일 편집</a:t>
            </a:r>
            <a:endParaRPr lang="ko-KR"/>
          </a:p>
        </p:txBody>
      </p:sp>
      <p:sp>
        <p:nvSpPr>
          <p:cNvPr id="3" name="내용 개체 틀 2"/>
          <p:cNvSpPr>
            <a:spLocks noGrp="1"/>
          </p:cNvSpPr>
          <p:nvPr>
            <p:ph idx="1"/>
          </p:nvPr>
        </p:nvSpPr>
        <p:spPr>
          <a:xfrm>
            <a:off x="543197" y="571500"/>
            <a:ext cx="6217920" cy="5715000"/>
          </a:xfrm>
        </p:spPr>
        <p:txBody>
          <a:bodyPr>
            <a:normAutofit/>
          </a:bodyPr>
          <a:lstStyle>
            <a:lvl1pPr latinLnBrk="1">
              <a:defRPr lang="ko-KR" sz="2000"/>
            </a:lvl1pPr>
            <a:lvl2pPr latinLnBrk="1">
              <a:defRPr lang="ko-KR" sz="1800"/>
            </a:lvl2pPr>
            <a:lvl3pPr latinLnBrk="1">
              <a:defRPr lang="ko-KR" sz="1600"/>
            </a:lvl3pPr>
            <a:lvl4pPr latinLnBrk="1">
              <a:defRPr lang="ko-KR" sz="1400"/>
            </a:lvl4pPr>
            <a:lvl5pPr latinLnBrk="1">
              <a:defRPr lang="ko-KR" sz="1400"/>
            </a:lvl5pPr>
            <a:lvl6pPr latinLnBrk="1">
              <a:defRPr lang="ko-KR" sz="2000"/>
            </a:lvl6pPr>
            <a:lvl7pPr latinLnBrk="1">
              <a:defRPr lang="ko-KR" sz="2000"/>
            </a:lvl7pPr>
            <a:lvl8pPr latinLnBrk="1">
              <a:defRPr lang="ko-KR" sz="2000"/>
            </a:lvl8pPr>
            <a:lvl9pPr latinLnBrk="1">
              <a:defRPr lang="ko-KR" sz="2000"/>
            </a:lvl9pPr>
          </a:lstStyle>
          <a:p>
            <a:pPr lvl="0" latinLnBrk="1"/>
            <a:r>
              <a:rPr lang="ko-KR" altLang="en-US" smtClean="0"/>
              <a:t>마스터 텍스트 스타일을 편집합니다</a:t>
            </a:r>
          </a:p>
          <a:p>
            <a:pPr lvl="1" latinLnBrk="1"/>
            <a:r>
              <a:rPr lang="ko-KR" altLang="en-US" smtClean="0"/>
              <a:t>둘째 수준</a:t>
            </a:r>
          </a:p>
          <a:p>
            <a:pPr lvl="2" latinLnBrk="1"/>
            <a:r>
              <a:rPr lang="ko-KR" altLang="en-US" smtClean="0"/>
              <a:t>셋째 수준</a:t>
            </a:r>
          </a:p>
          <a:p>
            <a:pPr lvl="3" latinLnBrk="1"/>
            <a:r>
              <a:rPr lang="ko-KR" altLang="en-US" smtClean="0"/>
              <a:t>넷째 수준</a:t>
            </a:r>
          </a:p>
          <a:p>
            <a:pPr lvl="4" latinLnBrk="1"/>
            <a:r>
              <a:rPr lang="ko-KR" altLang="en-US" smtClean="0"/>
              <a:t>다섯째 수준</a:t>
            </a:r>
            <a:endParaRPr lang="ko-KR"/>
          </a:p>
        </p:txBody>
      </p:sp>
      <p:sp>
        <p:nvSpPr>
          <p:cNvPr id="4" name="텍스트 개체 틀 3"/>
          <p:cNvSpPr>
            <a:spLocks noGrp="1"/>
          </p:cNvSpPr>
          <p:nvPr>
            <p:ph type="body" sz="half" idx="2"/>
          </p:nvPr>
        </p:nvSpPr>
        <p:spPr>
          <a:xfrm>
            <a:off x="7913152" y="2995012"/>
            <a:ext cx="3657600" cy="2285950"/>
          </a:xfrm>
        </p:spPr>
        <p:txBody>
          <a:bodyPr>
            <a:normAutofit/>
          </a:bodyPr>
          <a:lstStyle>
            <a:lvl1pPr marL="0" indent="0" latinLnBrk="1">
              <a:spcBef>
                <a:spcPts val="1200"/>
              </a:spcBef>
              <a:buNone/>
              <a:defRPr lang="ko-KR" sz="1600">
                <a:solidFill>
                  <a:schemeClr val="bg1"/>
                </a:solidFill>
              </a:defRPr>
            </a:lvl1pPr>
            <a:lvl2pPr marL="457200" indent="0" latinLnBrk="1">
              <a:buNone/>
              <a:defRPr lang="ko-KR" sz="1400"/>
            </a:lvl2pPr>
            <a:lvl3pPr marL="914400" indent="0" latinLnBrk="1">
              <a:buNone/>
              <a:defRPr lang="ko-KR" sz="1200"/>
            </a:lvl3pPr>
            <a:lvl4pPr marL="1371600" indent="0" latinLnBrk="1">
              <a:buNone/>
              <a:defRPr lang="ko-KR" sz="1000"/>
            </a:lvl4pPr>
            <a:lvl5pPr marL="1828800" indent="0" latinLnBrk="1">
              <a:buNone/>
              <a:defRPr lang="ko-KR" sz="1000"/>
            </a:lvl5pPr>
            <a:lvl6pPr marL="2286000" indent="0" latinLnBrk="1">
              <a:buNone/>
              <a:defRPr lang="ko-KR" sz="1000"/>
            </a:lvl6pPr>
            <a:lvl7pPr marL="2743200" indent="0" latinLnBrk="1">
              <a:buNone/>
              <a:defRPr lang="ko-KR" sz="1000"/>
            </a:lvl7pPr>
            <a:lvl8pPr marL="3200400" indent="0" latinLnBrk="1">
              <a:buNone/>
              <a:defRPr lang="ko-KR" sz="1000"/>
            </a:lvl8pPr>
            <a:lvl9pPr marL="3657600" indent="0" latinLnBrk="1">
              <a:buNone/>
              <a:defRPr lang="ko-KR" sz="1000"/>
            </a:lvl9pPr>
          </a:lstStyle>
          <a:p>
            <a:pPr lvl="0" latinLnBrk="1"/>
            <a:r>
              <a:rPr lang="ko-KR" altLang="en-US" smtClean="0"/>
              <a:t>마스터 텍스트 스타일을 편집합니다</a:t>
            </a:r>
          </a:p>
        </p:txBody>
      </p:sp>
      <p:cxnSp>
        <p:nvCxnSpPr>
          <p:cNvPr id="60" name="직선 연결선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날짜 개체 틀 4"/>
          <p:cNvSpPr>
            <a:spLocks noGrp="1"/>
          </p:cNvSpPr>
          <p:nvPr>
            <p:ph type="dt" sz="half" idx="10"/>
          </p:nvPr>
        </p:nvSpPr>
        <p:spPr/>
        <p:txBody>
          <a:bodyPr/>
          <a:lstStyle/>
          <a:p>
            <a:fld id="{F5BAF629-ECA2-4CF3-B790-9D9BDED98269}" type="datetime1">
              <a:t>2017-05-15</a:t>
            </a:fld>
            <a:endParaRPr lang="ko-KR"/>
          </a:p>
        </p:txBody>
      </p:sp>
      <p:sp>
        <p:nvSpPr>
          <p:cNvPr id="6" name="바닥글 개체 틀 5"/>
          <p:cNvSpPr>
            <a:spLocks noGrp="1"/>
          </p:cNvSpPr>
          <p:nvPr>
            <p:ph type="ftr" sz="quarter" idx="11"/>
          </p:nvPr>
        </p:nvSpPr>
        <p:spPr/>
        <p:txBody>
          <a:bodyPr/>
          <a:lstStyle/>
          <a:p>
            <a:endParaRPr lang="ko-KR"/>
          </a:p>
        </p:txBody>
      </p:sp>
      <p:sp>
        <p:nvSpPr>
          <p:cNvPr id="8" name="슬라이드 번호 개체 틀 7"/>
          <p:cNvSpPr>
            <a:spLocks noGrp="1"/>
          </p:cNvSpPr>
          <p:nvPr>
            <p:ph type="sldNum" sz="quarter" idx="12"/>
          </p:nvPr>
        </p:nvSpPr>
        <p:spPr/>
        <p:txBody>
          <a:bodyPr/>
          <a:lstStyle/>
          <a:p>
            <a:fld id="{E31375A4-56A4-47D6-9801-1991572033F7}" type="slidenum">
              <a:pPr latinLnBrk="1"/>
              <a:t>‹#›</a:t>
            </a:fld>
            <a:endParaRPr lang="ko-K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그룹 7"/>
          <p:cNvGrpSpPr/>
          <p:nvPr/>
        </p:nvGrpSpPr>
        <p:grpSpPr bwMode="hidden">
          <a:xfrm>
            <a:off x="-1" y="0"/>
            <a:ext cx="12192002" cy="6858000"/>
            <a:chOff x="-1" y="0"/>
            <a:chExt cx="12192002" cy="6858000"/>
          </a:xfrm>
        </p:grpSpPr>
        <p:cxnSp>
          <p:nvCxnSpPr>
            <p:cNvPr id="9" name="직선 연결선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직선 연결선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직선 연결선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직선 연결선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그룹 24"/>
            <p:cNvGrpSpPr/>
            <p:nvPr/>
          </p:nvGrpSpPr>
          <p:grpSpPr bwMode="hidden">
            <a:xfrm>
              <a:off x="-1" y="0"/>
              <a:ext cx="12192001" cy="6858000"/>
              <a:chOff x="-1" y="0"/>
              <a:chExt cx="12192001" cy="6858000"/>
            </a:xfrm>
          </p:grpSpPr>
          <p:cxnSp>
            <p:nvCxnSpPr>
              <p:cNvPr id="43" name="직선 연결선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직선 연결선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직선 연결선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직선 연결선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직선 연결선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그룹 47"/>
              <p:cNvGrpSpPr/>
              <p:nvPr/>
            </p:nvGrpSpPr>
            <p:grpSpPr bwMode="hidden">
              <a:xfrm>
                <a:off x="6327885" y="0"/>
                <a:ext cx="5864115" cy="5898673"/>
                <a:chOff x="6327885" y="0"/>
                <a:chExt cx="5864115" cy="5898673"/>
              </a:xfrm>
            </p:grpSpPr>
            <p:cxnSp>
              <p:nvCxnSpPr>
                <p:cNvPr id="54" name="직선 연결선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직선 연결선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직선 연결선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직선 연결선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직선 연결선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직선 연결선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직선 연결선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직선 연결선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직선 연결선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그룹 25"/>
            <p:cNvGrpSpPr/>
            <p:nvPr/>
          </p:nvGrpSpPr>
          <p:grpSpPr bwMode="hidden">
            <a:xfrm flipH="1">
              <a:off x="0" y="0"/>
              <a:ext cx="12192001" cy="6858000"/>
              <a:chOff x="-1" y="0"/>
              <a:chExt cx="12192001" cy="6858000"/>
            </a:xfrm>
          </p:grpSpPr>
          <p:cxnSp>
            <p:nvCxnSpPr>
              <p:cNvPr id="27" name="직선 연결선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직선 연결선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직선 연결선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그룹 31"/>
              <p:cNvGrpSpPr/>
              <p:nvPr/>
            </p:nvGrpSpPr>
            <p:grpSpPr bwMode="hidden">
              <a:xfrm>
                <a:off x="6327885" y="0"/>
                <a:ext cx="5864115" cy="5898673"/>
                <a:chOff x="6327885" y="0"/>
                <a:chExt cx="5864115" cy="5898673"/>
              </a:xfrm>
            </p:grpSpPr>
            <p:cxnSp>
              <p:nvCxnSpPr>
                <p:cNvPr id="38" name="직선 연결선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직선 연결선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직선 연결선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직선 연결선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직선 연결선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직선 연결선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직선 연결선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사각형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p>
        </p:txBody>
      </p:sp>
      <p:sp>
        <p:nvSpPr>
          <p:cNvPr id="3" name="그림 개체 틀 2"/>
          <p:cNvSpPr>
            <a:spLocks noGrp="1"/>
          </p:cNvSpPr>
          <p:nvPr>
            <p:ph type="pic" idx="1"/>
          </p:nvPr>
        </p:nvSpPr>
        <p:spPr>
          <a:xfrm>
            <a:off x="4412" y="-159"/>
            <a:ext cx="7315200" cy="6858000"/>
          </a:xfrm>
        </p:spPr>
        <p:txBody>
          <a:bodyPr tIns="457200">
            <a:normAutofit/>
          </a:bodyPr>
          <a:lstStyle>
            <a:lvl1pPr marL="0" indent="0" algn="ctr" latinLnBrk="1">
              <a:buNone/>
              <a:defRPr lang="ko-KR" sz="20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smtClean="0"/>
              <a:t>그림을 추가하려면 아이콘을 클릭하십시오</a:t>
            </a:r>
            <a:endParaRPr lang="ko-KR"/>
          </a:p>
        </p:txBody>
      </p:sp>
      <p:cxnSp>
        <p:nvCxnSpPr>
          <p:cNvPr id="59" name="직선 연결선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p:nvPr>
        </p:nvSpPr>
        <p:spPr>
          <a:xfrm>
            <a:off x="7909560" y="576072"/>
            <a:ext cx="3657600" cy="2194560"/>
          </a:xfrm>
        </p:spPr>
        <p:txBody>
          <a:bodyPr anchor="b">
            <a:normAutofit/>
          </a:bodyPr>
          <a:lstStyle>
            <a:lvl1pPr latinLnBrk="1">
              <a:defRPr lang="ko-KR" sz="2600">
                <a:solidFill>
                  <a:schemeClr val="bg1"/>
                </a:solidFill>
              </a:defRPr>
            </a:lvl1pPr>
          </a:lstStyle>
          <a:p>
            <a:r>
              <a:rPr lang="ko-KR" altLang="en-US" smtClean="0"/>
              <a:t>마스터 제목 스타일 편집</a:t>
            </a:r>
            <a:endParaRPr lang="ko-KR"/>
          </a:p>
        </p:txBody>
      </p:sp>
      <p:sp>
        <p:nvSpPr>
          <p:cNvPr id="4" name="텍스트 개체 틀 3"/>
          <p:cNvSpPr>
            <a:spLocks noGrp="1"/>
          </p:cNvSpPr>
          <p:nvPr>
            <p:ph type="body" sz="half" idx="2"/>
          </p:nvPr>
        </p:nvSpPr>
        <p:spPr>
          <a:xfrm>
            <a:off x="7909560" y="2999232"/>
            <a:ext cx="3657600" cy="2286000"/>
          </a:xfrm>
        </p:spPr>
        <p:txBody>
          <a:bodyPr/>
          <a:lstStyle>
            <a:lvl1pPr marL="0" indent="0" latinLnBrk="1">
              <a:spcBef>
                <a:spcPts val="1200"/>
              </a:spcBef>
              <a:buNone/>
              <a:defRPr lang="ko-KR" sz="1600">
                <a:solidFill>
                  <a:schemeClr val="bg1"/>
                </a:solidFill>
              </a:defRPr>
            </a:lvl1pPr>
            <a:lvl2pPr marL="457200" indent="0" latinLnBrk="1">
              <a:buNone/>
              <a:defRPr lang="ko-KR" sz="1400"/>
            </a:lvl2pPr>
            <a:lvl3pPr marL="914400" indent="0" latinLnBrk="1">
              <a:buNone/>
              <a:defRPr lang="ko-KR" sz="1200"/>
            </a:lvl3pPr>
            <a:lvl4pPr marL="1371600" indent="0" latinLnBrk="1">
              <a:buNone/>
              <a:defRPr lang="ko-KR" sz="1000"/>
            </a:lvl4pPr>
            <a:lvl5pPr marL="1828800" indent="0" latinLnBrk="1">
              <a:buNone/>
              <a:defRPr lang="ko-KR" sz="1000"/>
            </a:lvl5pPr>
            <a:lvl6pPr marL="2286000" indent="0" latinLnBrk="1">
              <a:buNone/>
              <a:defRPr lang="ko-KR" sz="1000"/>
            </a:lvl6pPr>
            <a:lvl7pPr marL="2743200" indent="0" latinLnBrk="1">
              <a:buNone/>
              <a:defRPr lang="ko-KR" sz="1000"/>
            </a:lvl7pPr>
            <a:lvl8pPr marL="3200400" indent="0" latinLnBrk="1">
              <a:buNone/>
              <a:defRPr lang="ko-KR" sz="1000"/>
            </a:lvl8pPr>
            <a:lvl9pPr marL="3657600" indent="0" latinLnBrk="1">
              <a:buNone/>
              <a:defRPr lang="ko-KR" sz="1000"/>
            </a:lvl9pPr>
          </a:lstStyle>
          <a:p>
            <a:pPr lvl="0" latinLnBrk="1"/>
            <a:r>
              <a:rPr lang="ko-KR" altLang="en-US" smtClean="0"/>
              <a:t>마스터 텍스트 스타일을 편집합니다</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그룹 95"/>
          <p:cNvGrpSpPr/>
          <p:nvPr userDrawn="1"/>
        </p:nvGrpSpPr>
        <p:grpSpPr bwMode="hidden">
          <a:xfrm>
            <a:off x="-1" y="0"/>
            <a:ext cx="12192002" cy="6858000"/>
            <a:chOff x="-1" y="0"/>
            <a:chExt cx="12192002" cy="6858000"/>
          </a:xfrm>
        </p:grpSpPr>
        <p:cxnSp>
          <p:nvCxnSpPr>
            <p:cNvPr id="97" name="직선 연결선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직선 연결선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직선 연결선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직선 연결선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직선 연결선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직선 연결선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직선 연결선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직선 연결선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직선 연결선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직선 연결선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직선 연결선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직선 연결선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직선 연결선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직선 연결선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직선 연결선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직선 연결선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그룹 112"/>
            <p:cNvGrpSpPr/>
            <p:nvPr userDrawn="1"/>
          </p:nvGrpSpPr>
          <p:grpSpPr bwMode="hidden">
            <a:xfrm>
              <a:off x="-1" y="0"/>
              <a:ext cx="12192001" cy="6858000"/>
              <a:chOff x="-1" y="0"/>
              <a:chExt cx="12192001" cy="6858000"/>
            </a:xfrm>
          </p:grpSpPr>
          <p:cxnSp>
            <p:nvCxnSpPr>
              <p:cNvPr id="131" name="직선 연결선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직선 연결선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직선 연결선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직선 연결선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직선 연결선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그룹 135"/>
              <p:cNvGrpSpPr/>
              <p:nvPr/>
            </p:nvGrpSpPr>
            <p:grpSpPr bwMode="hidden">
              <a:xfrm>
                <a:off x="6327885" y="0"/>
                <a:ext cx="5864115" cy="5898673"/>
                <a:chOff x="6327885" y="0"/>
                <a:chExt cx="5864115" cy="5898673"/>
              </a:xfrm>
            </p:grpSpPr>
            <p:cxnSp>
              <p:nvCxnSpPr>
                <p:cNvPr id="142" name="직선 연결선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직선 연결선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직선 연결선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직선 연결선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직선 연결선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직선 연결선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직선 연결선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직선 연결선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직선 연결선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직선 연결선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그룹 113"/>
            <p:cNvGrpSpPr/>
            <p:nvPr userDrawn="1"/>
          </p:nvGrpSpPr>
          <p:grpSpPr bwMode="hidden">
            <a:xfrm flipH="1">
              <a:off x="0" y="0"/>
              <a:ext cx="12192001" cy="6858000"/>
              <a:chOff x="-1" y="0"/>
              <a:chExt cx="12192001" cy="6858000"/>
            </a:xfrm>
          </p:grpSpPr>
          <p:cxnSp>
            <p:nvCxnSpPr>
              <p:cNvPr id="115" name="직선 연결선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직선 연결선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직선 연결선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직선 연결선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직선 연결선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그룹 119"/>
              <p:cNvGrpSpPr/>
              <p:nvPr/>
            </p:nvGrpSpPr>
            <p:grpSpPr bwMode="hidden">
              <a:xfrm>
                <a:off x="6327885" y="0"/>
                <a:ext cx="5864115" cy="5898673"/>
                <a:chOff x="6327885" y="0"/>
                <a:chExt cx="5864115" cy="5898673"/>
              </a:xfrm>
            </p:grpSpPr>
            <p:cxnSp>
              <p:nvCxnSpPr>
                <p:cNvPr id="126" name="직선 연결선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직선 연결선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직선 연결선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직선 연결선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직선 연결선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직선 연결선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직선 연결선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직선 연결선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직선 연결선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직선 연결선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제목 개체 틀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ko-KR"/>
              <a:t>마스터 제목 스타일 편집</a:t>
            </a:r>
          </a:p>
        </p:txBody>
      </p:sp>
      <p:sp>
        <p:nvSpPr>
          <p:cNvPr id="3" name="텍스트 개체 틀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latinLnBrk="1"/>
            <a:r>
              <a:rPr lang="ko-KR"/>
              <a:t>마스터 텍스트 스타일을 편집합니다</a:t>
            </a:r>
          </a:p>
          <a:p>
            <a:pPr lvl="1" latinLnBrk="1"/>
            <a:r>
              <a:rPr lang="ko-KR"/>
              <a:t>둘째 수준</a:t>
            </a:r>
          </a:p>
          <a:p>
            <a:pPr lvl="2" latinLnBrk="1"/>
            <a:r>
              <a:rPr lang="ko-KR"/>
              <a:t>셋째 수준</a:t>
            </a:r>
          </a:p>
          <a:p>
            <a:pPr lvl="3" latinLnBrk="1"/>
            <a:r>
              <a:rPr lang="ko-KR"/>
              <a:t>넷째 수준</a:t>
            </a:r>
          </a:p>
          <a:p>
            <a:pPr lvl="4" latinLnBrk="1"/>
            <a:r>
              <a:rPr lang="ko-KR"/>
              <a:t>다섯째 수준</a:t>
            </a:r>
          </a:p>
        </p:txBody>
      </p:sp>
      <p:sp>
        <p:nvSpPr>
          <p:cNvPr id="4" name="날짜 개체 틀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latinLnBrk="1">
              <a:defRPr lang="ko-KR" sz="800">
                <a:solidFill>
                  <a:schemeClr val="tx1">
                    <a:lumMod val="50000"/>
                    <a:lumOff val="50000"/>
                  </a:schemeClr>
                </a:solidFill>
              </a:defRPr>
            </a:lvl1pPr>
          </a:lstStyle>
          <a:p>
            <a:fld id="{B51B2453-8663-4C69-AF73-9FD7B1DEC5D0}" type="datetime1">
              <a:t>2017-05-15</a:t>
            </a:fld>
            <a:endParaRPr lang="ko-KR"/>
          </a:p>
        </p:txBody>
      </p:sp>
      <p:sp>
        <p:nvSpPr>
          <p:cNvPr id="5" name="바닥글 개체 틀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latinLnBrk="1">
              <a:defRPr lang="ko-KR" sz="800">
                <a:solidFill>
                  <a:schemeClr val="tx1">
                    <a:lumMod val="50000"/>
                    <a:lumOff val="50000"/>
                  </a:schemeClr>
                </a:solidFill>
              </a:defRPr>
            </a:lvl1pPr>
          </a:lstStyle>
          <a:p>
            <a:endParaRPr lang="ko-KR"/>
          </a:p>
        </p:txBody>
      </p:sp>
      <p:sp>
        <p:nvSpPr>
          <p:cNvPr id="6" name="슬라이드 번호 개체 틀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latinLnBrk="1">
              <a:defRPr lang="ko-KR" sz="800">
                <a:solidFill>
                  <a:schemeClr val="tx1">
                    <a:lumMod val="50000"/>
                    <a:lumOff val="50000"/>
                  </a:schemeClr>
                </a:solidFill>
              </a:defRPr>
            </a:lvl1pPr>
          </a:lstStyle>
          <a:p>
            <a:fld id="{E31375A4-56A4-47D6-9801-1991572033F7}" type="slidenum">
              <a:pPr latinLnBrk="1"/>
              <a:t>‹#›</a:t>
            </a:fld>
            <a:endParaRPr lang="ko-KR"/>
          </a:p>
        </p:txBody>
      </p:sp>
      <p:cxnSp>
        <p:nvCxnSpPr>
          <p:cNvPr id="148" name="직선 연결선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1" hangingPunct="1">
        <a:lnSpc>
          <a:spcPct val="90000"/>
        </a:lnSpc>
        <a:spcBef>
          <a:spcPct val="0"/>
        </a:spcBef>
        <a:buNone/>
        <a:defRPr lang="ko-KR" sz="3200" b="1" kern="1200">
          <a:solidFill>
            <a:schemeClr val="accent1"/>
          </a:solidFill>
          <a:latin typeface="+mj-lt"/>
          <a:ea typeface="+mj-ea"/>
          <a:cs typeface="+mj-cs"/>
        </a:defRPr>
      </a:lvl1pPr>
    </p:titleStyle>
    <p:bodyStyle>
      <a:lvl1pPr marL="228600" indent="-228600" algn="l" defTabSz="914400" rtl="0" eaLnBrk="1" latinLnBrk="1" hangingPunct="1">
        <a:lnSpc>
          <a:spcPct val="90000"/>
        </a:lnSpc>
        <a:spcBef>
          <a:spcPts val="1800"/>
        </a:spcBef>
        <a:buClr>
          <a:schemeClr val="accent1"/>
        </a:buClr>
        <a:buSzPct val="100000"/>
        <a:buFont typeface="Arial" pitchFamily="34" charset="0"/>
        <a:buChar char="▪"/>
        <a:defRPr lang="ko-KR" sz="2000" kern="1200">
          <a:solidFill>
            <a:schemeClr val="tx1"/>
          </a:solidFill>
          <a:latin typeface="+mn-lt"/>
          <a:ea typeface="+mn-ea"/>
          <a:cs typeface="+mn-cs"/>
        </a:defRPr>
      </a:lvl1pPr>
      <a:lvl2pPr marL="457200" indent="-182880" algn="l" defTabSz="914400" rtl="0" eaLnBrk="1" latinLnBrk="1" hangingPunct="1">
        <a:lnSpc>
          <a:spcPct val="90000"/>
        </a:lnSpc>
        <a:spcBef>
          <a:spcPts val="1200"/>
        </a:spcBef>
        <a:buClr>
          <a:schemeClr val="accent1"/>
        </a:buClr>
        <a:buSzPct val="100000"/>
        <a:buFont typeface="Arial" pitchFamily="34" charset="0"/>
        <a:buChar char="▪"/>
        <a:defRPr lang="ko-KR" sz="1800" kern="1200">
          <a:solidFill>
            <a:schemeClr val="tx1"/>
          </a:solidFill>
          <a:latin typeface="+mn-lt"/>
          <a:ea typeface="+mn-ea"/>
          <a:cs typeface="+mn-cs"/>
        </a:defRPr>
      </a:lvl2pPr>
      <a:lvl3pPr marL="685800" indent="-179388" algn="l" defTabSz="914400" rtl="0" eaLnBrk="1" latinLnBrk="1" hangingPunct="1">
        <a:lnSpc>
          <a:spcPct val="90000"/>
        </a:lnSpc>
        <a:spcBef>
          <a:spcPts val="800"/>
        </a:spcBef>
        <a:buClr>
          <a:schemeClr val="accent1"/>
        </a:buClr>
        <a:buSzPct val="100000"/>
        <a:buFont typeface="Arial" pitchFamily="34" charset="0"/>
        <a:buChar char="▪"/>
        <a:defRPr lang="ko-KR" sz="1600" kern="1200">
          <a:solidFill>
            <a:schemeClr val="tx1"/>
          </a:solidFill>
          <a:latin typeface="+mn-lt"/>
          <a:ea typeface="+mn-ea"/>
          <a:cs typeface="+mn-cs"/>
        </a:defRPr>
      </a:lvl3pPr>
      <a:lvl4pPr marL="914400" indent="-182880" algn="l" defTabSz="914400" rtl="0" eaLnBrk="1" latinLnBrk="1" hangingPunct="1">
        <a:lnSpc>
          <a:spcPct val="90000"/>
        </a:lnSpc>
        <a:spcBef>
          <a:spcPts val="800"/>
        </a:spcBef>
        <a:buClr>
          <a:schemeClr val="accent1"/>
        </a:buClr>
        <a:buSzPct val="100000"/>
        <a:buFont typeface="Arial" pitchFamily="34" charset="0"/>
        <a:buChar char="▪"/>
        <a:defRPr lang="ko-KR" sz="1400" kern="1200">
          <a:solidFill>
            <a:schemeClr val="tx1"/>
          </a:solidFill>
          <a:latin typeface="+mn-lt"/>
          <a:ea typeface="+mn-ea"/>
          <a:cs typeface="+mn-cs"/>
        </a:defRPr>
      </a:lvl4pPr>
      <a:lvl5pPr marL="1143000" indent="-179388" algn="l" defTabSz="914400" rtl="0" eaLnBrk="1" latinLnBrk="1" hangingPunct="1">
        <a:lnSpc>
          <a:spcPct val="90000"/>
        </a:lnSpc>
        <a:spcBef>
          <a:spcPts val="600"/>
        </a:spcBef>
        <a:buClr>
          <a:schemeClr val="accent1"/>
        </a:buClr>
        <a:buSzPct val="100000"/>
        <a:buFont typeface="Arial" pitchFamily="34" charset="0"/>
        <a:buChar char="▪"/>
        <a:defRPr lang="ko-KR" sz="1400" kern="1200">
          <a:solidFill>
            <a:schemeClr val="tx1"/>
          </a:solidFill>
          <a:latin typeface="+mn-lt"/>
          <a:ea typeface="+mn-ea"/>
          <a:cs typeface="+mn-cs"/>
        </a:defRPr>
      </a:lvl5pPr>
      <a:lvl6pPr marL="1371600" indent="-182880" algn="l" defTabSz="914400" rtl="0" eaLnBrk="1" latinLnBrk="1" hangingPunct="1">
        <a:lnSpc>
          <a:spcPct val="90000"/>
        </a:lnSpc>
        <a:spcBef>
          <a:spcPts val="600"/>
        </a:spcBef>
        <a:buClr>
          <a:schemeClr val="accent1"/>
        </a:buClr>
        <a:buSzPct val="100000"/>
        <a:buFont typeface="Arial" pitchFamily="34" charset="0"/>
        <a:buChar char="▪"/>
        <a:defRPr lang="ko-KR" sz="1400" kern="1200">
          <a:solidFill>
            <a:schemeClr val="tx1"/>
          </a:solidFill>
          <a:latin typeface="+mn-lt"/>
          <a:ea typeface="+mn-ea"/>
          <a:cs typeface="+mn-cs"/>
        </a:defRPr>
      </a:lvl6pPr>
      <a:lvl7pPr marL="1600200" indent="-179388" algn="l" defTabSz="914400" rtl="0" eaLnBrk="1" latinLnBrk="1" hangingPunct="1">
        <a:lnSpc>
          <a:spcPct val="90000"/>
        </a:lnSpc>
        <a:spcBef>
          <a:spcPts val="600"/>
        </a:spcBef>
        <a:buClr>
          <a:schemeClr val="accent1"/>
        </a:buClr>
        <a:buSzPct val="100000"/>
        <a:buFont typeface="Arial" pitchFamily="34" charset="0"/>
        <a:buChar char="▪"/>
        <a:defRPr lang="ko-KR" sz="1400" kern="1200">
          <a:solidFill>
            <a:schemeClr val="tx1"/>
          </a:solidFill>
          <a:latin typeface="+mn-lt"/>
          <a:ea typeface="+mn-ea"/>
          <a:cs typeface="+mn-cs"/>
        </a:defRPr>
      </a:lvl7pPr>
      <a:lvl8pPr marL="1828800" indent="-182880" algn="l" defTabSz="914400" rtl="0" eaLnBrk="1" latinLnBrk="1" hangingPunct="1">
        <a:lnSpc>
          <a:spcPct val="90000"/>
        </a:lnSpc>
        <a:spcBef>
          <a:spcPts val="600"/>
        </a:spcBef>
        <a:buClr>
          <a:schemeClr val="accent1"/>
        </a:buClr>
        <a:buSzPct val="100000"/>
        <a:buFont typeface="Arial" pitchFamily="34" charset="0"/>
        <a:buChar char="▪"/>
        <a:defRPr lang="ko-KR" sz="1400" kern="1200">
          <a:solidFill>
            <a:schemeClr val="tx1"/>
          </a:solidFill>
          <a:latin typeface="+mn-lt"/>
          <a:ea typeface="+mn-ea"/>
          <a:cs typeface="+mn-cs"/>
        </a:defRPr>
      </a:lvl8pPr>
      <a:lvl9pPr marL="2057400" indent="-179388" algn="l" defTabSz="914400" rtl="0" eaLnBrk="1" latinLnBrk="1" hangingPunct="1">
        <a:lnSpc>
          <a:spcPct val="90000"/>
        </a:lnSpc>
        <a:spcBef>
          <a:spcPts val="600"/>
        </a:spcBef>
        <a:buClr>
          <a:schemeClr val="accent1"/>
        </a:buClr>
        <a:buSzPct val="100000"/>
        <a:buFont typeface="Arial" pitchFamily="34" charset="0"/>
        <a:buChar char="▪"/>
        <a:defRPr lang="ko-KR" sz="1400" kern="1200">
          <a:solidFill>
            <a:schemeClr val="tx1"/>
          </a:solidFill>
          <a:latin typeface="+mn-lt"/>
          <a:ea typeface="+mn-ea"/>
          <a:cs typeface="+mn-cs"/>
        </a:defRPr>
      </a:lvl9pPr>
    </p:bodyStyle>
    <p:otherStyle>
      <a:defPPr>
        <a:defRPr lang="ko-KR"/>
      </a:defPPr>
      <a:lvl1pPr marL="0" algn="l" defTabSz="914400" rtl="0" eaLnBrk="1" latinLnBrk="1" hangingPunct="1">
        <a:defRPr lang="ko-KR" sz="1800" kern="1200">
          <a:solidFill>
            <a:schemeClr val="tx1"/>
          </a:solidFill>
          <a:latin typeface="+mn-lt"/>
          <a:ea typeface="+mn-ea"/>
          <a:cs typeface="+mn-cs"/>
        </a:defRPr>
      </a:lvl1pPr>
      <a:lvl2pPr marL="457200" algn="l" defTabSz="914400" rtl="0" eaLnBrk="1" latinLnBrk="1" hangingPunct="1">
        <a:defRPr lang="ko-KR" sz="1800" kern="1200">
          <a:solidFill>
            <a:schemeClr val="tx1"/>
          </a:solidFill>
          <a:latin typeface="+mn-lt"/>
          <a:ea typeface="+mn-ea"/>
          <a:cs typeface="+mn-cs"/>
        </a:defRPr>
      </a:lvl2pPr>
      <a:lvl3pPr marL="914400" algn="l" defTabSz="914400" rtl="0" eaLnBrk="1" latinLnBrk="1" hangingPunct="1">
        <a:defRPr lang="ko-KR" sz="1800" kern="1200">
          <a:solidFill>
            <a:schemeClr val="tx1"/>
          </a:solidFill>
          <a:latin typeface="+mn-lt"/>
          <a:ea typeface="+mn-ea"/>
          <a:cs typeface="+mn-cs"/>
        </a:defRPr>
      </a:lvl3pPr>
      <a:lvl4pPr marL="1371600" algn="l" defTabSz="914400" rtl="0" eaLnBrk="1" latinLnBrk="1" hangingPunct="1">
        <a:defRPr lang="ko-KR" sz="1800" kern="1200">
          <a:solidFill>
            <a:schemeClr val="tx1"/>
          </a:solidFill>
          <a:latin typeface="+mn-lt"/>
          <a:ea typeface="+mn-ea"/>
          <a:cs typeface="+mn-cs"/>
        </a:defRPr>
      </a:lvl4pPr>
      <a:lvl5pPr marL="1828800" algn="l" defTabSz="914400" rtl="0" eaLnBrk="1" latinLnBrk="1" hangingPunct="1">
        <a:defRPr lang="ko-KR" sz="1800" kern="1200">
          <a:solidFill>
            <a:schemeClr val="tx1"/>
          </a:solidFill>
          <a:latin typeface="+mn-lt"/>
          <a:ea typeface="+mn-ea"/>
          <a:cs typeface="+mn-cs"/>
        </a:defRPr>
      </a:lvl5pPr>
      <a:lvl6pPr marL="2286000" algn="l" defTabSz="914400" rtl="0" eaLnBrk="1" latinLnBrk="1" hangingPunct="1">
        <a:defRPr lang="ko-KR" sz="1800" kern="1200">
          <a:solidFill>
            <a:schemeClr val="tx1"/>
          </a:solidFill>
          <a:latin typeface="+mn-lt"/>
          <a:ea typeface="+mn-ea"/>
          <a:cs typeface="+mn-cs"/>
        </a:defRPr>
      </a:lvl6pPr>
      <a:lvl7pPr marL="2743200" algn="l" defTabSz="914400" rtl="0" eaLnBrk="1" latinLnBrk="1" hangingPunct="1">
        <a:defRPr lang="ko-KR" sz="1800" kern="1200">
          <a:solidFill>
            <a:schemeClr val="tx1"/>
          </a:solidFill>
          <a:latin typeface="+mn-lt"/>
          <a:ea typeface="+mn-ea"/>
          <a:cs typeface="+mn-cs"/>
        </a:defRPr>
      </a:lvl7pPr>
      <a:lvl8pPr marL="3200400" algn="l" defTabSz="914400" rtl="0" eaLnBrk="1" latinLnBrk="1" hangingPunct="1">
        <a:defRPr lang="ko-KR" sz="1800" kern="1200">
          <a:solidFill>
            <a:schemeClr val="tx1"/>
          </a:solidFill>
          <a:latin typeface="+mn-lt"/>
          <a:ea typeface="+mn-ea"/>
          <a:cs typeface="+mn-cs"/>
        </a:defRPr>
      </a:lvl8pPr>
      <a:lvl9pPr marL="3657600" algn="l" defTabSz="914400" rtl="0" eaLnBrk="1" latinLnBrk="1" hangingPunct="1">
        <a:defRPr lang="ko-K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293845" y="2356235"/>
            <a:ext cx="9604310" cy="1832475"/>
          </a:xfrm>
        </p:spPr>
        <p:txBody>
          <a:bodyPr>
            <a:normAutofit/>
          </a:bodyPr>
          <a:lstStyle/>
          <a:p>
            <a:pPr algn="ctr"/>
            <a:r>
              <a:rPr lang="ko-KR" altLang="en-US" sz="6600" smtClean="0">
                <a:latin typeface="맑은 고딕" panose="020B0503020000020004" pitchFamily="50" charset="-127"/>
                <a:ea typeface="맑은 고딕" panose="020B0503020000020004" pitchFamily="50" charset="-127"/>
              </a:rPr>
              <a:t>정보처리기사 실기</a:t>
            </a:r>
            <a:endParaRPr lang="ko-KR" sz="6600" dirty="0">
              <a:latin typeface="맑은 고딕" panose="020B0503020000020004" pitchFamily="50" charset="-127"/>
              <a:ea typeface="맑은 고딕" panose="020B0503020000020004" pitchFamily="50" charset="-127"/>
            </a:endParaRPr>
          </a:p>
        </p:txBody>
      </p:sp>
      <p:sp>
        <p:nvSpPr>
          <p:cNvPr id="3" name="부제목 2"/>
          <p:cNvSpPr>
            <a:spLocks noGrp="1"/>
          </p:cNvSpPr>
          <p:nvPr>
            <p:ph type="subTitle" idx="1"/>
          </p:nvPr>
        </p:nvSpPr>
        <p:spPr>
          <a:xfrm>
            <a:off x="1293845" y="4527627"/>
            <a:ext cx="9604310" cy="543137"/>
          </a:xfrm>
        </p:spPr>
        <p:txBody>
          <a:bodyPr>
            <a:normAutofit fontScale="77500" lnSpcReduction="20000"/>
          </a:bodyPr>
          <a:lstStyle/>
          <a:p>
            <a:pPr algn="ctr"/>
            <a:r>
              <a:rPr lang="en-US" altLang="ko-KR" sz="2800" smtClean="0">
                <a:latin typeface="맑은 고딕" panose="020B0503020000020004" pitchFamily="50" charset="-127"/>
                <a:ea typeface="맑은 고딕" panose="020B0503020000020004" pitchFamily="50" charset="-127"/>
              </a:rPr>
              <a:t>3,4,5</a:t>
            </a:r>
            <a:r>
              <a:rPr lang="ko-KR" altLang="en-US" sz="2800" smtClean="0">
                <a:latin typeface="맑은 고딕" panose="020B0503020000020004" pitchFamily="50" charset="-127"/>
                <a:ea typeface="맑은 고딕" panose="020B0503020000020004" pitchFamily="50" charset="-127"/>
              </a:rPr>
              <a:t>과목 </a:t>
            </a:r>
            <a:r>
              <a:rPr lang="en-US" altLang="ko-KR" sz="2800" smtClean="0">
                <a:latin typeface="맑은 고딕" panose="020B0503020000020004" pitchFamily="50" charset="-127"/>
                <a:ea typeface="맑은 고딕" panose="020B0503020000020004" pitchFamily="50" charset="-127"/>
              </a:rPr>
              <a:t>: </a:t>
            </a:r>
            <a:r>
              <a:rPr lang="ko-KR" altLang="en-US" sz="2800" smtClean="0">
                <a:latin typeface="맑은 고딕" panose="020B0503020000020004" pitchFamily="50" charset="-127"/>
                <a:ea typeface="맑은 고딕" panose="020B0503020000020004" pitchFamily="50" charset="-127"/>
              </a:rPr>
              <a:t>업무프로세스 실무응용</a:t>
            </a:r>
            <a:r>
              <a:rPr lang="en-US" altLang="ko-KR" sz="2800" smtClean="0">
                <a:latin typeface="맑은 고딕" panose="020B0503020000020004" pitchFamily="50" charset="-127"/>
                <a:ea typeface="맑은 고딕" panose="020B0503020000020004" pitchFamily="50" charset="-127"/>
              </a:rPr>
              <a:t>, </a:t>
            </a:r>
            <a:r>
              <a:rPr lang="ko-KR" altLang="en-US" sz="2800" smtClean="0">
                <a:latin typeface="맑은 고딕" panose="020B0503020000020004" pitchFamily="50" charset="-127"/>
                <a:ea typeface="맑은 고딕" panose="020B0503020000020004" pitchFamily="50" charset="-127"/>
              </a:rPr>
              <a:t>신기술동향 및 시스템관리</a:t>
            </a:r>
            <a:r>
              <a:rPr lang="en-US" altLang="ko-KR" sz="2800" smtClean="0">
                <a:latin typeface="맑은 고딕" panose="020B0503020000020004" pitchFamily="50" charset="-127"/>
                <a:ea typeface="맑은 고딕" panose="020B0503020000020004" pitchFamily="50" charset="-127"/>
              </a:rPr>
              <a:t>, </a:t>
            </a:r>
            <a:r>
              <a:rPr lang="ko-KR" altLang="en-US" sz="2800" smtClean="0">
                <a:latin typeface="맑은 고딕" panose="020B0503020000020004" pitchFamily="50" charset="-127"/>
                <a:ea typeface="맑은 고딕" panose="020B0503020000020004" pitchFamily="50" charset="-127"/>
              </a:rPr>
              <a:t>전산영어</a:t>
            </a:r>
            <a:endParaRPr lang="ko-KR" sz="280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a:solidFill>
                  <a:srgbClr val="D15A3E"/>
                </a:solidFill>
              </a:rPr>
              <a:t>( </a:t>
            </a:r>
            <a:r>
              <a:rPr lang="en-US" altLang="ko-KR" sz="2400">
                <a:solidFill>
                  <a:srgbClr val="D15A3E"/>
                </a:solidFill>
              </a:rPr>
              <a:t>4</a:t>
            </a:r>
            <a:r>
              <a:rPr lang="ko-KR" altLang="en-US" sz="2400">
                <a:solidFill>
                  <a:srgbClr val="D15A3E"/>
                </a:solidFill>
              </a:rPr>
              <a:t>과목</a:t>
            </a:r>
            <a:r>
              <a:rPr lang="en-US" altLang="ko-KR" sz="2400">
                <a:solidFill>
                  <a:srgbClr val="D15A3E"/>
                </a:solidFill>
              </a:rPr>
              <a:t>: IT </a:t>
            </a:r>
            <a:r>
              <a:rPr lang="ko-KR" altLang="en-US" sz="2400">
                <a:solidFill>
                  <a:srgbClr val="D15A3E"/>
                </a:solidFill>
              </a:rPr>
              <a:t>신기술 동향 및 시스템관리 </a:t>
            </a:r>
            <a:r>
              <a:rPr lang="en-US" altLang="ko-KR">
                <a:solidFill>
                  <a:srgbClr val="D15A3E"/>
                </a:solidFill>
              </a:rPr>
              <a:t>)</a:t>
            </a:r>
            <a:endParaRPr lang="ko-KR" altLang="en-US"/>
          </a:p>
        </p:txBody>
      </p:sp>
      <p:sp>
        <p:nvSpPr>
          <p:cNvPr id="3" name="직사각형 2"/>
          <p:cNvSpPr/>
          <p:nvPr/>
        </p:nvSpPr>
        <p:spPr>
          <a:xfrm>
            <a:off x="1295400" y="998700"/>
            <a:ext cx="10580650" cy="3416320"/>
          </a:xfrm>
          <a:prstGeom prst="rect">
            <a:avLst/>
          </a:prstGeom>
        </p:spPr>
        <p:txBody>
          <a:bodyPr wrap="square">
            <a:spAutoFit/>
          </a:bodyPr>
          <a:lstStyle/>
          <a:p>
            <a:pPr marL="771525" indent="-771525"/>
            <a:r>
              <a:rPr lang="ko-KR" altLang="en-US" smtClean="0"/>
              <a:t>연습</a:t>
            </a:r>
            <a:r>
              <a:rPr lang="en-US" altLang="ko-KR" smtClean="0"/>
              <a:t>17) </a:t>
            </a:r>
            <a:r>
              <a:rPr lang="ko-KR" altLang="en-US" smtClean="0"/>
              <a:t>다음 내용이 설명하는 용어는</a:t>
            </a:r>
            <a:r>
              <a:rPr lang="en-US" altLang="ko-KR" smtClean="0"/>
              <a:t>?</a:t>
            </a:r>
          </a:p>
          <a:p>
            <a:pPr marL="771525" indent="-771525"/>
            <a:endParaRPr lang="en-US" altLang="ko-KR" smtClean="0"/>
          </a:p>
          <a:p>
            <a:r>
              <a:rPr lang="ko-KR" altLang="en-US"/>
              <a:t>지능적이고 꾸준한 해킹 위협</a:t>
            </a:r>
            <a:r>
              <a:rPr lang="en-US" altLang="ko-KR"/>
              <a:t>. </a:t>
            </a:r>
            <a:r>
              <a:rPr lang="ko-KR" altLang="en-US"/>
              <a:t>선진</a:t>
            </a:r>
            <a:r>
              <a:rPr lang="en-US" altLang="ko-KR"/>
              <a:t>(advanced) </a:t>
            </a:r>
            <a:r>
              <a:rPr lang="ko-KR" altLang="en-US"/>
              <a:t>컴퓨팅 기술로 집요하게</a:t>
            </a:r>
            <a:r>
              <a:rPr lang="en-US" altLang="ko-KR"/>
              <a:t>(persistent) </a:t>
            </a:r>
            <a:r>
              <a:rPr lang="ko-KR" altLang="en-US"/>
              <a:t>해킹을 꾀하는 것으로 이해할 수 있다</a:t>
            </a:r>
            <a:r>
              <a:rPr lang="en-US" altLang="ko-KR"/>
              <a:t>. </a:t>
            </a:r>
            <a:r>
              <a:rPr lang="ko-KR" altLang="en-US"/>
              <a:t>방화벽 같은 보안체계를 우회하는 사례가 많아 ‘지능적’이라고 평가됐다</a:t>
            </a:r>
            <a:r>
              <a:rPr lang="en-US" altLang="ko-KR"/>
              <a:t>. </a:t>
            </a:r>
            <a:r>
              <a:rPr lang="ko-KR" altLang="en-US"/>
              <a:t>특히 미리 정해 둔 표적의 정보를 꾸준히 모아 약점을 파악한 뒤 공격하기 때문에 피해가 크다</a:t>
            </a:r>
            <a:r>
              <a:rPr lang="en-US" altLang="ko-KR"/>
              <a:t>. </a:t>
            </a:r>
            <a:endParaRPr lang="en-US" altLang="ko-KR" smtClean="0"/>
          </a:p>
          <a:p>
            <a:endParaRPr lang="en-US" altLang="ko-KR"/>
          </a:p>
          <a:p>
            <a:r>
              <a:rPr lang="en-US" altLang="ko-KR" smtClean="0"/>
              <a:t>2010</a:t>
            </a:r>
            <a:r>
              <a:rPr lang="ko-KR" altLang="en-US"/>
              <a:t>년 </a:t>
            </a:r>
            <a:r>
              <a:rPr lang="en-US" altLang="ko-KR"/>
              <a:t>7</a:t>
            </a:r>
            <a:r>
              <a:rPr lang="ko-KR" altLang="en-US"/>
              <a:t>월 이란 원자력발전소를 멈추게 한 사이버 공격에 쓰인 것으로 알려져 널리 이야깃거리가 됐다</a:t>
            </a:r>
            <a:r>
              <a:rPr lang="en-US" altLang="ko-KR"/>
              <a:t>. </a:t>
            </a:r>
            <a:r>
              <a:rPr lang="ko-KR" altLang="en-US"/>
              <a:t>한국에서도 </a:t>
            </a:r>
            <a:r>
              <a:rPr lang="en-US" altLang="ko-KR"/>
              <a:t>2011</a:t>
            </a:r>
            <a:r>
              <a:rPr lang="ko-KR" altLang="en-US"/>
              <a:t>년 </a:t>
            </a:r>
            <a:r>
              <a:rPr lang="en-US" altLang="ko-KR"/>
              <a:t>4</a:t>
            </a:r>
            <a:r>
              <a:rPr lang="ko-KR" altLang="en-US"/>
              <a:t>월 농협의 전산망이 이 공격에 당했다</a:t>
            </a:r>
            <a:r>
              <a:rPr lang="en-US" altLang="ko-KR"/>
              <a:t>. </a:t>
            </a:r>
            <a:r>
              <a:rPr lang="ko-KR" altLang="en-US"/>
              <a:t>특히 </a:t>
            </a:r>
            <a:r>
              <a:rPr lang="en-US" altLang="ko-KR"/>
              <a:t>2013</a:t>
            </a:r>
            <a:r>
              <a:rPr lang="ko-KR" altLang="en-US"/>
              <a:t>년 </a:t>
            </a:r>
            <a:r>
              <a:rPr lang="en-US" altLang="ko-KR"/>
              <a:t>3</a:t>
            </a:r>
            <a:r>
              <a:rPr lang="ko-KR" altLang="en-US"/>
              <a:t>월 </a:t>
            </a:r>
            <a:r>
              <a:rPr lang="en-US" altLang="ko-KR"/>
              <a:t>20</a:t>
            </a:r>
            <a:r>
              <a:rPr lang="ko-KR" altLang="en-US"/>
              <a:t>일 </a:t>
            </a:r>
            <a:r>
              <a:rPr lang="en-US" altLang="ko-KR"/>
              <a:t>MBC·YTN·</a:t>
            </a:r>
            <a:r>
              <a:rPr lang="ko-KR" altLang="en-US"/>
              <a:t>신한은행을 향한 사이버 테러도 같은 수법이었던 것으로 추정됐다</a:t>
            </a:r>
            <a:r>
              <a:rPr lang="en-US" altLang="ko-KR"/>
              <a:t>.</a:t>
            </a:r>
          </a:p>
          <a:p>
            <a:endParaRPr lang="en-US" altLang="ko-KR" smtClean="0"/>
          </a:p>
          <a:p>
            <a:endParaRPr lang="en-US" altLang="ko-KR"/>
          </a:p>
          <a:p>
            <a:r>
              <a:rPr lang="en-US" altLang="ko-KR" smtClean="0"/>
              <a:t>APT(Advanced Persistent Threats, </a:t>
            </a:r>
            <a:r>
              <a:rPr lang="ko-KR" altLang="en-US" smtClean="0"/>
              <a:t>지능형 지속 위협</a:t>
            </a:r>
            <a:r>
              <a:rPr lang="en-US" altLang="ko-KR" smtClean="0"/>
              <a:t>)</a:t>
            </a:r>
          </a:p>
        </p:txBody>
      </p:sp>
    </p:spTree>
    <p:extLst>
      <p:ext uri="{BB962C8B-B14F-4D97-AF65-F5344CB8AC3E}">
        <p14:creationId xmlns:p14="http://schemas.microsoft.com/office/powerpoint/2010/main" val="2612161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a:solidFill>
                  <a:srgbClr val="D15A3E"/>
                </a:solidFill>
              </a:rPr>
              <a:t>( </a:t>
            </a:r>
            <a:r>
              <a:rPr lang="en-US" altLang="ko-KR" sz="2400">
                <a:solidFill>
                  <a:srgbClr val="D15A3E"/>
                </a:solidFill>
              </a:rPr>
              <a:t>4</a:t>
            </a:r>
            <a:r>
              <a:rPr lang="ko-KR" altLang="en-US" sz="2400">
                <a:solidFill>
                  <a:srgbClr val="D15A3E"/>
                </a:solidFill>
              </a:rPr>
              <a:t>과목</a:t>
            </a:r>
            <a:r>
              <a:rPr lang="en-US" altLang="ko-KR" sz="2400">
                <a:solidFill>
                  <a:srgbClr val="D15A3E"/>
                </a:solidFill>
              </a:rPr>
              <a:t>: IT </a:t>
            </a:r>
            <a:r>
              <a:rPr lang="ko-KR" altLang="en-US" sz="2400">
                <a:solidFill>
                  <a:srgbClr val="D15A3E"/>
                </a:solidFill>
              </a:rPr>
              <a:t>신기술 동향 및 시스템관리 </a:t>
            </a:r>
            <a:r>
              <a:rPr lang="en-US" altLang="ko-KR">
                <a:solidFill>
                  <a:srgbClr val="D15A3E"/>
                </a:solidFill>
              </a:rPr>
              <a:t>)</a:t>
            </a:r>
            <a:endParaRPr lang="ko-KR" altLang="en-US"/>
          </a:p>
        </p:txBody>
      </p:sp>
      <p:sp>
        <p:nvSpPr>
          <p:cNvPr id="3" name="직사각형 2"/>
          <p:cNvSpPr/>
          <p:nvPr/>
        </p:nvSpPr>
        <p:spPr>
          <a:xfrm>
            <a:off x="1295400" y="998700"/>
            <a:ext cx="10580650" cy="5078313"/>
          </a:xfrm>
          <a:prstGeom prst="rect">
            <a:avLst/>
          </a:prstGeom>
        </p:spPr>
        <p:txBody>
          <a:bodyPr wrap="square">
            <a:spAutoFit/>
          </a:bodyPr>
          <a:lstStyle/>
          <a:p>
            <a:pPr marL="771525" indent="-771525"/>
            <a:r>
              <a:rPr lang="ko-KR" altLang="en-US"/>
              <a:t>연습</a:t>
            </a:r>
            <a:r>
              <a:rPr lang="en-US" altLang="ko-KR"/>
              <a:t>18) </a:t>
            </a:r>
            <a:r>
              <a:rPr lang="ko-KR" altLang="en-US"/>
              <a:t>빈칸에 들어갈 용어는</a:t>
            </a:r>
            <a:r>
              <a:rPr lang="en-US" altLang="ko-KR"/>
              <a:t>?</a:t>
            </a:r>
          </a:p>
          <a:p>
            <a:pPr marL="771525" indent="-771525"/>
            <a:endParaRPr lang="en-US" altLang="ko-KR"/>
          </a:p>
          <a:p>
            <a:r>
              <a:rPr lang="en-US" altLang="ko-KR"/>
              <a:t>IP</a:t>
            </a:r>
            <a:r>
              <a:rPr lang="ko-KR" altLang="en-US"/>
              <a:t>나 </a:t>
            </a:r>
            <a:r>
              <a:rPr lang="en-US" altLang="ko-KR"/>
              <a:t>ICMP</a:t>
            </a:r>
            <a:r>
              <a:rPr lang="ko-KR" altLang="en-US"/>
              <a:t>의 특성을 악용하여 엄청난 양의 데이터를 한 사이트에 집중적으로 보냄으로써 네트워크의 일부를 불능상태로 만드는 공격 방법</a:t>
            </a:r>
            <a:r>
              <a:rPr lang="en-US" altLang="ko-KR"/>
              <a:t>. </a:t>
            </a:r>
            <a:endParaRPr lang="en-US" altLang="ko-KR" smtClean="0"/>
          </a:p>
          <a:p>
            <a:endParaRPr lang="en-US" altLang="ko-KR"/>
          </a:p>
          <a:p>
            <a:r>
              <a:rPr lang="en-US" altLang="ko-KR" smtClean="0"/>
              <a:t>(     )</a:t>
            </a:r>
            <a:r>
              <a:rPr lang="ko-KR" altLang="en-US"/>
              <a:t>은 스머프라고 하는 프로그램을 사용하는데</a:t>
            </a:r>
            <a:r>
              <a:rPr lang="en-US" altLang="ko-KR"/>
              <a:t>, </a:t>
            </a:r>
            <a:r>
              <a:rPr lang="ko-KR" altLang="en-US"/>
              <a:t>스머프는 </a:t>
            </a:r>
            <a:r>
              <a:rPr lang="en-US" altLang="ko-KR"/>
              <a:t>IP</a:t>
            </a:r>
            <a:r>
              <a:rPr lang="ko-KR" altLang="en-US"/>
              <a:t>와 </a:t>
            </a:r>
            <a:r>
              <a:rPr lang="en-US" altLang="ko-KR"/>
              <a:t>ICMP</a:t>
            </a:r>
            <a:r>
              <a:rPr lang="ko-KR" altLang="en-US"/>
              <a:t>의 특성을 악용한다고 알려져 있다</a:t>
            </a:r>
            <a:r>
              <a:rPr lang="en-US" altLang="ko-KR"/>
              <a:t>. ICMP</a:t>
            </a:r>
            <a:r>
              <a:rPr lang="ko-KR" altLang="en-US"/>
              <a:t>는 네트웍 상의 어떤 노드들이 현재 운영되고 있는지를 알기 위해 핑 명령을 사용할 수 있게 해주며</a:t>
            </a:r>
            <a:r>
              <a:rPr lang="en-US" altLang="ko-KR"/>
              <a:t>, </a:t>
            </a:r>
            <a:r>
              <a:rPr lang="ko-KR" altLang="en-US"/>
              <a:t>만약 해당 노드가 현재 동작 중이라면 그 핑 메시지에 대응하여 에코 메시지를 원래의 주소에 반환하게 된다</a:t>
            </a:r>
            <a:r>
              <a:rPr lang="en-US" altLang="ko-KR"/>
              <a:t>. </a:t>
            </a:r>
            <a:endParaRPr lang="en-US" altLang="ko-KR" smtClean="0"/>
          </a:p>
          <a:p>
            <a:endParaRPr lang="en-US" altLang="ko-KR"/>
          </a:p>
          <a:p>
            <a:r>
              <a:rPr lang="ko-KR" altLang="en-US" smtClean="0"/>
              <a:t>스머프 </a:t>
            </a:r>
            <a:r>
              <a:rPr lang="ko-KR" altLang="en-US"/>
              <a:t>프로그램은 위장된 패킷을 만들어 네트웍 내의 모든 </a:t>
            </a:r>
            <a:r>
              <a:rPr lang="en-US" altLang="ko-KR"/>
              <a:t>IP </a:t>
            </a:r>
            <a:r>
              <a:rPr lang="ko-KR" altLang="en-US"/>
              <a:t>주소로 보내는 </a:t>
            </a:r>
            <a:r>
              <a:rPr lang="en-US" altLang="ko-KR"/>
              <a:t>ICMP </a:t>
            </a:r>
            <a:r>
              <a:rPr lang="ko-KR" altLang="en-US"/>
              <a:t>핑 메시지를 포함하고 있다</a:t>
            </a:r>
            <a:r>
              <a:rPr lang="en-US" altLang="ko-KR"/>
              <a:t>. </a:t>
            </a:r>
            <a:r>
              <a:rPr lang="ko-KR" altLang="en-US"/>
              <a:t>이 핑 메시지에 대응한 에코 메시지 응답은 위장에 사용된 다른 사람의 </a:t>
            </a:r>
            <a:r>
              <a:rPr lang="en-US" altLang="ko-KR"/>
              <a:t>IP </a:t>
            </a:r>
            <a:r>
              <a:rPr lang="ko-KR" altLang="en-US"/>
              <a:t>주소로 보낸다</a:t>
            </a:r>
            <a:r>
              <a:rPr lang="en-US" altLang="ko-KR"/>
              <a:t>. </a:t>
            </a:r>
            <a:endParaRPr lang="en-US" altLang="ko-KR" smtClean="0"/>
          </a:p>
          <a:p>
            <a:endParaRPr lang="en-US" altLang="ko-KR"/>
          </a:p>
          <a:p>
            <a:r>
              <a:rPr lang="ko-KR" altLang="en-US" smtClean="0"/>
              <a:t>엄청난 </a:t>
            </a:r>
            <a:r>
              <a:rPr lang="ko-KR" altLang="en-US"/>
              <a:t>양의 핑과 그에 대응하는 에코 메시지로 인해</a:t>
            </a:r>
            <a:r>
              <a:rPr lang="en-US" altLang="ko-KR"/>
              <a:t>, </a:t>
            </a:r>
            <a:r>
              <a:rPr lang="ko-KR" altLang="en-US"/>
              <a:t>네트웍은 실시간 트래픽이 정상적으로 처리될 수 없으리만치 많은 양의 정보로 넘쳐흐르게 된다</a:t>
            </a:r>
            <a:r>
              <a:rPr lang="en-US" altLang="ko-KR"/>
              <a:t>. </a:t>
            </a:r>
            <a:r>
              <a:rPr lang="ko-KR" altLang="en-US" smtClean="0"/>
              <a:t>이 </a:t>
            </a:r>
            <a:r>
              <a:rPr lang="ko-KR" altLang="en-US"/>
              <a:t>공격을 무력화하는 방법은 각 네트워크 라우터에서 </a:t>
            </a:r>
            <a:r>
              <a:rPr lang="en-US" altLang="ko-KR"/>
              <a:t>IP </a:t>
            </a:r>
            <a:r>
              <a:rPr lang="ko-KR" altLang="en-US"/>
              <a:t>브로드캐스트 주소를 사용할 수 없게 미리 설정해 놓는 방법 따위가 있다</a:t>
            </a:r>
            <a:r>
              <a:rPr lang="en-US" altLang="ko-KR"/>
              <a:t>.</a:t>
            </a:r>
          </a:p>
          <a:p>
            <a:endParaRPr lang="en-US" altLang="ko-KR"/>
          </a:p>
          <a:p>
            <a:r>
              <a:rPr lang="en-US" altLang="ko-KR" smtClean="0"/>
              <a:t>Smurping (</a:t>
            </a:r>
            <a:r>
              <a:rPr lang="ko-KR" altLang="en-US" smtClean="0"/>
              <a:t>스머핑공격</a:t>
            </a:r>
            <a:r>
              <a:rPr lang="en-US" altLang="ko-KR" smtClean="0"/>
              <a:t>)</a:t>
            </a:r>
          </a:p>
        </p:txBody>
      </p:sp>
    </p:spTree>
    <p:extLst>
      <p:ext uri="{BB962C8B-B14F-4D97-AF65-F5344CB8AC3E}">
        <p14:creationId xmlns:p14="http://schemas.microsoft.com/office/powerpoint/2010/main" val="1867904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a:solidFill>
                  <a:srgbClr val="D15A3E"/>
                </a:solidFill>
              </a:rPr>
              <a:t>( </a:t>
            </a:r>
            <a:r>
              <a:rPr lang="en-US" altLang="ko-KR" sz="2400">
                <a:solidFill>
                  <a:srgbClr val="D15A3E"/>
                </a:solidFill>
              </a:rPr>
              <a:t>4</a:t>
            </a:r>
            <a:r>
              <a:rPr lang="ko-KR" altLang="en-US" sz="2400">
                <a:solidFill>
                  <a:srgbClr val="D15A3E"/>
                </a:solidFill>
              </a:rPr>
              <a:t>과목</a:t>
            </a:r>
            <a:r>
              <a:rPr lang="en-US" altLang="ko-KR" sz="2400">
                <a:solidFill>
                  <a:srgbClr val="D15A3E"/>
                </a:solidFill>
              </a:rPr>
              <a:t>: IT </a:t>
            </a:r>
            <a:r>
              <a:rPr lang="ko-KR" altLang="en-US" sz="2400">
                <a:solidFill>
                  <a:srgbClr val="D15A3E"/>
                </a:solidFill>
              </a:rPr>
              <a:t>신기술 동향 및 시스템관리 </a:t>
            </a:r>
            <a:r>
              <a:rPr lang="en-US" altLang="ko-KR">
                <a:solidFill>
                  <a:srgbClr val="D15A3E"/>
                </a:solidFill>
              </a:rPr>
              <a:t>)</a:t>
            </a:r>
            <a:endParaRPr lang="ko-KR" altLang="en-US"/>
          </a:p>
        </p:txBody>
      </p:sp>
      <p:sp>
        <p:nvSpPr>
          <p:cNvPr id="3" name="직사각형 2"/>
          <p:cNvSpPr/>
          <p:nvPr/>
        </p:nvSpPr>
        <p:spPr>
          <a:xfrm>
            <a:off x="1295400" y="998700"/>
            <a:ext cx="10580650" cy="5078313"/>
          </a:xfrm>
          <a:prstGeom prst="rect">
            <a:avLst/>
          </a:prstGeom>
        </p:spPr>
        <p:txBody>
          <a:bodyPr wrap="square">
            <a:spAutoFit/>
          </a:bodyPr>
          <a:lstStyle/>
          <a:p>
            <a:pPr marL="771525" indent="-771525"/>
            <a:r>
              <a:rPr lang="ko-KR" altLang="en-US" smtClean="0"/>
              <a:t>연습</a:t>
            </a:r>
            <a:r>
              <a:rPr lang="en-US" altLang="ko-KR" smtClean="0"/>
              <a:t>19) </a:t>
            </a:r>
            <a:r>
              <a:rPr lang="ko-KR" altLang="en-US" smtClean="0"/>
              <a:t>다음 내용이 설명하는 용어는</a:t>
            </a:r>
            <a:r>
              <a:rPr lang="en-US" altLang="ko-KR" smtClean="0"/>
              <a:t>?</a:t>
            </a:r>
          </a:p>
          <a:p>
            <a:pPr marL="771525" indent="-771525"/>
            <a:endParaRPr lang="en-US" altLang="ko-KR" smtClean="0"/>
          </a:p>
          <a:p>
            <a:r>
              <a:rPr lang="ko-KR" altLang="en-US"/>
              <a:t>기존의 관리 방법이나 분석 체계로는 처리하기 어려운 막대한 양의 정형 또는 비정형 데이터 집합</a:t>
            </a:r>
            <a:r>
              <a:rPr lang="en-US" altLang="ko-KR"/>
              <a:t>. </a:t>
            </a:r>
            <a:r>
              <a:rPr lang="ko-KR" altLang="en-US"/>
              <a:t>스마트폰과 같은 스마트 기기의 빠른 확산</a:t>
            </a:r>
            <a:r>
              <a:rPr lang="en-US" altLang="ko-KR"/>
              <a:t>, </a:t>
            </a:r>
            <a:r>
              <a:rPr lang="ko-KR" altLang="en-US"/>
              <a:t>소셜 네트워킹 서비스</a:t>
            </a:r>
            <a:r>
              <a:rPr lang="en-US" altLang="ko-KR"/>
              <a:t>(SNS)</a:t>
            </a:r>
            <a:r>
              <a:rPr lang="ko-KR" altLang="en-US"/>
              <a:t>의 활성화</a:t>
            </a:r>
            <a:r>
              <a:rPr lang="en-US" altLang="ko-KR"/>
              <a:t>, </a:t>
            </a:r>
            <a:r>
              <a:rPr lang="ko-KR" altLang="en-US"/>
              <a:t>사물 인터넷</a:t>
            </a:r>
            <a:r>
              <a:rPr lang="en-US" altLang="ko-KR"/>
              <a:t>(IoT)</a:t>
            </a:r>
            <a:r>
              <a:rPr lang="ko-KR" altLang="en-US"/>
              <a:t>의 확대로 데이터 폭발이 더욱 가속화되고 있다</a:t>
            </a:r>
            <a:r>
              <a:rPr lang="en-US" altLang="ko-KR"/>
              <a:t>. </a:t>
            </a:r>
            <a:r>
              <a:rPr lang="ko-KR" altLang="en-US"/>
              <a:t>기업</a:t>
            </a:r>
            <a:r>
              <a:rPr lang="en-US" altLang="ko-KR"/>
              <a:t>, </a:t>
            </a:r>
            <a:r>
              <a:rPr lang="ko-KR" altLang="en-US"/>
              <a:t>정부</a:t>
            </a:r>
            <a:r>
              <a:rPr lang="en-US" altLang="ko-KR"/>
              <a:t>, </a:t>
            </a:r>
            <a:r>
              <a:rPr lang="ko-KR" altLang="en-US"/>
              <a:t>포털 </a:t>
            </a:r>
            <a:r>
              <a:rPr lang="ko-KR" altLang="en-US"/>
              <a:t>등에서 </a:t>
            </a:r>
            <a:r>
              <a:rPr lang="ko-KR" altLang="en-US" smtClean="0"/>
              <a:t>이를 </a:t>
            </a:r>
            <a:r>
              <a:rPr lang="ko-KR" altLang="en-US"/>
              <a:t>효과적으로 분석</a:t>
            </a:r>
            <a:r>
              <a:rPr lang="en-US" altLang="ko-KR"/>
              <a:t>·</a:t>
            </a:r>
            <a:r>
              <a:rPr lang="ko-KR" altLang="en-US"/>
              <a:t>처리하여 미래를 예측해 최적의 대응 방안을 찾고</a:t>
            </a:r>
            <a:r>
              <a:rPr lang="en-US" altLang="ko-KR"/>
              <a:t>, </a:t>
            </a:r>
            <a:r>
              <a:rPr lang="ko-KR" altLang="en-US"/>
              <a:t>이를 수익으로 연결하여 새로운 가치를 창출할 수 </a:t>
            </a:r>
            <a:r>
              <a:rPr lang="ko-KR" altLang="en-US"/>
              <a:t>있다</a:t>
            </a:r>
            <a:r>
              <a:rPr lang="en-US" altLang="ko-KR" smtClean="0"/>
              <a:t>.</a:t>
            </a:r>
          </a:p>
          <a:p>
            <a:endParaRPr lang="en-US" altLang="ko-KR"/>
          </a:p>
          <a:p>
            <a:r>
              <a:rPr lang="en-US" altLang="ko-KR" smtClean="0"/>
              <a:t>Big Data</a:t>
            </a:r>
            <a:endParaRPr lang="en-US" altLang="ko-KR"/>
          </a:p>
          <a:p>
            <a:endParaRPr lang="en-US" altLang="ko-KR" smtClean="0"/>
          </a:p>
          <a:p>
            <a:pPr marL="771525" indent="-771525"/>
            <a:r>
              <a:rPr lang="ko-KR" altLang="en-US" smtClean="0"/>
              <a:t>연습</a:t>
            </a:r>
            <a:r>
              <a:rPr lang="en-US" altLang="ko-KR" smtClean="0"/>
              <a:t>20) </a:t>
            </a:r>
            <a:r>
              <a:rPr lang="ko-KR" altLang="en-US"/>
              <a:t>빈칸에 들어갈 </a:t>
            </a:r>
            <a:r>
              <a:rPr lang="ko-KR" altLang="en-US"/>
              <a:t>용어는</a:t>
            </a:r>
            <a:r>
              <a:rPr lang="en-US" altLang="ko-KR" smtClean="0"/>
              <a:t>?</a:t>
            </a:r>
          </a:p>
          <a:p>
            <a:pPr marL="771525" indent="-771525"/>
            <a:endParaRPr lang="en-US" altLang="ko-KR" smtClean="0"/>
          </a:p>
          <a:p>
            <a:r>
              <a:rPr lang="ko-KR" altLang="en-US"/>
              <a:t>범죄에 사용된 컴퓨터나 범죄 행위를 한 컴퓨터로부터 디지털 정보를 수집하고 범죄의 증거를 </a:t>
            </a:r>
            <a:r>
              <a:rPr lang="ko-KR" altLang="en-US"/>
              <a:t>확보하는 </a:t>
            </a:r>
            <a:r>
              <a:rPr lang="ko-KR" altLang="en-US" smtClean="0"/>
              <a:t>기술이다</a:t>
            </a:r>
            <a:r>
              <a:rPr lang="en-US" altLang="ko-KR" smtClean="0"/>
              <a:t>. (      )</a:t>
            </a:r>
            <a:r>
              <a:rPr lang="ko-KR" altLang="en-US" smtClean="0"/>
              <a:t>의 </a:t>
            </a:r>
            <a:r>
              <a:rPr lang="ko-KR" altLang="en-US"/>
              <a:t>증거 수집 기술 방법으로는 휘발성 메모리의 데이터나 삭제 및 변경된 데이터 복구 기술</a:t>
            </a:r>
            <a:r>
              <a:rPr lang="en-US" altLang="ko-KR"/>
              <a:t>, </a:t>
            </a:r>
            <a:r>
              <a:rPr lang="ko-KR" altLang="en-US"/>
              <a:t>암호화 기술</a:t>
            </a:r>
            <a:r>
              <a:rPr lang="en-US" altLang="ko-KR"/>
              <a:t>, </a:t>
            </a:r>
            <a:r>
              <a:rPr lang="ko-KR" altLang="en-US"/>
              <a:t>숨겨 놓은 파일 찾기</a:t>
            </a:r>
            <a:r>
              <a:rPr lang="en-US" altLang="ko-KR"/>
              <a:t>, </a:t>
            </a:r>
            <a:r>
              <a:rPr lang="ko-KR" altLang="en-US"/>
              <a:t>임시 파일 데이터나 백업 데이터의 복구</a:t>
            </a:r>
            <a:r>
              <a:rPr lang="en-US" altLang="ko-KR"/>
              <a:t>, </a:t>
            </a:r>
            <a:r>
              <a:rPr lang="ko-KR" altLang="en-US"/>
              <a:t>컴퓨터 시간과 날짜에 관련된 정보를 분석하는 기술 등이 </a:t>
            </a:r>
            <a:r>
              <a:rPr lang="ko-KR" altLang="en-US"/>
              <a:t>있다</a:t>
            </a:r>
            <a:r>
              <a:rPr lang="en-US" altLang="ko-KR" smtClean="0"/>
              <a:t>.</a:t>
            </a:r>
          </a:p>
          <a:p>
            <a:endParaRPr lang="en-US" altLang="ko-KR"/>
          </a:p>
          <a:p>
            <a:r>
              <a:rPr lang="en-US" altLang="ko-KR" smtClean="0"/>
              <a:t>Digital Forensics</a:t>
            </a:r>
          </a:p>
          <a:p>
            <a:endParaRPr lang="en-US" altLang="ko-KR"/>
          </a:p>
        </p:txBody>
      </p:sp>
    </p:spTree>
    <p:extLst>
      <p:ext uri="{BB962C8B-B14F-4D97-AF65-F5344CB8AC3E}">
        <p14:creationId xmlns:p14="http://schemas.microsoft.com/office/powerpoint/2010/main" val="37617680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a:solidFill>
                  <a:srgbClr val="D15A3E"/>
                </a:solidFill>
              </a:rPr>
              <a:t>( </a:t>
            </a:r>
            <a:r>
              <a:rPr lang="en-US" altLang="ko-KR" sz="2400">
                <a:solidFill>
                  <a:srgbClr val="D15A3E"/>
                </a:solidFill>
              </a:rPr>
              <a:t>4</a:t>
            </a:r>
            <a:r>
              <a:rPr lang="ko-KR" altLang="en-US" sz="2400">
                <a:solidFill>
                  <a:srgbClr val="D15A3E"/>
                </a:solidFill>
              </a:rPr>
              <a:t>과목</a:t>
            </a:r>
            <a:r>
              <a:rPr lang="en-US" altLang="ko-KR" sz="2400">
                <a:solidFill>
                  <a:srgbClr val="D15A3E"/>
                </a:solidFill>
              </a:rPr>
              <a:t>: IT </a:t>
            </a:r>
            <a:r>
              <a:rPr lang="ko-KR" altLang="en-US" sz="2400">
                <a:solidFill>
                  <a:srgbClr val="D15A3E"/>
                </a:solidFill>
              </a:rPr>
              <a:t>신기술 동향 및 시스템관리 </a:t>
            </a:r>
            <a:r>
              <a:rPr lang="en-US" altLang="ko-KR">
                <a:solidFill>
                  <a:srgbClr val="D15A3E"/>
                </a:solidFill>
              </a:rPr>
              <a:t>)</a:t>
            </a:r>
            <a:endParaRPr lang="ko-KR" altLang="en-US"/>
          </a:p>
        </p:txBody>
      </p:sp>
      <p:sp>
        <p:nvSpPr>
          <p:cNvPr id="3" name="직사각형 2"/>
          <p:cNvSpPr/>
          <p:nvPr/>
        </p:nvSpPr>
        <p:spPr>
          <a:xfrm>
            <a:off x="1295400" y="998700"/>
            <a:ext cx="10580650" cy="5078313"/>
          </a:xfrm>
          <a:prstGeom prst="rect">
            <a:avLst/>
          </a:prstGeom>
        </p:spPr>
        <p:txBody>
          <a:bodyPr wrap="square">
            <a:spAutoFit/>
          </a:bodyPr>
          <a:lstStyle/>
          <a:p>
            <a:r>
              <a:rPr lang="ko-KR" altLang="en-US" smtClean="0"/>
              <a:t>연습</a:t>
            </a:r>
            <a:r>
              <a:rPr lang="en-US" altLang="ko-KR" smtClean="0"/>
              <a:t>21) </a:t>
            </a:r>
            <a:r>
              <a:rPr lang="ko-KR" altLang="en-US" smtClean="0"/>
              <a:t>빈칸에 공통으로 들어갈 용어는</a:t>
            </a:r>
            <a:r>
              <a:rPr lang="en-US" altLang="ko-KR" smtClean="0"/>
              <a:t>?</a:t>
            </a:r>
          </a:p>
          <a:p>
            <a:endParaRPr lang="en-US" altLang="ko-KR" smtClean="0"/>
          </a:p>
          <a:p>
            <a:r>
              <a:rPr lang="en-US" altLang="ko-KR" smtClean="0"/>
              <a:t>(        )</a:t>
            </a:r>
            <a:r>
              <a:rPr lang="ko-KR" altLang="en-US" smtClean="0"/>
              <a:t>란 </a:t>
            </a:r>
            <a:r>
              <a:rPr lang="ko-KR" altLang="en-US"/>
              <a:t>정보가 있는 올바른 컴퓨터를 가리키는 자동화 네트워킹이다</a:t>
            </a:r>
            <a:r>
              <a:rPr lang="en-US" altLang="ko-KR"/>
              <a:t>. </a:t>
            </a:r>
          </a:p>
          <a:p>
            <a:r>
              <a:rPr lang="en-US" altLang="ko-KR"/>
              <a:t>RFID </a:t>
            </a:r>
            <a:r>
              <a:rPr lang="ko-KR" altLang="en-US"/>
              <a:t>태그에는 </a:t>
            </a:r>
            <a:r>
              <a:rPr lang="en-US" altLang="ko-KR"/>
              <a:t>EPC(Electronic Product Code)</a:t>
            </a:r>
            <a:r>
              <a:rPr lang="ko-KR" altLang="en-US"/>
              <a:t>만 저장되므로 관련 품목에 대한 정보와 </a:t>
            </a:r>
            <a:r>
              <a:rPr lang="en-US" altLang="ko-KR"/>
              <a:t>EPC</a:t>
            </a:r>
            <a:r>
              <a:rPr lang="ko-KR" altLang="en-US"/>
              <a:t>를 맞춰보는 몇 가지 방법을 진행한다</a:t>
            </a:r>
            <a:r>
              <a:rPr lang="en-US" altLang="ko-KR"/>
              <a:t>. </a:t>
            </a:r>
            <a:r>
              <a:rPr lang="ko-KR" altLang="en-US"/>
              <a:t>즉 </a:t>
            </a:r>
            <a:r>
              <a:rPr lang="en-US" altLang="ko-KR"/>
              <a:t>RFID </a:t>
            </a:r>
            <a:r>
              <a:rPr lang="ko-KR" altLang="en-US"/>
              <a:t>코드와 관련된 사물의 구체적인 정보가 있는 서버의 위치를 알려 주는 서비스이며</a:t>
            </a:r>
            <a:r>
              <a:rPr lang="en-US" altLang="ko-KR"/>
              <a:t>, </a:t>
            </a:r>
            <a:r>
              <a:rPr lang="ko-KR" altLang="en-US"/>
              <a:t>이미 존재하는 인터넷 표준과 네트워크를 사용하기 위해 도메인 네임 시스템</a:t>
            </a:r>
            <a:r>
              <a:rPr lang="en-US" altLang="ko-KR"/>
              <a:t>(DNS)</a:t>
            </a:r>
            <a:r>
              <a:rPr lang="ko-KR" altLang="en-US"/>
              <a:t>을 바탕으로 </a:t>
            </a:r>
            <a:r>
              <a:rPr lang="en-US" altLang="ko-KR"/>
              <a:t>EPC</a:t>
            </a:r>
            <a:r>
              <a:rPr lang="ko-KR" altLang="en-US"/>
              <a:t>에 대한 정보를 사용하는 것을 의미한다</a:t>
            </a:r>
            <a:r>
              <a:rPr lang="en-US" altLang="ko-KR"/>
              <a:t>. </a:t>
            </a:r>
            <a:endParaRPr lang="en-US" altLang="ko-KR" smtClean="0"/>
          </a:p>
          <a:p>
            <a:endParaRPr lang="en-US" altLang="ko-KR"/>
          </a:p>
          <a:p>
            <a:r>
              <a:rPr lang="ko-KR" altLang="en-US"/>
              <a:t>또한 </a:t>
            </a:r>
            <a:r>
              <a:rPr lang="en-US" altLang="ko-KR" smtClean="0"/>
              <a:t>(          )</a:t>
            </a:r>
            <a:r>
              <a:rPr lang="ko-KR" altLang="en-US" smtClean="0"/>
              <a:t>는 </a:t>
            </a:r>
            <a:r>
              <a:rPr lang="en-US" altLang="ko-KR"/>
              <a:t>EPC </a:t>
            </a:r>
            <a:r>
              <a:rPr lang="ko-KR" altLang="en-US"/>
              <a:t>국제 네트워크의 구성 요소 중 하나이며</a:t>
            </a:r>
            <a:r>
              <a:rPr lang="en-US" altLang="ko-KR"/>
              <a:t>, EXP</a:t>
            </a:r>
            <a:r>
              <a:rPr lang="ko-KR" altLang="en-US"/>
              <a:t>의 데이터로 구체적인 정보를 알기 위해 사용되는 일련의 행동을 의미한다</a:t>
            </a:r>
            <a:r>
              <a:rPr lang="en-US" altLang="ko-KR"/>
              <a:t>. </a:t>
            </a:r>
            <a:r>
              <a:rPr lang="ko-KR" altLang="en-US"/>
              <a:t>즉 </a:t>
            </a:r>
            <a:r>
              <a:rPr lang="en-US" altLang="ko-KR"/>
              <a:t>RFID </a:t>
            </a:r>
            <a:r>
              <a:rPr lang="ko-KR" altLang="en-US"/>
              <a:t>코드가 네트워크에서 사용되기 위해서는 쿼리와 응답 형식이 </a:t>
            </a:r>
            <a:r>
              <a:rPr lang="en-US" altLang="ko-KR"/>
              <a:t>DNS </a:t>
            </a:r>
            <a:r>
              <a:rPr lang="ko-KR" altLang="en-US"/>
              <a:t>표준을 고수해야 한다는 것을 알 수 있다</a:t>
            </a:r>
            <a:r>
              <a:rPr lang="en-US" altLang="ko-KR"/>
              <a:t>. </a:t>
            </a:r>
            <a:r>
              <a:rPr lang="en-US" altLang="ko-KR" smtClean="0"/>
              <a:t> </a:t>
            </a:r>
          </a:p>
          <a:p>
            <a:endParaRPr lang="en-US" altLang="ko-KR"/>
          </a:p>
          <a:p>
            <a:r>
              <a:rPr lang="en-US" altLang="ko-KR" smtClean="0"/>
              <a:t>(         )</a:t>
            </a:r>
            <a:r>
              <a:rPr lang="ko-KR" altLang="en-US" smtClean="0"/>
              <a:t>의 </a:t>
            </a:r>
            <a:r>
              <a:rPr lang="ko-KR" altLang="en-US"/>
              <a:t>역할은 </a:t>
            </a:r>
            <a:r>
              <a:rPr lang="en-US" altLang="ko-KR"/>
              <a:t>EPC </a:t>
            </a:r>
            <a:r>
              <a:rPr lang="ko-KR" altLang="en-US"/>
              <a:t>코드가 도메인 네임 형식으로 전환되어 쿼리와 응답이 되는 것이며</a:t>
            </a:r>
            <a:r>
              <a:rPr lang="en-US" altLang="ko-KR"/>
              <a:t>, </a:t>
            </a:r>
            <a:r>
              <a:rPr lang="ko-KR" altLang="en-US"/>
              <a:t>그 결과는 </a:t>
            </a:r>
            <a:r>
              <a:rPr lang="en-US" altLang="ko-KR"/>
              <a:t>DNS </a:t>
            </a:r>
            <a:r>
              <a:rPr lang="ko-KR" altLang="en-US"/>
              <a:t>레코드</a:t>
            </a:r>
            <a:r>
              <a:rPr lang="en-US" altLang="ko-KR"/>
              <a:t>(DNS Record) </a:t>
            </a:r>
            <a:r>
              <a:rPr lang="ko-KR" altLang="en-US"/>
              <a:t>형식을 갖춘 리스폰스</a:t>
            </a:r>
            <a:r>
              <a:rPr lang="en-US" altLang="ko-KR"/>
              <a:t>(Response)</a:t>
            </a:r>
            <a:r>
              <a:rPr lang="ko-KR" altLang="en-US"/>
              <a:t>가 될 것이다</a:t>
            </a:r>
            <a:r>
              <a:rPr lang="en-US" altLang="ko-KR"/>
              <a:t>. </a:t>
            </a:r>
            <a:r>
              <a:rPr lang="en-US" altLang="ko-KR" smtClean="0"/>
              <a:t>(        )</a:t>
            </a:r>
            <a:r>
              <a:rPr lang="ko-KR" altLang="en-US" smtClean="0"/>
              <a:t>의 </a:t>
            </a:r>
            <a:r>
              <a:rPr lang="ko-KR" altLang="en-US"/>
              <a:t>역할은 크게 클라이언트</a:t>
            </a:r>
            <a:r>
              <a:rPr lang="en-US" altLang="ko-KR"/>
              <a:t>, </a:t>
            </a:r>
            <a:r>
              <a:rPr lang="ko-KR" altLang="en-US"/>
              <a:t>서버</a:t>
            </a:r>
            <a:r>
              <a:rPr lang="en-US" altLang="ko-KR"/>
              <a:t>, </a:t>
            </a:r>
            <a:r>
              <a:rPr lang="ko-KR" altLang="en-US"/>
              <a:t>게시자의 역할로 나눌 수 </a:t>
            </a:r>
            <a:r>
              <a:rPr lang="ko-KR" altLang="en-US"/>
              <a:t>있다</a:t>
            </a:r>
            <a:r>
              <a:rPr lang="en-US" altLang="ko-KR" smtClean="0"/>
              <a:t>.</a:t>
            </a:r>
          </a:p>
          <a:p>
            <a:endParaRPr lang="en-US" altLang="ko-KR"/>
          </a:p>
          <a:p>
            <a:endParaRPr lang="en-US" altLang="ko-KR" smtClean="0"/>
          </a:p>
          <a:p>
            <a:pPr marL="771525" indent="-771525"/>
            <a:r>
              <a:rPr lang="en-US" altLang="ko-KR" smtClean="0"/>
              <a:t>ONS(Object Naming Service)</a:t>
            </a:r>
            <a:endParaRPr lang="en-US" altLang="ko-KR"/>
          </a:p>
        </p:txBody>
      </p:sp>
    </p:spTree>
    <p:extLst>
      <p:ext uri="{BB962C8B-B14F-4D97-AF65-F5344CB8AC3E}">
        <p14:creationId xmlns:p14="http://schemas.microsoft.com/office/powerpoint/2010/main" val="18476260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a:solidFill>
                  <a:srgbClr val="D15A3E"/>
                </a:solidFill>
              </a:rPr>
              <a:t>( </a:t>
            </a:r>
            <a:r>
              <a:rPr lang="en-US" altLang="ko-KR" sz="2400">
                <a:solidFill>
                  <a:srgbClr val="D15A3E"/>
                </a:solidFill>
              </a:rPr>
              <a:t>4</a:t>
            </a:r>
            <a:r>
              <a:rPr lang="ko-KR" altLang="en-US" sz="2400">
                <a:solidFill>
                  <a:srgbClr val="D15A3E"/>
                </a:solidFill>
              </a:rPr>
              <a:t>과목</a:t>
            </a:r>
            <a:r>
              <a:rPr lang="en-US" altLang="ko-KR" sz="2400">
                <a:solidFill>
                  <a:srgbClr val="D15A3E"/>
                </a:solidFill>
              </a:rPr>
              <a:t>: IT </a:t>
            </a:r>
            <a:r>
              <a:rPr lang="ko-KR" altLang="en-US" sz="2400">
                <a:solidFill>
                  <a:srgbClr val="D15A3E"/>
                </a:solidFill>
              </a:rPr>
              <a:t>신기술 동향 및 시스템관리 </a:t>
            </a:r>
            <a:r>
              <a:rPr lang="en-US" altLang="ko-KR">
                <a:solidFill>
                  <a:srgbClr val="D15A3E"/>
                </a:solidFill>
              </a:rPr>
              <a:t>)</a:t>
            </a:r>
            <a:endParaRPr lang="ko-KR" altLang="en-US"/>
          </a:p>
        </p:txBody>
      </p:sp>
      <p:sp>
        <p:nvSpPr>
          <p:cNvPr id="3" name="직사각형 2"/>
          <p:cNvSpPr/>
          <p:nvPr/>
        </p:nvSpPr>
        <p:spPr>
          <a:xfrm>
            <a:off x="1295400" y="998700"/>
            <a:ext cx="10580650" cy="5078313"/>
          </a:xfrm>
          <a:prstGeom prst="rect">
            <a:avLst/>
          </a:prstGeom>
        </p:spPr>
        <p:txBody>
          <a:bodyPr wrap="square">
            <a:spAutoFit/>
          </a:bodyPr>
          <a:lstStyle/>
          <a:p>
            <a:r>
              <a:rPr lang="ko-KR" altLang="en-US" smtClean="0"/>
              <a:t>연습</a:t>
            </a:r>
            <a:r>
              <a:rPr lang="en-US" altLang="ko-KR" smtClean="0"/>
              <a:t>22) </a:t>
            </a:r>
            <a:r>
              <a:rPr lang="ko-KR" altLang="en-US" smtClean="0"/>
              <a:t>다음 내용이 설명하는 용어는</a:t>
            </a:r>
            <a:r>
              <a:rPr lang="en-US" altLang="ko-KR" smtClean="0"/>
              <a:t>?</a:t>
            </a:r>
          </a:p>
          <a:p>
            <a:endParaRPr lang="en-US" altLang="ko-KR" smtClean="0"/>
          </a:p>
          <a:p>
            <a:r>
              <a:rPr lang="ko-KR" altLang="en-US"/>
              <a:t>컴퓨터 시스템의 비정상적인 사용</a:t>
            </a:r>
            <a:r>
              <a:rPr lang="en-US" altLang="ko-KR"/>
              <a:t>, </a:t>
            </a:r>
            <a:r>
              <a:rPr lang="ko-KR" altLang="en-US"/>
              <a:t>오용</a:t>
            </a:r>
            <a:r>
              <a:rPr lang="en-US" altLang="ko-KR"/>
              <a:t>, </a:t>
            </a:r>
            <a:r>
              <a:rPr lang="ko-KR" altLang="en-US"/>
              <a:t>남용 등을 실시간으로 </a:t>
            </a:r>
            <a:r>
              <a:rPr lang="ko-KR" altLang="en-US"/>
              <a:t>탐지하는 </a:t>
            </a:r>
            <a:r>
              <a:rPr lang="ko-KR" altLang="en-US" smtClean="0"/>
              <a:t>시스템이다</a:t>
            </a:r>
            <a:r>
              <a:rPr lang="en-US" altLang="ko-KR" smtClean="0"/>
              <a:t>. </a:t>
            </a:r>
            <a:r>
              <a:rPr lang="ko-KR" altLang="en-US"/>
              <a:t>침입 차단 </a:t>
            </a:r>
            <a:r>
              <a:rPr lang="en-US" altLang="ko-KR"/>
              <a:t>(</a:t>
            </a:r>
            <a:r>
              <a:rPr lang="ko-KR" altLang="en-US"/>
              <a:t>시스템</a:t>
            </a:r>
            <a:r>
              <a:rPr lang="en-US" altLang="ko-KR"/>
              <a:t>)</a:t>
            </a:r>
            <a:r>
              <a:rPr lang="ko-KR" altLang="en-US"/>
              <a:t>만으로 내부 사용자의 불법적인 행동</a:t>
            </a:r>
            <a:r>
              <a:rPr lang="en-US" altLang="ko-KR"/>
              <a:t>(</a:t>
            </a:r>
            <a:r>
              <a:rPr lang="ko-KR" altLang="en-US"/>
              <a:t>기밀 유출 등</a:t>
            </a:r>
            <a:r>
              <a:rPr lang="en-US" altLang="ko-KR"/>
              <a:t>)</a:t>
            </a:r>
            <a:r>
              <a:rPr lang="ko-KR" altLang="en-US"/>
              <a:t>과 외부 해킹에 대처할 수는 없으므로 모든 내ㆍ외부 정보의 흐름을 실시간으로 차단하기 위해 해커 침입 패턴에 대한 추적과 유해 정보 감시가 </a:t>
            </a:r>
            <a:r>
              <a:rPr lang="ko-KR" altLang="en-US"/>
              <a:t>필요하다</a:t>
            </a:r>
            <a:r>
              <a:rPr lang="en-US" altLang="ko-KR" smtClean="0"/>
              <a:t>.</a:t>
            </a:r>
          </a:p>
          <a:p>
            <a:endParaRPr lang="en-US" altLang="ko-KR"/>
          </a:p>
          <a:p>
            <a:r>
              <a:rPr lang="en-US" altLang="ko-KR" smtClean="0"/>
              <a:t>IDS(Intrusion Detection System)</a:t>
            </a:r>
            <a:endParaRPr lang="en-US" altLang="ko-KR"/>
          </a:p>
          <a:p>
            <a:endParaRPr lang="en-US" altLang="ko-KR" smtClean="0"/>
          </a:p>
          <a:p>
            <a:r>
              <a:rPr lang="ko-KR" altLang="en-US" smtClean="0"/>
              <a:t>연습</a:t>
            </a:r>
            <a:r>
              <a:rPr lang="en-US" altLang="ko-KR" smtClean="0"/>
              <a:t>23) </a:t>
            </a:r>
            <a:r>
              <a:rPr lang="ko-KR" altLang="en-US"/>
              <a:t>빈칸에 들어갈 </a:t>
            </a:r>
            <a:r>
              <a:rPr lang="ko-KR" altLang="en-US"/>
              <a:t>용어는</a:t>
            </a:r>
            <a:r>
              <a:rPr lang="en-US" altLang="ko-KR" smtClean="0"/>
              <a:t>?</a:t>
            </a:r>
          </a:p>
          <a:p>
            <a:endParaRPr lang="en-US" altLang="ko-KR" smtClean="0"/>
          </a:p>
          <a:p>
            <a:r>
              <a:rPr lang="en-US" altLang="ko-KR" smtClean="0"/>
              <a:t>(      )</a:t>
            </a:r>
            <a:r>
              <a:rPr lang="ko-KR" altLang="en-US" smtClean="0"/>
              <a:t>은 외부의 </a:t>
            </a:r>
            <a:r>
              <a:rPr lang="ko-KR" altLang="en-US"/>
              <a:t>침입으로부터 자사의 네트워크를 보호하기 위하여 게이트웨이에 설치되는 접속 </a:t>
            </a:r>
            <a:r>
              <a:rPr lang="ko-KR" altLang="en-US"/>
              <a:t>장치나 </a:t>
            </a:r>
            <a:r>
              <a:rPr lang="ko-KR" altLang="en-US" smtClean="0"/>
              <a:t>보안 시스템이다</a:t>
            </a:r>
            <a:r>
              <a:rPr lang="en-US" altLang="ko-KR" smtClean="0"/>
              <a:t>. </a:t>
            </a:r>
            <a:r>
              <a:rPr lang="en-US" altLang="ko-KR"/>
              <a:t>IP </a:t>
            </a:r>
            <a:r>
              <a:rPr lang="ko-KR" altLang="en-US"/>
              <a:t>통신은 기본적으로 양방향을 지원하기 때문에 나갈 수가 있다면 들어오는 것도 허용된다</a:t>
            </a:r>
            <a:r>
              <a:rPr lang="en-US" altLang="ko-KR"/>
              <a:t>. </a:t>
            </a:r>
            <a:r>
              <a:rPr lang="ko-KR" altLang="en-US"/>
              <a:t>이때 네트워크의 연결점에서 트래픽에 대해 선별적 제약을 주거나 제한을 주어 보안을 유지하는 방법 가운데 하나가 침입 탐지 시스템이다</a:t>
            </a:r>
            <a:r>
              <a:rPr lang="en-US" altLang="ko-KR"/>
              <a:t>. </a:t>
            </a:r>
            <a:r>
              <a:rPr lang="ko-KR" altLang="en-US"/>
              <a:t>인터넷에서 공통적으로 사용하는 침입 탐지 시스템으로는 패킷 필터링 라우터</a:t>
            </a:r>
            <a:r>
              <a:rPr lang="en-US" altLang="ko-KR"/>
              <a:t>(packet filtering router)</a:t>
            </a:r>
            <a:r>
              <a:rPr lang="ko-KR" altLang="en-US"/>
              <a:t>와 프록시 서버</a:t>
            </a:r>
            <a:r>
              <a:rPr lang="en-US" altLang="ko-KR"/>
              <a:t>(proxy server)</a:t>
            </a:r>
            <a:r>
              <a:rPr lang="ko-KR" altLang="en-US"/>
              <a:t>가 </a:t>
            </a:r>
            <a:r>
              <a:rPr lang="ko-KR" altLang="en-US"/>
              <a:t>있다</a:t>
            </a:r>
            <a:r>
              <a:rPr lang="en-US" altLang="ko-KR" smtClean="0"/>
              <a:t>.</a:t>
            </a:r>
          </a:p>
          <a:p>
            <a:endParaRPr lang="en-US" altLang="ko-KR"/>
          </a:p>
          <a:p>
            <a:r>
              <a:rPr lang="en-US" altLang="ko-KR" smtClean="0"/>
              <a:t>Firewall(</a:t>
            </a:r>
            <a:r>
              <a:rPr lang="ko-KR" altLang="en-US" smtClean="0"/>
              <a:t>방화벽</a:t>
            </a:r>
            <a:r>
              <a:rPr lang="en-US" altLang="ko-KR" smtClean="0"/>
              <a:t>)</a:t>
            </a:r>
            <a:endParaRPr lang="en-US" altLang="ko-KR"/>
          </a:p>
        </p:txBody>
      </p:sp>
    </p:spTree>
    <p:extLst>
      <p:ext uri="{BB962C8B-B14F-4D97-AF65-F5344CB8AC3E}">
        <p14:creationId xmlns:p14="http://schemas.microsoft.com/office/powerpoint/2010/main" val="40620528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a:solidFill>
                  <a:srgbClr val="D15A3E"/>
                </a:solidFill>
              </a:rPr>
              <a:t>( </a:t>
            </a:r>
            <a:r>
              <a:rPr lang="en-US" altLang="ko-KR" sz="2400">
                <a:solidFill>
                  <a:srgbClr val="D15A3E"/>
                </a:solidFill>
              </a:rPr>
              <a:t>4</a:t>
            </a:r>
            <a:r>
              <a:rPr lang="ko-KR" altLang="en-US" sz="2400">
                <a:solidFill>
                  <a:srgbClr val="D15A3E"/>
                </a:solidFill>
              </a:rPr>
              <a:t>과목</a:t>
            </a:r>
            <a:r>
              <a:rPr lang="en-US" altLang="ko-KR" sz="2400">
                <a:solidFill>
                  <a:srgbClr val="D15A3E"/>
                </a:solidFill>
              </a:rPr>
              <a:t>: IT </a:t>
            </a:r>
            <a:r>
              <a:rPr lang="ko-KR" altLang="en-US" sz="2400">
                <a:solidFill>
                  <a:srgbClr val="D15A3E"/>
                </a:solidFill>
              </a:rPr>
              <a:t>신기술 동향 및 시스템관리 </a:t>
            </a:r>
            <a:r>
              <a:rPr lang="en-US" altLang="ko-KR">
                <a:solidFill>
                  <a:srgbClr val="D15A3E"/>
                </a:solidFill>
              </a:rPr>
              <a:t>)</a:t>
            </a:r>
            <a:endParaRPr lang="ko-KR" altLang="en-US"/>
          </a:p>
        </p:txBody>
      </p:sp>
      <p:sp>
        <p:nvSpPr>
          <p:cNvPr id="3" name="직사각형 2"/>
          <p:cNvSpPr/>
          <p:nvPr/>
        </p:nvSpPr>
        <p:spPr>
          <a:xfrm>
            <a:off x="1295400" y="998700"/>
            <a:ext cx="10580650" cy="5078313"/>
          </a:xfrm>
          <a:prstGeom prst="rect">
            <a:avLst/>
          </a:prstGeom>
        </p:spPr>
        <p:txBody>
          <a:bodyPr wrap="square">
            <a:spAutoFit/>
          </a:bodyPr>
          <a:lstStyle/>
          <a:p>
            <a:r>
              <a:rPr lang="ko-KR" altLang="en-US" smtClean="0"/>
              <a:t>연습</a:t>
            </a:r>
            <a:r>
              <a:rPr lang="en-US" altLang="ko-KR" smtClean="0"/>
              <a:t>24) </a:t>
            </a:r>
            <a:r>
              <a:rPr lang="ko-KR" altLang="en-US" smtClean="0"/>
              <a:t>다음 내용이 설명하는 용어는</a:t>
            </a:r>
            <a:r>
              <a:rPr lang="en-US" altLang="ko-KR" smtClean="0"/>
              <a:t>?</a:t>
            </a:r>
          </a:p>
          <a:p>
            <a:endParaRPr lang="en-US" altLang="ko-KR" smtClean="0"/>
          </a:p>
          <a:p>
            <a:r>
              <a:rPr lang="ko-KR" altLang="en-US"/>
              <a:t>자신의 창작물에 대하여 일정한 조건 아래에 모든 이의 자유 이용을 허락하는 내용의 라이선스</a:t>
            </a:r>
            <a:r>
              <a:rPr lang="en-US" altLang="ko-KR"/>
              <a:t>. </a:t>
            </a:r>
            <a:r>
              <a:rPr lang="ko-KR" altLang="en-US"/>
              <a:t>저작권법 제</a:t>
            </a:r>
            <a:r>
              <a:rPr lang="en-US" altLang="ko-KR"/>
              <a:t>46</a:t>
            </a:r>
            <a:r>
              <a:rPr lang="ko-KR" altLang="en-US"/>
              <a:t>조에 의하면 지적 재산권자는 다른 사람에게 그 저작물의 이용을 허락할 수 있고</a:t>
            </a:r>
            <a:r>
              <a:rPr lang="en-US" altLang="ko-KR"/>
              <a:t>, </a:t>
            </a:r>
            <a:r>
              <a:rPr lang="ko-KR" altLang="en-US"/>
              <a:t>이용 허락을 받은 자는 허락받은 이용 방법 및 조건의 범위 안에서 저작물을 이용할 수 있다</a:t>
            </a:r>
            <a:r>
              <a:rPr lang="en-US" altLang="ko-KR"/>
              <a:t>.</a:t>
            </a:r>
            <a:endParaRPr lang="en-US" altLang="ko-KR" smtClean="0"/>
          </a:p>
          <a:p>
            <a:endParaRPr lang="en-US" altLang="ko-KR" smtClean="0"/>
          </a:p>
          <a:p>
            <a:r>
              <a:rPr lang="en-US" altLang="ko-KR" smtClean="0"/>
              <a:t>CCL(Creative Commons License, </a:t>
            </a:r>
            <a:r>
              <a:rPr lang="ko-KR" altLang="en-US" smtClean="0"/>
              <a:t>저작물 이용약관</a:t>
            </a:r>
            <a:r>
              <a:rPr lang="en-US" altLang="ko-KR" smtClean="0"/>
              <a:t>)</a:t>
            </a:r>
          </a:p>
          <a:p>
            <a:endParaRPr lang="en-US" altLang="ko-KR"/>
          </a:p>
          <a:p>
            <a:endParaRPr lang="en-US" altLang="ko-KR" smtClean="0"/>
          </a:p>
          <a:p>
            <a:endParaRPr lang="en-US" altLang="ko-KR" smtClean="0"/>
          </a:p>
          <a:p>
            <a:r>
              <a:rPr lang="ko-KR" altLang="en-US" smtClean="0"/>
              <a:t>연습</a:t>
            </a:r>
            <a:r>
              <a:rPr lang="en-US" altLang="ko-KR" smtClean="0"/>
              <a:t>25) </a:t>
            </a:r>
            <a:r>
              <a:rPr lang="ko-KR" altLang="en-US"/>
              <a:t>빈칸에 들어갈 </a:t>
            </a:r>
            <a:r>
              <a:rPr lang="ko-KR" altLang="en-US"/>
              <a:t>용어는</a:t>
            </a:r>
            <a:r>
              <a:rPr lang="en-US" altLang="ko-KR" smtClean="0"/>
              <a:t>?</a:t>
            </a:r>
          </a:p>
          <a:p>
            <a:endParaRPr lang="en-US" altLang="ko-KR" smtClean="0"/>
          </a:p>
          <a:p>
            <a:r>
              <a:rPr lang="ko-KR" altLang="en-US" smtClean="0"/>
              <a:t>악성 </a:t>
            </a:r>
            <a:r>
              <a:rPr lang="ko-KR" altLang="en-US"/>
              <a:t>프로그램에 감염되어 나중에 악의적인 의도로 사용될 수 있는 다수의 컴퓨터들이 네트워크로 </a:t>
            </a:r>
            <a:r>
              <a:rPr lang="ko-KR" altLang="en-US"/>
              <a:t>연결된 </a:t>
            </a:r>
            <a:r>
              <a:rPr lang="ko-KR" altLang="en-US" smtClean="0"/>
              <a:t>형태이다</a:t>
            </a:r>
            <a:r>
              <a:rPr lang="en-US" altLang="ko-KR" smtClean="0"/>
              <a:t>. (       )</a:t>
            </a:r>
            <a:r>
              <a:rPr lang="ko-KR" altLang="en-US" smtClean="0"/>
              <a:t>은 </a:t>
            </a:r>
            <a:r>
              <a:rPr lang="ko-KR" altLang="en-US"/>
              <a:t>해킹 또는 악성 프로그램에 감염된 컴퓨터를 네트워크로 연결하고</a:t>
            </a:r>
            <a:r>
              <a:rPr lang="en-US" altLang="ko-KR"/>
              <a:t>, </a:t>
            </a:r>
            <a:r>
              <a:rPr lang="ko-KR" altLang="en-US"/>
              <a:t>해커는 </a:t>
            </a:r>
            <a:r>
              <a:rPr lang="en-US" altLang="ko-KR" smtClean="0"/>
              <a:t>(       )</a:t>
            </a:r>
            <a:r>
              <a:rPr lang="ko-KR" altLang="en-US" smtClean="0"/>
              <a:t>에 </a:t>
            </a:r>
            <a:r>
              <a:rPr lang="ko-KR" altLang="en-US"/>
              <a:t>연결된 컴퓨터를 원격 조종해 개인 정보 유출</a:t>
            </a:r>
            <a:r>
              <a:rPr lang="en-US" altLang="ko-KR"/>
              <a:t>, </a:t>
            </a:r>
            <a:r>
              <a:rPr lang="ko-KR" altLang="en-US"/>
              <a:t>스팸 메일 발송</a:t>
            </a:r>
            <a:r>
              <a:rPr lang="en-US" altLang="ko-KR"/>
              <a:t>, </a:t>
            </a:r>
            <a:r>
              <a:rPr lang="ko-KR" altLang="en-US"/>
              <a:t>다른 시스템에 대한 공격 등 악성 행위를 </a:t>
            </a:r>
            <a:r>
              <a:rPr lang="ko-KR" altLang="en-US"/>
              <a:t>한다</a:t>
            </a:r>
            <a:r>
              <a:rPr lang="en-US" altLang="ko-KR" smtClean="0"/>
              <a:t>.</a:t>
            </a:r>
          </a:p>
          <a:p>
            <a:endParaRPr lang="en-US" altLang="ko-KR"/>
          </a:p>
          <a:p>
            <a:r>
              <a:rPr lang="en-US" altLang="ko-KR" smtClean="0"/>
              <a:t>Botnet</a:t>
            </a:r>
            <a:endParaRPr lang="en-US" altLang="ko-KR"/>
          </a:p>
        </p:txBody>
      </p:sp>
    </p:spTree>
    <p:extLst>
      <p:ext uri="{BB962C8B-B14F-4D97-AF65-F5344CB8AC3E}">
        <p14:creationId xmlns:p14="http://schemas.microsoft.com/office/powerpoint/2010/main" val="13314935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a:solidFill>
                  <a:srgbClr val="D15A3E"/>
                </a:solidFill>
              </a:rPr>
              <a:t>( </a:t>
            </a:r>
            <a:r>
              <a:rPr lang="en-US" altLang="ko-KR" sz="2400">
                <a:solidFill>
                  <a:srgbClr val="D15A3E"/>
                </a:solidFill>
              </a:rPr>
              <a:t>4</a:t>
            </a:r>
            <a:r>
              <a:rPr lang="ko-KR" altLang="en-US" sz="2400">
                <a:solidFill>
                  <a:srgbClr val="D15A3E"/>
                </a:solidFill>
              </a:rPr>
              <a:t>과목</a:t>
            </a:r>
            <a:r>
              <a:rPr lang="en-US" altLang="ko-KR" sz="2400">
                <a:solidFill>
                  <a:srgbClr val="D15A3E"/>
                </a:solidFill>
              </a:rPr>
              <a:t>: IT </a:t>
            </a:r>
            <a:r>
              <a:rPr lang="ko-KR" altLang="en-US" sz="2400">
                <a:solidFill>
                  <a:srgbClr val="D15A3E"/>
                </a:solidFill>
              </a:rPr>
              <a:t>신기술 동향 및 시스템관리 </a:t>
            </a:r>
            <a:r>
              <a:rPr lang="en-US" altLang="ko-KR">
                <a:solidFill>
                  <a:srgbClr val="D15A3E"/>
                </a:solidFill>
              </a:rPr>
              <a:t>)</a:t>
            </a:r>
            <a:endParaRPr lang="ko-KR" altLang="en-US"/>
          </a:p>
        </p:txBody>
      </p:sp>
      <p:sp>
        <p:nvSpPr>
          <p:cNvPr id="3" name="직사각형 2"/>
          <p:cNvSpPr/>
          <p:nvPr/>
        </p:nvSpPr>
        <p:spPr>
          <a:xfrm>
            <a:off x="1295400" y="998700"/>
            <a:ext cx="10580650" cy="5078313"/>
          </a:xfrm>
          <a:prstGeom prst="rect">
            <a:avLst/>
          </a:prstGeom>
        </p:spPr>
        <p:txBody>
          <a:bodyPr wrap="square">
            <a:spAutoFit/>
          </a:bodyPr>
          <a:lstStyle/>
          <a:p>
            <a:r>
              <a:rPr lang="ko-KR" altLang="en-US" smtClean="0"/>
              <a:t>연습</a:t>
            </a:r>
            <a:r>
              <a:rPr lang="en-US" altLang="ko-KR" smtClean="0"/>
              <a:t>26) </a:t>
            </a:r>
            <a:r>
              <a:rPr lang="ko-KR" altLang="en-US" smtClean="0"/>
              <a:t>다음 내용이 설명하는 용어는</a:t>
            </a:r>
            <a:r>
              <a:rPr lang="en-US" altLang="ko-KR" smtClean="0"/>
              <a:t>?</a:t>
            </a:r>
          </a:p>
          <a:p>
            <a:endParaRPr lang="en-US" altLang="ko-KR" smtClean="0"/>
          </a:p>
          <a:p>
            <a:r>
              <a:rPr lang="ko-KR" altLang="en-US"/>
              <a:t>전기</a:t>
            </a:r>
            <a:r>
              <a:rPr lang="en-US" altLang="ko-KR"/>
              <a:t>, </a:t>
            </a:r>
            <a:r>
              <a:rPr lang="ko-KR" altLang="en-US"/>
              <a:t>가스</a:t>
            </a:r>
            <a:r>
              <a:rPr lang="en-US" altLang="ko-KR"/>
              <a:t>, </a:t>
            </a:r>
            <a:r>
              <a:rPr lang="ko-KR" altLang="en-US"/>
              <a:t>수도 계량기 등을 검침원이 일일이 고객을 방문하지 않고 원격에서 단말기를 이용해 검침 데이터를 읽을 수 있는 시스템</a:t>
            </a:r>
            <a:r>
              <a:rPr lang="en-US" altLang="ko-KR"/>
              <a:t>. </a:t>
            </a:r>
            <a:r>
              <a:rPr lang="ko-KR" altLang="en-US"/>
              <a:t>전화선이나 전력선</a:t>
            </a:r>
            <a:r>
              <a:rPr lang="en-US" altLang="ko-KR"/>
              <a:t>, </a:t>
            </a:r>
            <a:r>
              <a:rPr lang="ko-KR" altLang="en-US"/>
              <a:t>또는 무선주파수 방식에 의해 정보를 수집하며</a:t>
            </a:r>
            <a:r>
              <a:rPr lang="en-US" altLang="ko-KR"/>
              <a:t>, </a:t>
            </a:r>
            <a:r>
              <a:rPr lang="ko-KR" altLang="en-US"/>
              <a:t>컴퓨터 프로그램과 연계해 고지서 발급은 물론 수요 패턴까지 파악할 수 있다</a:t>
            </a:r>
            <a:r>
              <a:rPr lang="en-US" altLang="ko-KR"/>
              <a:t>.</a:t>
            </a:r>
          </a:p>
          <a:p>
            <a:endParaRPr lang="en-US" altLang="ko-KR" smtClean="0"/>
          </a:p>
          <a:p>
            <a:r>
              <a:rPr lang="en-US" altLang="ko-KR" smtClean="0"/>
              <a:t>AMR(Automatic Meter Reading, Remote Meter Reading Service, </a:t>
            </a:r>
            <a:r>
              <a:rPr lang="ko-KR" altLang="en-US" smtClean="0"/>
              <a:t>원격검침</a:t>
            </a:r>
            <a:r>
              <a:rPr lang="en-US" altLang="ko-KR" smtClean="0"/>
              <a:t>)</a:t>
            </a:r>
            <a:endParaRPr lang="en-US" altLang="ko-KR"/>
          </a:p>
          <a:p>
            <a:endParaRPr lang="en-US" altLang="ko-KR" smtClean="0"/>
          </a:p>
          <a:p>
            <a:endParaRPr lang="en-US" altLang="ko-KR" smtClean="0"/>
          </a:p>
          <a:p>
            <a:r>
              <a:rPr lang="ko-KR" altLang="en-US" smtClean="0"/>
              <a:t>연습</a:t>
            </a:r>
            <a:r>
              <a:rPr lang="en-US" altLang="ko-KR" smtClean="0"/>
              <a:t>27) </a:t>
            </a:r>
            <a:r>
              <a:rPr lang="ko-KR" altLang="en-US"/>
              <a:t>다음 내용이 설명하는 </a:t>
            </a:r>
            <a:r>
              <a:rPr lang="ko-KR" altLang="en-US"/>
              <a:t>용어는</a:t>
            </a:r>
            <a:r>
              <a:rPr lang="en-US" altLang="ko-KR" smtClean="0"/>
              <a:t>?(</a:t>
            </a:r>
            <a:r>
              <a:rPr lang="ko-KR" altLang="en-US" smtClean="0"/>
              <a:t>영문 약자 또는 영문 전체이름으로 쓰시오</a:t>
            </a:r>
            <a:r>
              <a:rPr lang="en-US" altLang="ko-KR" smtClean="0"/>
              <a:t>.)</a:t>
            </a:r>
          </a:p>
          <a:p>
            <a:endParaRPr lang="en-US" altLang="ko-KR"/>
          </a:p>
          <a:p>
            <a:r>
              <a:rPr lang="ko-KR" altLang="en-US" smtClean="0"/>
              <a:t>고주파</a:t>
            </a:r>
            <a:r>
              <a:rPr lang="en-US" altLang="ko-KR"/>
              <a:t>(HF)</a:t>
            </a:r>
            <a:r>
              <a:rPr lang="ko-KR" altLang="en-US"/>
              <a:t>를 이용한 근거리 무선통신 기술</a:t>
            </a:r>
            <a:r>
              <a:rPr lang="en-US" altLang="ko-KR"/>
              <a:t>. Ecma 340, ISO/IEC 18092 </a:t>
            </a:r>
            <a:r>
              <a:rPr lang="ko-KR" altLang="en-US"/>
              <a:t>표준으로</a:t>
            </a:r>
            <a:r>
              <a:rPr lang="en-US" altLang="ko-KR"/>
              <a:t>, </a:t>
            </a:r>
            <a:r>
              <a:rPr lang="ko-KR" altLang="en-US"/>
              <a:t>아주 가까운 거리에서 양방향 통신을 지원하는 </a:t>
            </a:r>
            <a:r>
              <a:rPr lang="en-US" altLang="ko-KR"/>
              <a:t>RFID </a:t>
            </a:r>
            <a:r>
              <a:rPr lang="ko-KR" altLang="en-US"/>
              <a:t>기술의 일종이다</a:t>
            </a:r>
            <a:r>
              <a:rPr lang="en-US" altLang="ko-KR"/>
              <a:t>. 13.56MHz </a:t>
            </a:r>
            <a:r>
              <a:rPr lang="ko-KR" altLang="en-US"/>
              <a:t>주파수를 이용해 </a:t>
            </a:r>
            <a:r>
              <a:rPr lang="en-US" altLang="ko-KR"/>
              <a:t>10cm </a:t>
            </a:r>
            <a:r>
              <a:rPr lang="ko-KR" altLang="en-US"/>
              <a:t>안에서 최고 </a:t>
            </a:r>
            <a:r>
              <a:rPr lang="en-US" altLang="ko-KR"/>
              <a:t>424kbps</a:t>
            </a:r>
            <a:r>
              <a:rPr lang="ko-KR" altLang="en-US"/>
              <a:t>의 속도로 데이터 전송을 지원한다</a:t>
            </a:r>
            <a:r>
              <a:rPr lang="en-US" altLang="ko-KR"/>
              <a:t>. </a:t>
            </a:r>
            <a:r>
              <a:rPr lang="ko-KR" altLang="en-US"/>
              <a:t>모바일 기기에서 결제뿐만 아니라 슈퍼마켓이나 일반 상점에서 물품 정보나 방문객을 위한 여행 정보 전송</a:t>
            </a:r>
            <a:r>
              <a:rPr lang="en-US" altLang="ko-KR"/>
              <a:t>, </a:t>
            </a:r>
            <a:r>
              <a:rPr lang="ko-KR" altLang="en-US"/>
              <a:t>교통</a:t>
            </a:r>
            <a:r>
              <a:rPr lang="en-US" altLang="ko-KR"/>
              <a:t>, </a:t>
            </a:r>
            <a:r>
              <a:rPr lang="ko-KR" altLang="en-US"/>
              <a:t>출입 통제</a:t>
            </a:r>
            <a:r>
              <a:rPr lang="en-US" altLang="ko-KR"/>
              <a:t>, </a:t>
            </a:r>
            <a:r>
              <a:rPr lang="ko-KR" altLang="en-US"/>
              <a:t>잠금장치 따위에 광범위하게 </a:t>
            </a:r>
            <a:r>
              <a:rPr lang="ko-KR" altLang="en-US"/>
              <a:t>활용된다</a:t>
            </a:r>
            <a:r>
              <a:rPr lang="en-US" altLang="ko-KR" smtClean="0"/>
              <a:t>.</a:t>
            </a:r>
          </a:p>
          <a:p>
            <a:endParaRPr lang="en-US" altLang="ko-KR"/>
          </a:p>
          <a:p>
            <a:r>
              <a:rPr lang="en-US" altLang="ko-KR" smtClean="0"/>
              <a:t>NFC(Near Field Communication, </a:t>
            </a:r>
            <a:r>
              <a:rPr lang="ko-KR" altLang="en-US" smtClean="0"/>
              <a:t>근거리 무선 통신</a:t>
            </a:r>
            <a:r>
              <a:rPr lang="en-US" altLang="ko-KR" smtClean="0"/>
              <a:t>)</a:t>
            </a:r>
            <a:endParaRPr lang="en-US" altLang="ko-KR"/>
          </a:p>
        </p:txBody>
      </p:sp>
    </p:spTree>
    <p:extLst>
      <p:ext uri="{BB962C8B-B14F-4D97-AF65-F5344CB8AC3E}">
        <p14:creationId xmlns:p14="http://schemas.microsoft.com/office/powerpoint/2010/main" val="35360144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a:solidFill>
                  <a:srgbClr val="D15A3E"/>
                </a:solidFill>
              </a:rPr>
              <a:t>( </a:t>
            </a:r>
            <a:r>
              <a:rPr lang="en-US" altLang="ko-KR" sz="2400">
                <a:solidFill>
                  <a:srgbClr val="D15A3E"/>
                </a:solidFill>
              </a:rPr>
              <a:t>4</a:t>
            </a:r>
            <a:r>
              <a:rPr lang="ko-KR" altLang="en-US" sz="2400">
                <a:solidFill>
                  <a:srgbClr val="D15A3E"/>
                </a:solidFill>
              </a:rPr>
              <a:t>과목</a:t>
            </a:r>
            <a:r>
              <a:rPr lang="en-US" altLang="ko-KR" sz="2400">
                <a:solidFill>
                  <a:srgbClr val="D15A3E"/>
                </a:solidFill>
              </a:rPr>
              <a:t>: IT </a:t>
            </a:r>
            <a:r>
              <a:rPr lang="ko-KR" altLang="en-US" sz="2400">
                <a:solidFill>
                  <a:srgbClr val="D15A3E"/>
                </a:solidFill>
              </a:rPr>
              <a:t>신기술 동향 및 시스템관리 </a:t>
            </a:r>
            <a:r>
              <a:rPr lang="en-US" altLang="ko-KR">
                <a:solidFill>
                  <a:srgbClr val="D15A3E"/>
                </a:solidFill>
              </a:rPr>
              <a:t>)</a:t>
            </a:r>
            <a:endParaRPr lang="ko-KR" altLang="en-US"/>
          </a:p>
        </p:txBody>
      </p:sp>
      <p:sp>
        <p:nvSpPr>
          <p:cNvPr id="3" name="직사각형 2"/>
          <p:cNvSpPr/>
          <p:nvPr/>
        </p:nvSpPr>
        <p:spPr>
          <a:xfrm>
            <a:off x="1295400" y="998700"/>
            <a:ext cx="10580650" cy="5909310"/>
          </a:xfrm>
          <a:prstGeom prst="rect">
            <a:avLst/>
          </a:prstGeom>
        </p:spPr>
        <p:txBody>
          <a:bodyPr wrap="square">
            <a:spAutoFit/>
          </a:bodyPr>
          <a:lstStyle/>
          <a:p>
            <a:r>
              <a:rPr lang="ko-KR" altLang="en-US" smtClean="0"/>
              <a:t>연습</a:t>
            </a:r>
            <a:r>
              <a:rPr lang="en-US" altLang="ko-KR" smtClean="0"/>
              <a:t>28) </a:t>
            </a:r>
            <a:r>
              <a:rPr lang="ko-KR" altLang="en-US" smtClean="0"/>
              <a:t>다음 내용이 설명하는 용어는</a:t>
            </a:r>
            <a:r>
              <a:rPr lang="en-US" altLang="ko-KR" smtClean="0"/>
              <a:t>?</a:t>
            </a:r>
          </a:p>
          <a:p>
            <a:endParaRPr lang="en-US" altLang="ko-KR" smtClean="0"/>
          </a:p>
          <a:p>
            <a:r>
              <a:rPr lang="ko-KR" altLang="en-US"/>
              <a:t>아시아와 유럽을 연결하는 초고속 </a:t>
            </a:r>
            <a:r>
              <a:rPr lang="ko-KR" altLang="en-US"/>
              <a:t>정보 </a:t>
            </a:r>
            <a:r>
              <a:rPr lang="ko-KR" altLang="en-US" smtClean="0"/>
              <a:t>통신망이다</a:t>
            </a:r>
            <a:r>
              <a:rPr lang="en-US" altLang="ko-KR" smtClean="0"/>
              <a:t>. </a:t>
            </a:r>
            <a:r>
              <a:rPr lang="ko-KR" altLang="en-US"/>
              <a:t>아시아와 유럽의 주요 연구</a:t>
            </a:r>
            <a:r>
              <a:rPr lang="en-US" altLang="ko-KR"/>
              <a:t>·</a:t>
            </a:r>
            <a:r>
              <a:rPr lang="ko-KR" altLang="en-US"/>
              <a:t>교육망을 초고속 네트워크로 연결함으로써 전자 상거래를 포함한 정보 통신 기술</a:t>
            </a:r>
            <a:r>
              <a:rPr lang="en-US" altLang="ko-KR"/>
              <a:t>, </a:t>
            </a:r>
            <a:r>
              <a:rPr lang="ko-KR" altLang="en-US"/>
              <a:t>생명 공학</a:t>
            </a:r>
            <a:r>
              <a:rPr lang="en-US" altLang="ko-KR"/>
              <a:t>, </a:t>
            </a:r>
            <a:r>
              <a:rPr lang="ko-KR" altLang="en-US"/>
              <a:t>신소재 같은 첨단 분야를 공동 연구하고</a:t>
            </a:r>
            <a:r>
              <a:rPr lang="en-US" altLang="ko-KR"/>
              <a:t>, </a:t>
            </a:r>
            <a:r>
              <a:rPr lang="ko-KR" altLang="en-US"/>
              <a:t>관련 기술을 상용망에 적용해 새로운 부가 가치를 창출하는 것과 같이 두 대륙의 국가들에게 경제 발전과 교류를 이루는 데 목적이 있다</a:t>
            </a:r>
            <a:r>
              <a:rPr lang="en-US" altLang="ko-KR"/>
              <a:t>.</a:t>
            </a:r>
          </a:p>
          <a:p>
            <a:endParaRPr lang="en-US" altLang="ko-KR"/>
          </a:p>
          <a:p>
            <a:r>
              <a:rPr lang="en-US" altLang="ko-KR" smtClean="0"/>
              <a:t>TEIN(Trans-Euraisa Information Network, </a:t>
            </a:r>
            <a:r>
              <a:rPr lang="ko-KR" altLang="en-US" smtClean="0"/>
              <a:t>트랜스 유라시아 네트워크</a:t>
            </a:r>
            <a:r>
              <a:rPr lang="en-US" altLang="ko-KR" smtClean="0"/>
              <a:t>)</a:t>
            </a:r>
            <a:endParaRPr lang="en-US" altLang="ko-KR"/>
          </a:p>
          <a:p>
            <a:endParaRPr lang="en-US" altLang="ko-KR" smtClean="0"/>
          </a:p>
          <a:p>
            <a:endParaRPr lang="en-US" altLang="ko-KR" smtClean="0"/>
          </a:p>
          <a:p>
            <a:r>
              <a:rPr lang="ko-KR" altLang="en-US" smtClean="0"/>
              <a:t>연습</a:t>
            </a:r>
            <a:r>
              <a:rPr lang="en-US" altLang="ko-KR" smtClean="0"/>
              <a:t>29) </a:t>
            </a:r>
            <a:r>
              <a:rPr lang="ko-KR" altLang="en-US"/>
              <a:t>다음 내용이 설명하는 </a:t>
            </a:r>
            <a:r>
              <a:rPr lang="ko-KR" altLang="en-US"/>
              <a:t>용어는</a:t>
            </a:r>
            <a:r>
              <a:rPr lang="en-US" altLang="ko-KR" smtClean="0"/>
              <a:t>?(</a:t>
            </a:r>
            <a:r>
              <a:rPr lang="ko-KR" altLang="en-US" smtClean="0"/>
              <a:t>영문 약자 또는 영문 전체이름으로 쓰시오</a:t>
            </a:r>
            <a:r>
              <a:rPr lang="en-US" altLang="ko-KR" smtClean="0"/>
              <a:t>.)</a:t>
            </a:r>
            <a:endParaRPr lang="en-US" altLang="ko-KR"/>
          </a:p>
          <a:p>
            <a:endParaRPr lang="en-US" altLang="ko-KR" smtClean="0"/>
          </a:p>
          <a:p>
            <a:r>
              <a:rPr lang="ko-KR" altLang="en-US"/>
              <a:t>공중전화망상에 사설망을 구축하여 이용자가 마치 자기의 사설 구내 망 또는 전용 망같이 이용할 수 있게 하는 서비스</a:t>
            </a:r>
            <a:r>
              <a:rPr lang="en-US" altLang="ko-KR"/>
              <a:t>. </a:t>
            </a:r>
            <a:r>
              <a:rPr lang="ko-KR" altLang="en-US"/>
              <a:t>공중 통신 사업자가 희망하는 기업이나 이용자 그룹으로 하여금 자신의 망 구성을 정의하고 임의의 전화번호 체계를 구축할 수 있게 한다</a:t>
            </a:r>
            <a:r>
              <a:rPr lang="en-US" altLang="ko-KR"/>
              <a:t>. </a:t>
            </a:r>
            <a:r>
              <a:rPr lang="ko-KR" altLang="en-US"/>
              <a:t>가상 사설망이라고 부르는 것은 이용자 입장에서는 사실상의 사설망을 경제적으로 구축할 수 있으나</a:t>
            </a:r>
            <a:r>
              <a:rPr lang="en-US" altLang="ko-KR"/>
              <a:t>, </a:t>
            </a:r>
            <a:r>
              <a:rPr lang="ko-KR" altLang="en-US"/>
              <a:t>통신 사업자 입장에서는 공중망 내에 하나의 소프트웨어 프로그램으로 구축할 수 있기 때문이다</a:t>
            </a:r>
            <a:r>
              <a:rPr lang="en-US" altLang="ko-KR"/>
              <a:t>. </a:t>
            </a:r>
            <a:endParaRPr lang="en-US" altLang="ko-KR" smtClean="0"/>
          </a:p>
          <a:p>
            <a:endParaRPr lang="en-US" altLang="ko-KR" smtClean="0"/>
          </a:p>
          <a:p>
            <a:endParaRPr lang="en-US" altLang="ko-KR" smtClean="0"/>
          </a:p>
          <a:p>
            <a:r>
              <a:rPr lang="en-US" altLang="ko-KR" smtClean="0"/>
              <a:t>VPN(Virtual Private Network, </a:t>
            </a:r>
            <a:r>
              <a:rPr lang="ko-KR" altLang="en-US" smtClean="0"/>
              <a:t>가상 사설 통신망</a:t>
            </a:r>
            <a:r>
              <a:rPr lang="en-US" altLang="ko-KR" smtClean="0"/>
              <a:t>)</a:t>
            </a:r>
            <a:endParaRPr lang="en-US" altLang="ko-KR"/>
          </a:p>
          <a:p>
            <a:endParaRPr lang="en-US" altLang="ko-KR"/>
          </a:p>
        </p:txBody>
      </p:sp>
    </p:spTree>
    <p:extLst>
      <p:ext uri="{BB962C8B-B14F-4D97-AF65-F5344CB8AC3E}">
        <p14:creationId xmlns:p14="http://schemas.microsoft.com/office/powerpoint/2010/main" val="620800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a:solidFill>
                  <a:srgbClr val="D15A3E"/>
                </a:solidFill>
              </a:rPr>
              <a:t>( </a:t>
            </a:r>
            <a:r>
              <a:rPr lang="en-US" altLang="ko-KR" sz="2400">
                <a:solidFill>
                  <a:srgbClr val="D15A3E"/>
                </a:solidFill>
              </a:rPr>
              <a:t>4</a:t>
            </a:r>
            <a:r>
              <a:rPr lang="ko-KR" altLang="en-US" sz="2400">
                <a:solidFill>
                  <a:srgbClr val="D15A3E"/>
                </a:solidFill>
              </a:rPr>
              <a:t>과목</a:t>
            </a:r>
            <a:r>
              <a:rPr lang="en-US" altLang="ko-KR" sz="2400">
                <a:solidFill>
                  <a:srgbClr val="D15A3E"/>
                </a:solidFill>
              </a:rPr>
              <a:t>: IT </a:t>
            </a:r>
            <a:r>
              <a:rPr lang="ko-KR" altLang="en-US" sz="2400">
                <a:solidFill>
                  <a:srgbClr val="D15A3E"/>
                </a:solidFill>
              </a:rPr>
              <a:t>신기술 동향 및 시스템관리 </a:t>
            </a:r>
            <a:r>
              <a:rPr lang="en-US" altLang="ko-KR">
                <a:solidFill>
                  <a:srgbClr val="D15A3E"/>
                </a:solidFill>
              </a:rPr>
              <a:t>)</a:t>
            </a:r>
            <a:endParaRPr lang="ko-KR" altLang="en-US"/>
          </a:p>
        </p:txBody>
      </p:sp>
      <p:sp>
        <p:nvSpPr>
          <p:cNvPr id="3" name="직사각형 2"/>
          <p:cNvSpPr/>
          <p:nvPr/>
        </p:nvSpPr>
        <p:spPr>
          <a:xfrm>
            <a:off x="1295400" y="998700"/>
            <a:ext cx="10580650" cy="5909310"/>
          </a:xfrm>
          <a:prstGeom prst="rect">
            <a:avLst/>
          </a:prstGeom>
        </p:spPr>
        <p:txBody>
          <a:bodyPr wrap="square">
            <a:spAutoFit/>
          </a:bodyPr>
          <a:lstStyle/>
          <a:p>
            <a:r>
              <a:rPr lang="ko-KR" altLang="en-US" smtClean="0"/>
              <a:t>연습</a:t>
            </a:r>
            <a:r>
              <a:rPr lang="en-US" altLang="ko-KR" smtClean="0"/>
              <a:t>30) </a:t>
            </a:r>
            <a:r>
              <a:rPr lang="ko-KR" altLang="en-US" smtClean="0"/>
              <a:t>다음 내용이 설명하는 용어는</a:t>
            </a:r>
            <a:r>
              <a:rPr lang="en-US" altLang="ko-KR" smtClean="0"/>
              <a:t>?</a:t>
            </a:r>
          </a:p>
          <a:p>
            <a:endParaRPr lang="en-US" altLang="ko-KR" smtClean="0"/>
          </a:p>
          <a:p>
            <a:r>
              <a:rPr lang="ko-KR" altLang="en-US"/>
              <a:t>무선 접속점</a:t>
            </a:r>
            <a:r>
              <a:rPr lang="en-US" altLang="ko-KR"/>
              <a:t>(AP)</a:t>
            </a:r>
            <a:r>
              <a:rPr lang="ko-KR" altLang="en-US"/>
              <a:t>이 설치된 곳을 중심으로 일정 거리 이내에서 무선랜 카드가 장착된 개인 휴대 정보 단말기를 통해 초고속 인터넷을 이용할 수 </a:t>
            </a:r>
            <a:r>
              <a:rPr lang="ko-KR" altLang="en-US"/>
              <a:t>있는 </a:t>
            </a:r>
            <a:r>
              <a:rPr lang="ko-KR" altLang="en-US" smtClean="0"/>
              <a:t>통신망이다</a:t>
            </a:r>
            <a:r>
              <a:rPr lang="en-US" altLang="ko-KR" smtClean="0"/>
              <a:t>. </a:t>
            </a:r>
            <a:r>
              <a:rPr lang="ko-KR" altLang="en-US"/>
              <a:t>무선 주파수를 이용하기 때문에 유선과 대비하여 구축이 편리하고 확장성이 뛰어난 인프라를 구축할 수 있다는 장점이 있다</a:t>
            </a:r>
            <a:r>
              <a:rPr lang="en-US" altLang="ko-KR"/>
              <a:t>. 1980</a:t>
            </a:r>
            <a:r>
              <a:rPr lang="ko-KR" altLang="en-US"/>
              <a:t>년대 말 미국의 프록심</a:t>
            </a:r>
            <a:r>
              <a:rPr lang="en-US" altLang="ko-KR"/>
              <a:t>(Proxim), </a:t>
            </a:r>
            <a:r>
              <a:rPr lang="ko-KR" altLang="en-US"/>
              <a:t>심벌</a:t>
            </a:r>
            <a:r>
              <a:rPr lang="en-US" altLang="ko-KR"/>
              <a:t>(Symbol) </a:t>
            </a:r>
            <a:r>
              <a:rPr lang="ko-KR" altLang="en-US"/>
              <a:t>등의 무선 기기 업체에서 처음으로 사업화하였으나 여러 가지 방식이 난립하여 일반화되지는 못했다</a:t>
            </a:r>
            <a:r>
              <a:rPr lang="en-US" altLang="ko-KR"/>
              <a:t>. 1999</a:t>
            </a:r>
            <a:r>
              <a:rPr lang="ko-KR" altLang="en-US"/>
              <a:t>년 미국 무선랜 협회에서 제품 간 호환성을 인증하는 와이파이</a:t>
            </a:r>
            <a:r>
              <a:rPr lang="en-US" altLang="ko-KR"/>
              <a:t>(Wi-Fi) </a:t>
            </a:r>
            <a:r>
              <a:rPr lang="ko-KR" altLang="en-US"/>
              <a:t>인증 제도를 도입하면서 빠르게 성장하였다</a:t>
            </a:r>
            <a:r>
              <a:rPr lang="en-US" altLang="ko-KR"/>
              <a:t>. </a:t>
            </a:r>
            <a:r>
              <a:rPr lang="ko-KR" altLang="en-US"/>
              <a:t>이와 함께 이동성이 강조되는 업무 환경의 변화와 메시 네트워크 기술이 개발되어 끊김 없는 이동성이 확보되고 </a:t>
            </a:r>
            <a:r>
              <a:rPr lang="en-US" altLang="ko-KR"/>
              <a:t>540 Mbps</a:t>
            </a:r>
            <a:r>
              <a:rPr lang="ko-KR" altLang="en-US"/>
              <a:t>의 전송 속도를 지원하는 무선랜 표준인 </a:t>
            </a:r>
            <a:r>
              <a:rPr lang="en-US" altLang="ko-KR"/>
              <a:t>IEEE 802.11n </a:t>
            </a:r>
            <a:r>
              <a:rPr lang="ko-KR" altLang="en-US"/>
              <a:t>규격이 상용화되면서 높은 성능을 강점으로 유선을 뛰어넘는 인프라로 자리 잡았다</a:t>
            </a:r>
            <a:r>
              <a:rPr lang="en-US" altLang="ko-KR"/>
              <a:t>.</a:t>
            </a:r>
            <a:endParaRPr lang="en-US" altLang="ko-KR" smtClean="0"/>
          </a:p>
          <a:p>
            <a:pPr algn="r"/>
            <a:r>
              <a:rPr lang="ko-KR" altLang="en-US" smtClean="0"/>
              <a:t>답</a:t>
            </a:r>
            <a:r>
              <a:rPr lang="en-US" altLang="ko-KR" smtClean="0"/>
              <a:t>&gt; WLAN(Wiress LAN, </a:t>
            </a:r>
            <a:r>
              <a:rPr lang="ko-KR" altLang="en-US" smtClean="0"/>
              <a:t>무선랜</a:t>
            </a:r>
            <a:r>
              <a:rPr lang="en-US" altLang="ko-KR" smtClean="0"/>
              <a:t>)</a:t>
            </a:r>
          </a:p>
          <a:p>
            <a:r>
              <a:rPr lang="ko-KR" altLang="en-US" smtClean="0"/>
              <a:t>연습</a:t>
            </a:r>
            <a:r>
              <a:rPr lang="en-US" altLang="ko-KR" smtClean="0"/>
              <a:t>31) </a:t>
            </a:r>
            <a:r>
              <a:rPr lang="ko-KR" altLang="en-US"/>
              <a:t>빈칸에 들어갈 </a:t>
            </a:r>
            <a:r>
              <a:rPr lang="ko-KR" altLang="en-US"/>
              <a:t>용어는</a:t>
            </a:r>
            <a:r>
              <a:rPr lang="en-US" altLang="ko-KR" smtClean="0"/>
              <a:t>?</a:t>
            </a:r>
          </a:p>
          <a:p>
            <a:endParaRPr lang="en-US" altLang="ko-KR" smtClean="0"/>
          </a:p>
          <a:p>
            <a:r>
              <a:rPr lang="ko-KR" altLang="en-US"/>
              <a:t>인터넷에서 콘텐츠 자체의 정보와 라우터 기능만을 이용하여 목적지로 데이터를 </a:t>
            </a:r>
            <a:r>
              <a:rPr lang="ko-KR" altLang="en-US"/>
              <a:t>전송하는 </a:t>
            </a:r>
            <a:r>
              <a:rPr lang="ko-KR" altLang="en-US" smtClean="0"/>
              <a:t>기술이다</a:t>
            </a:r>
            <a:r>
              <a:rPr lang="en-US" altLang="ko-KR" smtClean="0"/>
              <a:t>. </a:t>
            </a:r>
            <a:r>
              <a:rPr lang="ko-KR" altLang="en-US"/>
              <a:t>기존의 인터넷 프로토콜</a:t>
            </a:r>
            <a:r>
              <a:rPr lang="en-US" altLang="ko-KR"/>
              <a:t>(IP) </a:t>
            </a:r>
            <a:r>
              <a:rPr lang="ko-KR" altLang="en-US"/>
              <a:t>망에서는 콘텐츠와는 아무 상관없이</a:t>
            </a:r>
            <a:r>
              <a:rPr lang="en-US" altLang="ko-KR"/>
              <a:t>, </a:t>
            </a:r>
            <a:r>
              <a:rPr lang="ko-KR" altLang="en-US"/>
              <a:t>클라이언트와 서버가 패킷의 헤더에 내장되어 있는 주소 정보만을 이용하여 연결된다</a:t>
            </a:r>
            <a:r>
              <a:rPr lang="en-US" altLang="ko-KR"/>
              <a:t>. </a:t>
            </a:r>
            <a:r>
              <a:rPr lang="ko-KR" altLang="en-US"/>
              <a:t>그러나 </a:t>
            </a:r>
            <a:r>
              <a:rPr lang="en-US" altLang="ko-KR" smtClean="0"/>
              <a:t>(       )</a:t>
            </a:r>
            <a:r>
              <a:rPr lang="ko-KR" altLang="en-US" smtClean="0"/>
              <a:t>은 </a:t>
            </a:r>
            <a:r>
              <a:rPr lang="ko-KR" altLang="en-US"/>
              <a:t>해시 테이블</a:t>
            </a:r>
            <a:r>
              <a:rPr lang="en-US" altLang="ko-KR"/>
              <a:t>(hash table)</a:t>
            </a:r>
            <a:r>
              <a:rPr lang="ko-KR" altLang="en-US"/>
              <a:t>에 기반을 두는 피투피</a:t>
            </a:r>
            <a:r>
              <a:rPr lang="en-US" altLang="ko-KR"/>
              <a:t>(P2P: Peer-to-Peer) </a:t>
            </a:r>
            <a:r>
              <a:rPr lang="ko-KR" altLang="en-US"/>
              <a:t>시스템과 유사하게 콘텐츠 자체의 정보와 라우터 기능만을 이용하여 목적지를 찾아간다</a:t>
            </a:r>
            <a:r>
              <a:rPr lang="en-US" altLang="ko-KR"/>
              <a:t>. </a:t>
            </a:r>
            <a:r>
              <a:rPr lang="ko-KR" altLang="en-US"/>
              <a:t>서버와 </a:t>
            </a:r>
            <a:r>
              <a:rPr lang="en-US" altLang="ko-KR"/>
              <a:t>IP </a:t>
            </a:r>
            <a:r>
              <a:rPr lang="ko-KR" altLang="en-US"/>
              <a:t>주소 기반인 기존 인터넷 전달망을 대체할 미래의 인터넷 아키텍처로 고려된다</a:t>
            </a:r>
            <a:r>
              <a:rPr lang="en-US" altLang="ko-KR"/>
              <a:t>. </a:t>
            </a:r>
            <a:r>
              <a:rPr lang="en-US" altLang="ko-KR" smtClean="0"/>
              <a:t>(       )</a:t>
            </a:r>
            <a:r>
              <a:rPr lang="ko-KR" altLang="en-US" smtClean="0"/>
              <a:t>은 </a:t>
            </a:r>
            <a:r>
              <a:rPr lang="ko-KR" altLang="en-US"/>
              <a:t>콘텐츠 중심 네트워킹</a:t>
            </a:r>
            <a:r>
              <a:rPr lang="en-US" altLang="ko-KR"/>
              <a:t>(CCN: Content Centric Networking)</a:t>
            </a:r>
            <a:r>
              <a:rPr lang="ko-KR" altLang="en-US"/>
              <a:t>과 동일한 </a:t>
            </a:r>
            <a:r>
              <a:rPr lang="ko-KR" altLang="en-US"/>
              <a:t>개념이다</a:t>
            </a:r>
            <a:r>
              <a:rPr lang="en-US" altLang="ko-KR" smtClean="0"/>
              <a:t>.</a:t>
            </a:r>
          </a:p>
          <a:p>
            <a:pPr algn="r"/>
            <a:r>
              <a:rPr lang="ko-KR" altLang="en-US" smtClean="0"/>
              <a:t>답</a:t>
            </a:r>
            <a:r>
              <a:rPr lang="en-US" altLang="ko-KR" smtClean="0"/>
              <a:t>: NDN(Named Data Networking</a:t>
            </a:r>
            <a:endParaRPr lang="en-US" altLang="ko-KR"/>
          </a:p>
        </p:txBody>
      </p:sp>
    </p:spTree>
    <p:extLst>
      <p:ext uri="{BB962C8B-B14F-4D97-AF65-F5344CB8AC3E}">
        <p14:creationId xmlns:p14="http://schemas.microsoft.com/office/powerpoint/2010/main" val="2562268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a:solidFill>
                  <a:srgbClr val="D15A3E"/>
                </a:solidFill>
              </a:rPr>
              <a:t>( </a:t>
            </a:r>
            <a:r>
              <a:rPr lang="en-US" altLang="ko-KR" sz="2400">
                <a:solidFill>
                  <a:srgbClr val="D15A3E"/>
                </a:solidFill>
              </a:rPr>
              <a:t>4</a:t>
            </a:r>
            <a:r>
              <a:rPr lang="ko-KR" altLang="en-US" sz="2400">
                <a:solidFill>
                  <a:srgbClr val="D15A3E"/>
                </a:solidFill>
              </a:rPr>
              <a:t>과목</a:t>
            </a:r>
            <a:r>
              <a:rPr lang="en-US" altLang="ko-KR" sz="2400">
                <a:solidFill>
                  <a:srgbClr val="D15A3E"/>
                </a:solidFill>
              </a:rPr>
              <a:t>: IT </a:t>
            </a:r>
            <a:r>
              <a:rPr lang="ko-KR" altLang="en-US" sz="2400">
                <a:solidFill>
                  <a:srgbClr val="D15A3E"/>
                </a:solidFill>
              </a:rPr>
              <a:t>신기술 동향 및 시스템관리 </a:t>
            </a:r>
            <a:r>
              <a:rPr lang="en-US" altLang="ko-KR">
                <a:solidFill>
                  <a:srgbClr val="D15A3E"/>
                </a:solidFill>
              </a:rPr>
              <a:t>)</a:t>
            </a:r>
            <a:endParaRPr lang="ko-KR" altLang="en-US"/>
          </a:p>
        </p:txBody>
      </p:sp>
      <p:sp>
        <p:nvSpPr>
          <p:cNvPr id="3" name="직사각형 2"/>
          <p:cNvSpPr/>
          <p:nvPr/>
        </p:nvSpPr>
        <p:spPr>
          <a:xfrm>
            <a:off x="1295400" y="998700"/>
            <a:ext cx="10580650" cy="5355312"/>
          </a:xfrm>
          <a:prstGeom prst="rect">
            <a:avLst/>
          </a:prstGeom>
        </p:spPr>
        <p:txBody>
          <a:bodyPr wrap="square">
            <a:spAutoFit/>
          </a:bodyPr>
          <a:lstStyle/>
          <a:p>
            <a:r>
              <a:rPr lang="ko-KR" altLang="en-US" smtClean="0"/>
              <a:t>연습</a:t>
            </a:r>
            <a:r>
              <a:rPr lang="en-US" altLang="ko-KR" smtClean="0"/>
              <a:t>32) </a:t>
            </a:r>
            <a:r>
              <a:rPr lang="ko-KR" altLang="en-US" smtClean="0"/>
              <a:t>다음 내용이 설명하는 용어는</a:t>
            </a:r>
            <a:r>
              <a:rPr lang="en-US" altLang="ko-KR" smtClean="0"/>
              <a:t>?</a:t>
            </a:r>
          </a:p>
          <a:p>
            <a:endParaRPr lang="en-US" altLang="ko-KR" smtClean="0"/>
          </a:p>
          <a:p>
            <a:r>
              <a:rPr lang="en-US" altLang="ko-KR"/>
              <a:t>ITU-T</a:t>
            </a:r>
            <a:r>
              <a:rPr lang="ko-KR" altLang="en-US"/>
              <a:t>에서 개발하고 있는 유선망 기반의 </a:t>
            </a:r>
            <a:r>
              <a:rPr lang="ko-KR" altLang="en-US"/>
              <a:t>차세대 </a:t>
            </a:r>
            <a:r>
              <a:rPr lang="ko-KR" altLang="en-US" smtClean="0"/>
              <a:t>통신망이다</a:t>
            </a:r>
            <a:r>
              <a:rPr lang="en-US" altLang="ko-KR" smtClean="0"/>
              <a:t>. </a:t>
            </a:r>
            <a:r>
              <a:rPr lang="ko-KR" altLang="en-US"/>
              <a:t>유선 접속망 뿐만아니라 이동 사용자 지원까지를 목표로 하며</a:t>
            </a:r>
            <a:r>
              <a:rPr lang="en-US" altLang="ko-KR"/>
              <a:t>, </a:t>
            </a:r>
            <a:r>
              <a:rPr lang="ko-KR" altLang="en-US"/>
              <a:t>이동통신에서 제공하는 완전한 이동성</a:t>
            </a:r>
            <a:r>
              <a:rPr lang="en-US" altLang="ko-KR"/>
              <a:t>(Full Mobility) </a:t>
            </a:r>
            <a:r>
              <a:rPr lang="ko-KR" altLang="en-US"/>
              <a:t>제공을 목표로 개발되고 있다</a:t>
            </a:r>
            <a:r>
              <a:rPr lang="en-US" altLang="ko-KR"/>
              <a:t>.</a:t>
            </a:r>
          </a:p>
          <a:p>
            <a:endParaRPr lang="en-US" altLang="ko-KR" smtClean="0"/>
          </a:p>
          <a:p>
            <a:r>
              <a:rPr lang="en-US" altLang="ko-KR" smtClean="0"/>
              <a:t>NGN(Next Generation Network, </a:t>
            </a:r>
            <a:r>
              <a:rPr lang="ko-KR" altLang="en-US" smtClean="0"/>
              <a:t>차세대 통신망</a:t>
            </a:r>
            <a:r>
              <a:rPr lang="en-US" altLang="ko-KR" smtClean="0"/>
              <a:t>)</a:t>
            </a:r>
            <a:endParaRPr lang="en-US" altLang="ko-KR"/>
          </a:p>
          <a:p>
            <a:endParaRPr lang="en-US" altLang="ko-KR" smtClean="0"/>
          </a:p>
          <a:p>
            <a:endParaRPr lang="en-US" altLang="ko-KR" smtClean="0"/>
          </a:p>
          <a:p>
            <a:r>
              <a:rPr lang="ko-KR" altLang="en-US" smtClean="0"/>
              <a:t>연습</a:t>
            </a:r>
            <a:r>
              <a:rPr lang="en-US" altLang="ko-KR" smtClean="0"/>
              <a:t>33) </a:t>
            </a:r>
            <a:r>
              <a:rPr lang="ko-KR" altLang="en-US"/>
              <a:t>다음 내용이 설명하는 용어는</a:t>
            </a:r>
            <a:r>
              <a:rPr lang="en-US" altLang="ko-KR"/>
              <a:t>?</a:t>
            </a:r>
          </a:p>
          <a:p>
            <a:endParaRPr lang="en-US" altLang="ko-KR" smtClean="0"/>
          </a:p>
          <a:p>
            <a:r>
              <a:rPr lang="ko-KR" altLang="en-US"/>
              <a:t>러시아의 위성 </a:t>
            </a:r>
            <a:r>
              <a:rPr lang="ko-KR" altLang="en-US"/>
              <a:t>항법 </a:t>
            </a:r>
            <a:r>
              <a:rPr lang="ko-KR" altLang="en-US" smtClean="0"/>
              <a:t>시스템이다</a:t>
            </a:r>
            <a:r>
              <a:rPr lang="en-US" altLang="ko-KR" smtClean="0"/>
              <a:t>. </a:t>
            </a:r>
            <a:r>
              <a:rPr lang="ko-KR" altLang="en-US"/>
              <a:t>인공위성 네트워크를 이용해 지상의 목표물 위치를 정확히 추적해낸다</a:t>
            </a:r>
            <a:r>
              <a:rPr lang="en-US" altLang="ko-KR"/>
              <a:t>. </a:t>
            </a:r>
            <a:r>
              <a:rPr lang="ko-KR" altLang="en-US"/>
              <a:t>글로나스는 약 </a:t>
            </a:r>
            <a:r>
              <a:rPr lang="en-US" altLang="ko-KR"/>
              <a:t>64.8</a:t>
            </a:r>
            <a:r>
              <a:rPr lang="ko-KR" altLang="en-US"/>
              <a:t>도 경사각을 지닌 거의 원형궤도에 가까운 </a:t>
            </a:r>
            <a:r>
              <a:rPr lang="en-US" altLang="ko-KR"/>
              <a:t>3</a:t>
            </a:r>
            <a:r>
              <a:rPr lang="ko-KR" altLang="en-US"/>
              <a:t>개의 궤도 면상에 배치된 </a:t>
            </a:r>
            <a:r>
              <a:rPr lang="en-US" altLang="ko-KR"/>
              <a:t>24</a:t>
            </a:r>
            <a:r>
              <a:rPr lang="ko-KR" altLang="en-US"/>
              <a:t>개의 위성으로 구성된다</a:t>
            </a:r>
            <a:r>
              <a:rPr lang="en-US" altLang="ko-KR"/>
              <a:t>. </a:t>
            </a:r>
            <a:r>
              <a:rPr lang="ko-KR" altLang="en-US"/>
              <a:t>글로나스는 </a:t>
            </a:r>
            <a:r>
              <a:rPr lang="en-US" altLang="ko-KR"/>
              <a:t>1602 MHz</a:t>
            </a:r>
            <a:r>
              <a:rPr lang="ko-KR" altLang="en-US"/>
              <a:t>와 </a:t>
            </a:r>
            <a:r>
              <a:rPr lang="en-US" altLang="ko-KR"/>
              <a:t>1246 MHz</a:t>
            </a:r>
            <a:r>
              <a:rPr lang="ko-KR" altLang="en-US"/>
              <a:t>의 주파수 분할 다중 접속</a:t>
            </a:r>
            <a:r>
              <a:rPr lang="en-US" altLang="ko-KR"/>
              <a:t>(FDMA) </a:t>
            </a:r>
            <a:r>
              <a:rPr lang="ko-KR" altLang="en-US"/>
              <a:t>방식을 사용한다</a:t>
            </a:r>
            <a:r>
              <a:rPr lang="en-US" altLang="ko-KR"/>
              <a:t>. </a:t>
            </a:r>
            <a:r>
              <a:rPr lang="ko-KR" altLang="en-US"/>
              <a:t>글로나스 개발은 </a:t>
            </a:r>
            <a:r>
              <a:rPr lang="en-US" altLang="ko-KR"/>
              <a:t>1976</a:t>
            </a:r>
            <a:r>
              <a:rPr lang="ko-KR" altLang="en-US"/>
              <a:t>년에 시작되었으나 </a:t>
            </a:r>
            <a:r>
              <a:rPr lang="en-US" altLang="ko-KR"/>
              <a:t>2010</a:t>
            </a:r>
            <a:r>
              <a:rPr lang="ko-KR" altLang="en-US"/>
              <a:t>년부터 본격 상용화되어 스마트폰에서도 이용할 수 있게 되었다</a:t>
            </a:r>
            <a:r>
              <a:rPr lang="en-US" altLang="ko-KR"/>
              <a:t>. </a:t>
            </a:r>
            <a:r>
              <a:rPr lang="ko-KR" altLang="en-US"/>
              <a:t>이외에도 세계 위성 항법 시스템</a:t>
            </a:r>
            <a:r>
              <a:rPr lang="en-US" altLang="ko-KR"/>
              <a:t>(GNSS)</a:t>
            </a:r>
            <a:r>
              <a:rPr lang="ko-KR" altLang="en-US"/>
              <a:t>으로는 미국의 </a:t>
            </a:r>
            <a:r>
              <a:rPr lang="en-US" altLang="ko-KR"/>
              <a:t>GPS, </a:t>
            </a:r>
            <a:r>
              <a:rPr lang="ko-KR" altLang="en-US"/>
              <a:t>유럽연합의 갈릴레오</a:t>
            </a:r>
            <a:r>
              <a:rPr lang="en-US" altLang="ko-KR"/>
              <a:t>(Galileo), </a:t>
            </a:r>
            <a:r>
              <a:rPr lang="ko-KR" altLang="en-US"/>
              <a:t>중국의 북두</a:t>
            </a:r>
            <a:r>
              <a:rPr lang="en-US" altLang="ko-KR"/>
              <a:t>(BeiDou)</a:t>
            </a:r>
            <a:r>
              <a:rPr lang="ko-KR" altLang="en-US"/>
              <a:t>와 지역 체계인 일본의 준텐초</a:t>
            </a:r>
            <a:r>
              <a:rPr lang="en-US" altLang="ko-KR"/>
              <a:t>(QZSS) </a:t>
            </a:r>
            <a:r>
              <a:rPr lang="ko-KR" altLang="en-US"/>
              <a:t>등이 있다</a:t>
            </a:r>
            <a:r>
              <a:rPr lang="en-US" altLang="ko-KR"/>
              <a:t>.</a:t>
            </a:r>
          </a:p>
          <a:p>
            <a:endParaRPr lang="en-US" altLang="ko-KR" smtClean="0"/>
          </a:p>
          <a:p>
            <a:r>
              <a:rPr lang="en-US" altLang="ko-KR" smtClean="0"/>
              <a:t>GLONASS</a:t>
            </a:r>
            <a:endParaRPr lang="en-US" altLang="ko-KR"/>
          </a:p>
        </p:txBody>
      </p:sp>
    </p:spTree>
    <p:extLst>
      <p:ext uri="{BB962C8B-B14F-4D97-AF65-F5344CB8AC3E}">
        <p14:creationId xmlns:p14="http://schemas.microsoft.com/office/powerpoint/2010/main" val="16152898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smtClean="0"/>
              <a:t>( </a:t>
            </a:r>
            <a:r>
              <a:rPr lang="en-US" altLang="ko-KR" sz="2400" smtClean="0"/>
              <a:t>4</a:t>
            </a:r>
            <a:r>
              <a:rPr lang="ko-KR" altLang="en-US" sz="2400"/>
              <a:t>과목</a:t>
            </a:r>
            <a:r>
              <a:rPr lang="en-US" altLang="ko-KR" sz="2400"/>
              <a:t>: IT </a:t>
            </a:r>
            <a:r>
              <a:rPr lang="ko-KR" altLang="en-US" sz="2400"/>
              <a:t>신기술 동향 </a:t>
            </a:r>
            <a:r>
              <a:rPr lang="ko-KR" altLang="en-US" sz="2400"/>
              <a:t>및 </a:t>
            </a:r>
            <a:r>
              <a:rPr lang="ko-KR" altLang="en-US" sz="2400" smtClean="0"/>
              <a:t>시스템관리 </a:t>
            </a:r>
            <a:r>
              <a:rPr lang="en-US" altLang="ko-KR" smtClean="0"/>
              <a:t>)</a:t>
            </a:r>
            <a:endParaRPr lang="ko-KR" altLang="en-US"/>
          </a:p>
        </p:txBody>
      </p:sp>
      <p:sp>
        <p:nvSpPr>
          <p:cNvPr id="3" name="직사각형 2"/>
          <p:cNvSpPr/>
          <p:nvPr/>
        </p:nvSpPr>
        <p:spPr>
          <a:xfrm>
            <a:off x="1295400" y="998700"/>
            <a:ext cx="10580650" cy="5355312"/>
          </a:xfrm>
          <a:prstGeom prst="rect">
            <a:avLst/>
          </a:prstGeom>
        </p:spPr>
        <p:txBody>
          <a:bodyPr wrap="square">
            <a:spAutoFit/>
          </a:bodyPr>
          <a:lstStyle/>
          <a:p>
            <a:pPr marL="771525" indent="-771525"/>
            <a:r>
              <a:rPr lang="ko-KR" altLang="en-US" smtClean="0"/>
              <a:t>연습</a:t>
            </a:r>
            <a:r>
              <a:rPr lang="en-US" altLang="ko-KR" smtClean="0"/>
              <a:t>1) </a:t>
            </a:r>
            <a:r>
              <a:rPr lang="ko-KR" altLang="en-US" smtClean="0"/>
              <a:t>빈칸에 들어갈 용어는</a:t>
            </a:r>
            <a:r>
              <a:rPr lang="en-US" altLang="ko-KR" smtClean="0"/>
              <a:t>? </a:t>
            </a:r>
            <a:endParaRPr lang="en-US" altLang="ko-KR"/>
          </a:p>
          <a:p>
            <a:pPr marL="771525" indent="-771525"/>
            <a:endParaRPr lang="en-US" altLang="ko-KR" smtClean="0"/>
          </a:p>
          <a:p>
            <a:pPr marL="771525" indent="-771525"/>
            <a:endParaRPr lang="en-US" altLang="ko-KR"/>
          </a:p>
          <a:p>
            <a:pPr marL="771525" indent="-771525"/>
            <a:endParaRPr lang="en-US" altLang="ko-KR" smtClean="0"/>
          </a:p>
          <a:p>
            <a:pPr marL="771525" indent="-771525"/>
            <a:endParaRPr lang="en-US" altLang="ko-KR" smtClean="0"/>
          </a:p>
          <a:p>
            <a:pPr marL="771525" indent="-771525"/>
            <a:endParaRPr lang="en-US" altLang="ko-KR"/>
          </a:p>
          <a:p>
            <a:pPr marL="771525" indent="-771525"/>
            <a:endParaRPr lang="en-US" altLang="ko-KR" smtClean="0"/>
          </a:p>
          <a:p>
            <a:pPr marL="771525" indent="-771525"/>
            <a:endParaRPr lang="en-US" altLang="ko-KR" smtClean="0"/>
          </a:p>
          <a:p>
            <a:pPr marL="771525" indent="-771525"/>
            <a:r>
              <a:rPr lang="ko-KR" altLang="en-US" smtClean="0"/>
              <a:t>답 </a:t>
            </a:r>
            <a:r>
              <a:rPr lang="en-US" altLang="ko-KR" smtClean="0"/>
              <a:t>: DES(Data Encryption Standard) </a:t>
            </a:r>
            <a:r>
              <a:rPr lang="ko-KR" altLang="en-US" smtClean="0"/>
              <a:t>기법</a:t>
            </a:r>
            <a:endParaRPr lang="en-US" altLang="ko-KR" smtClean="0"/>
          </a:p>
          <a:p>
            <a:pPr marL="771525" indent="-771525"/>
            <a:endParaRPr lang="en-US" altLang="ko-KR" smtClean="0"/>
          </a:p>
          <a:p>
            <a:pPr marL="771525" indent="-771525"/>
            <a:r>
              <a:rPr lang="ko-KR" altLang="en-US" smtClean="0"/>
              <a:t>연습</a:t>
            </a:r>
            <a:r>
              <a:rPr lang="en-US" altLang="ko-KR" smtClean="0"/>
              <a:t>2) </a:t>
            </a:r>
            <a:r>
              <a:rPr lang="ko-KR" altLang="en-US"/>
              <a:t>빈칸에 들어갈 용어는</a:t>
            </a:r>
            <a:r>
              <a:rPr lang="en-US" altLang="ko-KR"/>
              <a:t>? </a:t>
            </a:r>
            <a:endParaRPr lang="en-US" altLang="ko-KR" smtClean="0"/>
          </a:p>
          <a:p>
            <a:pPr marL="771525" indent="-771525"/>
            <a:endParaRPr lang="en-US" altLang="ko-KR"/>
          </a:p>
          <a:p>
            <a:pPr marL="771525" indent="-771525"/>
            <a:endParaRPr lang="en-US" altLang="ko-KR" smtClean="0"/>
          </a:p>
          <a:p>
            <a:pPr marL="771525" indent="-771525"/>
            <a:endParaRPr lang="en-US" altLang="ko-KR"/>
          </a:p>
          <a:p>
            <a:pPr marL="771525" indent="-771525"/>
            <a:endParaRPr lang="en-US" altLang="ko-KR" smtClean="0"/>
          </a:p>
          <a:p>
            <a:pPr marL="771525" indent="-771525"/>
            <a:endParaRPr lang="en-US" altLang="ko-KR"/>
          </a:p>
          <a:p>
            <a:pPr marL="771525" indent="-771525"/>
            <a:r>
              <a:rPr lang="en-US" altLang="ko-KR" smtClean="0"/>
              <a:t>PKI(</a:t>
            </a:r>
            <a:r>
              <a:rPr lang="en-US" altLang="ko-KR" smtClean="0"/>
              <a:t>Public Key Infrastructure) : </a:t>
            </a:r>
            <a:r>
              <a:rPr lang="ko-KR" altLang="en-US" smtClean="0"/>
              <a:t>공개키 기반구조</a:t>
            </a:r>
            <a:endParaRPr lang="en-US" altLang="ko-KR"/>
          </a:p>
          <a:p>
            <a:pPr marL="771525" indent="-771525"/>
            <a:endParaRPr lang="en-US" altLang="ko-KR" smtClean="0"/>
          </a:p>
          <a:p>
            <a:pPr marL="771525" indent="-771525"/>
            <a:endParaRPr lang="en-US" altLang="ko-KR"/>
          </a:p>
        </p:txBody>
      </p:sp>
      <p:pic>
        <p:nvPicPr>
          <p:cNvPr id="4" name="그림 3"/>
          <p:cNvPicPr>
            <a:picLocks noChangeAspect="1"/>
          </p:cNvPicPr>
          <p:nvPr/>
        </p:nvPicPr>
        <p:blipFill>
          <a:blip r:embed="rId3"/>
          <a:stretch>
            <a:fillRect/>
          </a:stretch>
        </p:blipFill>
        <p:spPr>
          <a:xfrm>
            <a:off x="1295400" y="1430003"/>
            <a:ext cx="10585754" cy="1716958"/>
          </a:xfrm>
          <a:prstGeom prst="rect">
            <a:avLst/>
          </a:prstGeom>
        </p:spPr>
      </p:pic>
      <p:pic>
        <p:nvPicPr>
          <p:cNvPr id="5" name="그림 4"/>
          <p:cNvPicPr>
            <a:picLocks noChangeAspect="1"/>
          </p:cNvPicPr>
          <p:nvPr/>
        </p:nvPicPr>
        <p:blipFill>
          <a:blip r:embed="rId4"/>
          <a:stretch>
            <a:fillRect/>
          </a:stretch>
        </p:blipFill>
        <p:spPr>
          <a:xfrm>
            <a:off x="1291660" y="4213321"/>
            <a:ext cx="10584390" cy="1125999"/>
          </a:xfrm>
          <a:prstGeom prst="rect">
            <a:avLst/>
          </a:prstGeom>
        </p:spPr>
      </p:pic>
    </p:spTree>
    <p:extLst>
      <p:ext uri="{BB962C8B-B14F-4D97-AF65-F5344CB8AC3E}">
        <p14:creationId xmlns:p14="http://schemas.microsoft.com/office/powerpoint/2010/main" val="64778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a:solidFill>
                  <a:srgbClr val="D15A3E"/>
                </a:solidFill>
              </a:rPr>
              <a:t>( </a:t>
            </a:r>
            <a:r>
              <a:rPr lang="en-US" altLang="ko-KR" sz="2400">
                <a:solidFill>
                  <a:srgbClr val="D15A3E"/>
                </a:solidFill>
              </a:rPr>
              <a:t>4</a:t>
            </a:r>
            <a:r>
              <a:rPr lang="ko-KR" altLang="en-US" sz="2400">
                <a:solidFill>
                  <a:srgbClr val="D15A3E"/>
                </a:solidFill>
              </a:rPr>
              <a:t>과목</a:t>
            </a:r>
            <a:r>
              <a:rPr lang="en-US" altLang="ko-KR" sz="2400">
                <a:solidFill>
                  <a:srgbClr val="D15A3E"/>
                </a:solidFill>
              </a:rPr>
              <a:t>: IT </a:t>
            </a:r>
            <a:r>
              <a:rPr lang="ko-KR" altLang="en-US" sz="2400">
                <a:solidFill>
                  <a:srgbClr val="D15A3E"/>
                </a:solidFill>
              </a:rPr>
              <a:t>신기술 동향 및 시스템관리 </a:t>
            </a:r>
            <a:r>
              <a:rPr lang="en-US" altLang="ko-KR">
                <a:solidFill>
                  <a:srgbClr val="D15A3E"/>
                </a:solidFill>
              </a:rPr>
              <a:t>)</a:t>
            </a:r>
            <a:endParaRPr lang="ko-KR" altLang="en-US"/>
          </a:p>
        </p:txBody>
      </p:sp>
      <p:sp>
        <p:nvSpPr>
          <p:cNvPr id="3" name="직사각형 2"/>
          <p:cNvSpPr/>
          <p:nvPr/>
        </p:nvSpPr>
        <p:spPr>
          <a:xfrm>
            <a:off x="1295400" y="998700"/>
            <a:ext cx="10580650" cy="5078313"/>
          </a:xfrm>
          <a:prstGeom prst="rect">
            <a:avLst/>
          </a:prstGeom>
        </p:spPr>
        <p:txBody>
          <a:bodyPr wrap="square">
            <a:spAutoFit/>
          </a:bodyPr>
          <a:lstStyle/>
          <a:p>
            <a:r>
              <a:rPr lang="ko-KR" altLang="en-US" smtClean="0"/>
              <a:t>연습</a:t>
            </a:r>
            <a:r>
              <a:rPr lang="en-US" altLang="ko-KR" smtClean="0"/>
              <a:t>34) </a:t>
            </a:r>
            <a:r>
              <a:rPr lang="ko-KR" altLang="en-US" smtClean="0"/>
              <a:t>다음 내용이 설명하는 용어는</a:t>
            </a:r>
            <a:r>
              <a:rPr lang="en-US" altLang="ko-KR" smtClean="0"/>
              <a:t>?</a:t>
            </a:r>
          </a:p>
          <a:p>
            <a:endParaRPr lang="en-US" altLang="ko-KR" smtClean="0"/>
          </a:p>
          <a:p>
            <a:r>
              <a:rPr lang="ko-KR" altLang="en-US"/>
              <a:t>웹 브라우저를 만드는 데 기반을 제공하는 레이아웃 엔진</a:t>
            </a:r>
            <a:r>
              <a:rPr lang="en-US" altLang="ko-KR"/>
              <a:t>. </a:t>
            </a:r>
            <a:r>
              <a:rPr lang="ko-KR" altLang="en-US"/>
              <a:t>원래 맥 오에스 텐</a:t>
            </a:r>
            <a:r>
              <a:rPr lang="en-US" altLang="ko-KR"/>
              <a:t>(Mac OS X)</a:t>
            </a:r>
            <a:r>
              <a:rPr lang="ko-KR" altLang="en-US"/>
              <a:t>의 사파리 웹 브라우저 엔진으로 사용하기 위해 컨커러 브라우저의 </a:t>
            </a:r>
            <a:r>
              <a:rPr lang="en-US" altLang="ko-KR"/>
              <a:t>KHTML </a:t>
            </a:r>
            <a:r>
              <a:rPr lang="ko-KR" altLang="en-US"/>
              <a:t>소프트웨어 라이브러리에서 가져온 것이었으나 최근에는 애플의 사파리</a:t>
            </a:r>
            <a:r>
              <a:rPr lang="en-US" altLang="ko-KR"/>
              <a:t>(Safari)</a:t>
            </a:r>
            <a:r>
              <a:rPr lang="ko-KR" altLang="en-US"/>
              <a:t>와 구글 크롬</a:t>
            </a:r>
            <a:r>
              <a:rPr lang="en-US" altLang="ko-KR"/>
              <a:t>(Chrome)</a:t>
            </a:r>
            <a:r>
              <a:rPr lang="ko-KR" altLang="en-US"/>
              <a:t>은 물론 림의 블랙베리에서도 브라우저의 엔진으로 사용되고 있다</a:t>
            </a:r>
            <a:r>
              <a:rPr lang="en-US" altLang="ko-KR"/>
              <a:t>.</a:t>
            </a:r>
          </a:p>
          <a:p>
            <a:endParaRPr lang="en-US" altLang="ko-KR" smtClean="0"/>
          </a:p>
          <a:p>
            <a:r>
              <a:rPr lang="en-US" altLang="ko-KR" smtClean="0"/>
              <a:t>webkit</a:t>
            </a:r>
            <a:endParaRPr lang="en-US" altLang="ko-KR"/>
          </a:p>
          <a:p>
            <a:endParaRPr lang="en-US" altLang="ko-KR" smtClean="0"/>
          </a:p>
          <a:p>
            <a:endParaRPr lang="en-US" altLang="ko-KR" smtClean="0"/>
          </a:p>
          <a:p>
            <a:r>
              <a:rPr lang="ko-KR" altLang="en-US" smtClean="0"/>
              <a:t>연습</a:t>
            </a:r>
            <a:r>
              <a:rPr lang="en-US" altLang="ko-KR" smtClean="0"/>
              <a:t>35) </a:t>
            </a:r>
            <a:r>
              <a:rPr lang="ko-KR" altLang="en-US"/>
              <a:t>다음 내용이 설명하는 용어는</a:t>
            </a:r>
            <a:r>
              <a:rPr lang="en-US" altLang="ko-KR" smtClean="0"/>
              <a:t>?</a:t>
            </a:r>
          </a:p>
          <a:p>
            <a:endParaRPr lang="en-US" altLang="ko-KR" smtClean="0"/>
          </a:p>
          <a:p>
            <a:r>
              <a:rPr lang="ko-KR" altLang="en-US"/>
              <a:t>웹에서 제공하는 정보 및 서비스를 이용하여 새로운 소프트웨어나 서비스</a:t>
            </a:r>
            <a:r>
              <a:rPr lang="en-US" altLang="ko-KR"/>
              <a:t>, </a:t>
            </a:r>
            <a:r>
              <a:rPr lang="ko-KR" altLang="en-US"/>
              <a:t>데이터베이스 등을 </a:t>
            </a:r>
            <a:r>
              <a:rPr lang="ko-KR" altLang="en-US"/>
              <a:t>만드는 </a:t>
            </a:r>
            <a:r>
              <a:rPr lang="ko-KR" altLang="en-US" smtClean="0"/>
              <a:t>기술이다</a:t>
            </a:r>
            <a:r>
              <a:rPr lang="en-US" altLang="ko-KR" smtClean="0"/>
              <a:t>. </a:t>
            </a:r>
            <a:r>
              <a:rPr lang="ko-KR" altLang="en-US"/>
              <a:t>즉</a:t>
            </a:r>
            <a:r>
              <a:rPr lang="en-US" altLang="ko-KR"/>
              <a:t>, </a:t>
            </a:r>
            <a:r>
              <a:rPr lang="ko-KR" altLang="en-US"/>
              <a:t>다수의 정보원이 제공하는 콘텐츠를 조합하여 하나의 서비스로 제공하는 웹 사이트 또는 애플리케이션을 말한다</a:t>
            </a:r>
            <a:r>
              <a:rPr lang="en-US" altLang="ko-KR"/>
              <a:t>. </a:t>
            </a:r>
            <a:r>
              <a:rPr lang="ko-KR" altLang="en-US"/>
              <a:t>구글 지도에 부동산 매물 정보를 결합한 구글의 하우징맵스</a:t>
            </a:r>
            <a:r>
              <a:rPr lang="en-US" altLang="ko-KR"/>
              <a:t>(HousingMaps)</a:t>
            </a:r>
            <a:r>
              <a:rPr lang="ko-KR" altLang="en-US"/>
              <a:t>가 </a:t>
            </a:r>
            <a:r>
              <a:rPr lang="ko-KR" altLang="en-US"/>
              <a:t>대표적이다</a:t>
            </a:r>
            <a:r>
              <a:rPr lang="en-US" altLang="ko-KR" smtClean="0"/>
              <a:t>.</a:t>
            </a:r>
          </a:p>
          <a:p>
            <a:endParaRPr lang="en-US" altLang="ko-KR"/>
          </a:p>
          <a:p>
            <a:r>
              <a:rPr lang="en-US" altLang="ko-KR" smtClean="0"/>
              <a:t>Mashup</a:t>
            </a:r>
            <a:endParaRPr lang="en-US" altLang="ko-KR"/>
          </a:p>
        </p:txBody>
      </p:sp>
    </p:spTree>
    <p:extLst>
      <p:ext uri="{BB962C8B-B14F-4D97-AF65-F5344CB8AC3E}">
        <p14:creationId xmlns:p14="http://schemas.microsoft.com/office/powerpoint/2010/main" val="41099458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a:solidFill>
                  <a:srgbClr val="D15A3E"/>
                </a:solidFill>
              </a:rPr>
              <a:t>( </a:t>
            </a:r>
            <a:r>
              <a:rPr lang="en-US" altLang="ko-KR" sz="2400">
                <a:solidFill>
                  <a:srgbClr val="D15A3E"/>
                </a:solidFill>
              </a:rPr>
              <a:t>4</a:t>
            </a:r>
            <a:r>
              <a:rPr lang="ko-KR" altLang="en-US" sz="2400">
                <a:solidFill>
                  <a:srgbClr val="D15A3E"/>
                </a:solidFill>
              </a:rPr>
              <a:t>과목</a:t>
            </a:r>
            <a:r>
              <a:rPr lang="en-US" altLang="ko-KR" sz="2400">
                <a:solidFill>
                  <a:srgbClr val="D15A3E"/>
                </a:solidFill>
              </a:rPr>
              <a:t>: IT </a:t>
            </a:r>
            <a:r>
              <a:rPr lang="ko-KR" altLang="en-US" sz="2400">
                <a:solidFill>
                  <a:srgbClr val="D15A3E"/>
                </a:solidFill>
              </a:rPr>
              <a:t>신기술 동향 및 시스템관리 </a:t>
            </a:r>
            <a:r>
              <a:rPr lang="en-US" altLang="ko-KR">
                <a:solidFill>
                  <a:srgbClr val="D15A3E"/>
                </a:solidFill>
              </a:rPr>
              <a:t>)</a:t>
            </a:r>
            <a:endParaRPr lang="ko-KR" altLang="en-US"/>
          </a:p>
        </p:txBody>
      </p:sp>
      <p:sp>
        <p:nvSpPr>
          <p:cNvPr id="3" name="직사각형 2"/>
          <p:cNvSpPr/>
          <p:nvPr/>
        </p:nvSpPr>
        <p:spPr>
          <a:xfrm>
            <a:off x="1295400" y="998700"/>
            <a:ext cx="10580650" cy="5078313"/>
          </a:xfrm>
          <a:prstGeom prst="rect">
            <a:avLst/>
          </a:prstGeom>
        </p:spPr>
        <p:txBody>
          <a:bodyPr wrap="square">
            <a:spAutoFit/>
          </a:bodyPr>
          <a:lstStyle/>
          <a:p>
            <a:r>
              <a:rPr lang="ko-KR" altLang="en-US" smtClean="0"/>
              <a:t>연습 </a:t>
            </a:r>
            <a:r>
              <a:rPr lang="en-US" altLang="ko-KR" smtClean="0"/>
              <a:t>36) </a:t>
            </a:r>
            <a:r>
              <a:rPr lang="ko-KR" altLang="en-US"/>
              <a:t>빈칸에 </a:t>
            </a:r>
            <a:r>
              <a:rPr lang="ko-KR" altLang="en-US" smtClean="0"/>
              <a:t>공통으로 들어갈 </a:t>
            </a:r>
            <a:r>
              <a:rPr lang="ko-KR" altLang="en-US"/>
              <a:t>용어는</a:t>
            </a:r>
            <a:r>
              <a:rPr lang="en-US" altLang="ko-KR" smtClean="0"/>
              <a:t>?</a:t>
            </a:r>
          </a:p>
          <a:p>
            <a:endParaRPr lang="en-US" altLang="ko-KR" smtClean="0"/>
          </a:p>
          <a:p>
            <a:r>
              <a:rPr lang="en-US" altLang="ko-KR" smtClean="0"/>
              <a:t>(    )</a:t>
            </a:r>
            <a:r>
              <a:rPr lang="ko-KR" altLang="en-US" smtClean="0"/>
              <a:t>는 </a:t>
            </a:r>
            <a:r>
              <a:rPr lang="ko-KR" altLang="en-US"/>
              <a:t>인터넷에서 사용하는 </a:t>
            </a:r>
            <a:r>
              <a:rPr lang="en-US" altLang="ko-KR"/>
              <a:t>IP(Internet Protocol)</a:t>
            </a:r>
            <a:r>
              <a:rPr lang="ko-KR" altLang="en-US"/>
              <a:t>를 통해 음성</a:t>
            </a:r>
            <a:r>
              <a:rPr lang="en-US" altLang="ko-KR"/>
              <a:t>(Voice) </a:t>
            </a:r>
            <a:r>
              <a:rPr lang="ko-KR" altLang="en-US"/>
              <a:t>신호를 주고받을 수 있는 기술을 의미한다</a:t>
            </a:r>
            <a:r>
              <a:rPr lang="en-US" altLang="ko-KR"/>
              <a:t>. </a:t>
            </a:r>
            <a:r>
              <a:rPr lang="ko-KR" altLang="en-US"/>
              <a:t>일반적으로 이것은 공중교환전화망인 </a:t>
            </a:r>
            <a:r>
              <a:rPr lang="en-US" altLang="ko-KR"/>
              <a:t>PSTN</a:t>
            </a:r>
            <a:r>
              <a:rPr lang="ko-KR" altLang="en-US"/>
              <a:t>처럼 회선에 근거한 전통적인 프로토콜들이 아니라</a:t>
            </a:r>
            <a:r>
              <a:rPr lang="en-US" altLang="ko-KR"/>
              <a:t>, </a:t>
            </a:r>
            <a:r>
              <a:rPr lang="ko-KR" altLang="en-US"/>
              <a:t>불연속적인 패킷들 내에 디지털 형태로 음성 정보를 보낸다는 것을 의미한다</a:t>
            </a:r>
            <a:r>
              <a:rPr lang="en-US" altLang="ko-KR"/>
              <a:t>. </a:t>
            </a:r>
            <a:endParaRPr lang="en-US" altLang="ko-KR" smtClean="0"/>
          </a:p>
          <a:p>
            <a:endParaRPr lang="en-US" altLang="ko-KR"/>
          </a:p>
          <a:p>
            <a:r>
              <a:rPr lang="en-US" altLang="ko-KR" smtClean="0"/>
              <a:t>(     )</a:t>
            </a:r>
            <a:r>
              <a:rPr lang="ko-KR" altLang="en-US" smtClean="0"/>
              <a:t>와 </a:t>
            </a:r>
            <a:r>
              <a:rPr lang="ko-KR" altLang="en-US"/>
              <a:t>인터넷 전화 기술의 주요 장점은 기존 </a:t>
            </a:r>
            <a:r>
              <a:rPr lang="en-US" altLang="ko-KR"/>
              <a:t>IP </a:t>
            </a:r>
            <a:r>
              <a:rPr lang="ko-KR" altLang="en-US"/>
              <a:t>네트워크를 그대로 활용해 전화 서비스를 통합 구현함으로써 전화 사용자들이 시내전화 요금만으로 인터넷</a:t>
            </a:r>
            <a:r>
              <a:rPr lang="en-US" altLang="ko-KR"/>
              <a:t>·</a:t>
            </a:r>
            <a:r>
              <a:rPr lang="ko-KR" altLang="en-US"/>
              <a:t>인트라넷 환경에서 시외 및 국제 전화 서비스를 받을 수 있게 된다는 점이다</a:t>
            </a:r>
            <a:r>
              <a:rPr lang="en-US" altLang="ko-KR"/>
              <a:t>. </a:t>
            </a:r>
            <a:r>
              <a:rPr lang="ko-KR" altLang="en-US"/>
              <a:t>음성과 팩스 통신을 데이터 네트워크에서 처리할 경우 기존 </a:t>
            </a:r>
            <a:r>
              <a:rPr lang="en-US" altLang="ko-KR"/>
              <a:t>PSTN </a:t>
            </a:r>
            <a:r>
              <a:rPr lang="ko-KR" altLang="en-US"/>
              <a:t>팩스 전송보다 훨씬 저렴한 가격으로 통신이 가능하고</a:t>
            </a:r>
            <a:r>
              <a:rPr lang="en-US" altLang="ko-KR"/>
              <a:t>, </a:t>
            </a:r>
            <a:r>
              <a:rPr lang="ko-KR" altLang="en-US"/>
              <a:t>장비 비용도 크게 낮출 수 있다</a:t>
            </a:r>
            <a:r>
              <a:rPr lang="en-US" altLang="ko-KR"/>
              <a:t>. </a:t>
            </a:r>
            <a:endParaRPr lang="en-US" altLang="ko-KR" smtClean="0"/>
          </a:p>
          <a:p>
            <a:endParaRPr lang="en-US" altLang="ko-KR"/>
          </a:p>
          <a:p>
            <a:r>
              <a:rPr lang="ko-KR" altLang="en-US"/>
              <a:t>통신업체를 포함해 많은 회사들은 회사 내의 장거리전화</a:t>
            </a:r>
            <a:r>
              <a:rPr lang="en-US" altLang="ko-KR"/>
              <a:t>, </a:t>
            </a:r>
            <a:r>
              <a:rPr lang="ko-KR" altLang="en-US"/>
              <a:t>즉 본점과 지점 간의 통화나 시내전화 요금을 줄이기 위한 해결책을 찾고 있는데</a:t>
            </a:r>
            <a:r>
              <a:rPr lang="en-US" altLang="ko-KR"/>
              <a:t>, </a:t>
            </a:r>
            <a:r>
              <a:rPr lang="ko-KR" altLang="en-US"/>
              <a:t>이 </a:t>
            </a:r>
            <a:r>
              <a:rPr lang="en-US" altLang="ko-KR" smtClean="0"/>
              <a:t>(       )</a:t>
            </a:r>
            <a:r>
              <a:rPr lang="ko-KR" altLang="en-US" smtClean="0"/>
              <a:t>가 </a:t>
            </a:r>
            <a:r>
              <a:rPr lang="ko-KR" altLang="en-US"/>
              <a:t>이러한 요구를 충족하는 데 적합한 기술로 알려져 있다</a:t>
            </a:r>
            <a:r>
              <a:rPr lang="en-US" altLang="ko-KR"/>
              <a:t>. </a:t>
            </a:r>
            <a:endParaRPr lang="en-US" altLang="ko-KR" smtClean="0"/>
          </a:p>
          <a:p>
            <a:endParaRPr lang="en-US" altLang="ko-KR" smtClean="0"/>
          </a:p>
          <a:p>
            <a:r>
              <a:rPr lang="ko-KR" altLang="en-US" smtClean="0"/>
              <a:t>그러나 </a:t>
            </a:r>
            <a:r>
              <a:rPr lang="ko-KR" altLang="en-US"/>
              <a:t>현재 </a:t>
            </a:r>
            <a:r>
              <a:rPr lang="en-US" altLang="ko-KR" smtClean="0"/>
              <a:t>(     ) </a:t>
            </a:r>
            <a:r>
              <a:rPr lang="ko-KR" altLang="en-US"/>
              <a:t>기술은 통화 품질이 기존의 전화망보다 나쁘고</a:t>
            </a:r>
            <a:r>
              <a:rPr lang="en-US" altLang="ko-KR"/>
              <a:t>, </a:t>
            </a:r>
            <a:r>
              <a:rPr lang="ko-KR" altLang="en-US"/>
              <a:t>수용 용량이 적어 널리 보급되는 데 걸림돌로 작용하고 </a:t>
            </a:r>
            <a:r>
              <a:rPr lang="ko-KR" altLang="en-US"/>
              <a:t>있다</a:t>
            </a:r>
            <a:r>
              <a:rPr lang="en-US" altLang="ko-KR" smtClean="0"/>
              <a:t>.</a:t>
            </a:r>
          </a:p>
          <a:p>
            <a:endParaRPr lang="en-US" altLang="ko-KR"/>
          </a:p>
          <a:p>
            <a:r>
              <a:rPr lang="en-US" altLang="ko-KR" smtClean="0"/>
              <a:t>VoIP(Voice over Internet Protocol)</a:t>
            </a:r>
            <a:endParaRPr lang="en-US" altLang="ko-KR"/>
          </a:p>
        </p:txBody>
      </p:sp>
    </p:spTree>
    <p:extLst>
      <p:ext uri="{BB962C8B-B14F-4D97-AF65-F5344CB8AC3E}">
        <p14:creationId xmlns:p14="http://schemas.microsoft.com/office/powerpoint/2010/main" val="12108081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a:solidFill>
                  <a:srgbClr val="D15A3E"/>
                </a:solidFill>
              </a:rPr>
              <a:t>( </a:t>
            </a:r>
            <a:r>
              <a:rPr lang="en-US" altLang="ko-KR" sz="2400">
                <a:solidFill>
                  <a:srgbClr val="D15A3E"/>
                </a:solidFill>
              </a:rPr>
              <a:t>4</a:t>
            </a:r>
            <a:r>
              <a:rPr lang="ko-KR" altLang="en-US" sz="2400">
                <a:solidFill>
                  <a:srgbClr val="D15A3E"/>
                </a:solidFill>
              </a:rPr>
              <a:t>과목</a:t>
            </a:r>
            <a:r>
              <a:rPr lang="en-US" altLang="ko-KR" sz="2400">
                <a:solidFill>
                  <a:srgbClr val="D15A3E"/>
                </a:solidFill>
              </a:rPr>
              <a:t>: IT </a:t>
            </a:r>
            <a:r>
              <a:rPr lang="ko-KR" altLang="en-US" sz="2400">
                <a:solidFill>
                  <a:srgbClr val="D15A3E"/>
                </a:solidFill>
              </a:rPr>
              <a:t>신기술 동향 및 시스템관리 </a:t>
            </a:r>
            <a:r>
              <a:rPr lang="en-US" altLang="ko-KR">
                <a:solidFill>
                  <a:srgbClr val="D15A3E"/>
                </a:solidFill>
              </a:rPr>
              <a:t>)</a:t>
            </a:r>
            <a:endParaRPr lang="ko-KR" altLang="en-US"/>
          </a:p>
        </p:txBody>
      </p:sp>
      <p:sp>
        <p:nvSpPr>
          <p:cNvPr id="3" name="직사각형 2"/>
          <p:cNvSpPr/>
          <p:nvPr/>
        </p:nvSpPr>
        <p:spPr>
          <a:xfrm>
            <a:off x="1295400" y="998700"/>
            <a:ext cx="10580650" cy="5355312"/>
          </a:xfrm>
          <a:prstGeom prst="rect">
            <a:avLst/>
          </a:prstGeom>
        </p:spPr>
        <p:txBody>
          <a:bodyPr wrap="square">
            <a:spAutoFit/>
          </a:bodyPr>
          <a:lstStyle/>
          <a:p>
            <a:r>
              <a:rPr lang="ko-KR" altLang="en-US" smtClean="0"/>
              <a:t>연습</a:t>
            </a:r>
            <a:r>
              <a:rPr lang="en-US" altLang="ko-KR" smtClean="0"/>
              <a:t>37) </a:t>
            </a:r>
            <a:r>
              <a:rPr lang="ko-KR" altLang="en-US" smtClean="0"/>
              <a:t>빈칸에 들어갈 용어는</a:t>
            </a:r>
            <a:r>
              <a:rPr lang="en-US" altLang="ko-KR" smtClean="0"/>
              <a:t>?</a:t>
            </a:r>
          </a:p>
          <a:p>
            <a:endParaRPr lang="en-US" altLang="ko-KR" smtClean="0"/>
          </a:p>
          <a:p>
            <a:r>
              <a:rPr lang="ko-KR" altLang="en-US" smtClean="0"/>
              <a:t>인터넷 </a:t>
            </a:r>
            <a:r>
              <a:rPr lang="ko-KR" altLang="en-US"/>
              <a:t>프로토콜</a:t>
            </a:r>
            <a:r>
              <a:rPr lang="en-US" altLang="ko-KR"/>
              <a:t>(IP)</a:t>
            </a:r>
            <a:r>
              <a:rPr lang="ko-KR" altLang="en-US"/>
              <a:t>을 기반으로 음성</a:t>
            </a:r>
            <a:r>
              <a:rPr lang="en-US" altLang="ko-KR"/>
              <a:t>, </a:t>
            </a:r>
            <a:r>
              <a:rPr lang="ko-KR" altLang="en-US"/>
              <a:t>오디오</a:t>
            </a:r>
            <a:r>
              <a:rPr lang="en-US" altLang="ko-KR"/>
              <a:t>, </a:t>
            </a:r>
            <a:r>
              <a:rPr lang="ko-KR" altLang="en-US"/>
              <a:t>비디오 및 데이터 등의 멀티미디어 서비스를 제공하는 규격</a:t>
            </a:r>
            <a:r>
              <a:rPr lang="en-US" altLang="ko-KR"/>
              <a:t>. </a:t>
            </a:r>
            <a:r>
              <a:rPr lang="en-US" altLang="ko-KR" smtClean="0"/>
              <a:t>(    )</a:t>
            </a:r>
            <a:r>
              <a:rPr lang="ko-KR" altLang="en-US" smtClean="0"/>
              <a:t>는 </a:t>
            </a:r>
            <a:r>
              <a:rPr lang="ko-KR" altLang="en-US"/>
              <a:t>기본적으로 범용의 인터넷 기반 기술과 표준화된 네트워크 기능들을 사용함으로써 서비스의 가격 경쟁력 향상과 신속한 서비스 개발 및 변경을 추구한다</a:t>
            </a:r>
            <a:r>
              <a:rPr lang="en-US" altLang="ko-KR"/>
              <a:t>. </a:t>
            </a:r>
            <a:r>
              <a:rPr lang="en-US" altLang="ko-KR" smtClean="0"/>
              <a:t>(    )</a:t>
            </a:r>
            <a:r>
              <a:rPr lang="ko-KR" altLang="en-US" smtClean="0"/>
              <a:t>는 </a:t>
            </a:r>
            <a:r>
              <a:rPr lang="ko-KR" altLang="en-US"/>
              <a:t>액세스 네트워크와는 독립적이며</a:t>
            </a:r>
            <a:r>
              <a:rPr lang="en-US" altLang="ko-KR"/>
              <a:t>, </a:t>
            </a:r>
            <a:r>
              <a:rPr lang="ko-KR" altLang="en-US"/>
              <a:t>세션 관리 기능의 개선으로 서로 다른 네트워크의 애플리케이션들이 손쉽게 연동되어 서비스 간 글로벌 연동과 유무선망의 컨버전을 촉진시킨다</a:t>
            </a:r>
            <a:r>
              <a:rPr lang="en-US" altLang="ko-KR"/>
              <a:t>. </a:t>
            </a:r>
            <a:r>
              <a:rPr lang="en-US" altLang="ko-KR" smtClean="0"/>
              <a:t>(     )</a:t>
            </a:r>
            <a:r>
              <a:rPr lang="ko-KR" altLang="en-US" smtClean="0"/>
              <a:t>는 </a:t>
            </a:r>
            <a:r>
              <a:rPr lang="ko-KR" altLang="en-US"/>
              <a:t>초기</a:t>
            </a:r>
            <a:r>
              <a:rPr lang="en-US" altLang="ko-KR"/>
              <a:t>All-IP</a:t>
            </a:r>
            <a:r>
              <a:rPr lang="ko-KR" altLang="en-US"/>
              <a:t>망 광대역 부호 분할 다중 접속</a:t>
            </a:r>
            <a:r>
              <a:rPr lang="en-US" altLang="ko-KR"/>
              <a:t>(W-CDMA)</a:t>
            </a:r>
            <a:r>
              <a:rPr lang="ko-KR" altLang="en-US"/>
              <a:t>망에서 다른 이동 통신 시스템 간의 상호 연동과 컨버전을 위하여 제안되었지만 현재는 이동 통신 시스템뿐만 아니라 </a:t>
            </a:r>
            <a:r>
              <a:rPr lang="en-US" altLang="ko-KR"/>
              <a:t>IP</a:t>
            </a:r>
            <a:r>
              <a:rPr lang="ko-KR" altLang="en-US"/>
              <a:t>망을 기반으로 하는 각종 유무선 통합망을 지원하는 기술로 확대되고 있다</a:t>
            </a:r>
            <a:r>
              <a:rPr lang="en-US" altLang="ko-KR"/>
              <a:t>.</a:t>
            </a:r>
          </a:p>
          <a:p>
            <a:pPr algn="r"/>
            <a:r>
              <a:rPr lang="en-US" altLang="ko-KR" smtClean="0"/>
              <a:t>IMS(IP Multimedia Subsystem)</a:t>
            </a:r>
            <a:endParaRPr lang="en-US" altLang="ko-KR" smtClean="0"/>
          </a:p>
          <a:p>
            <a:endParaRPr lang="en-US" altLang="ko-KR" smtClean="0"/>
          </a:p>
          <a:p>
            <a:r>
              <a:rPr lang="ko-KR" altLang="en-US" smtClean="0"/>
              <a:t>연습</a:t>
            </a:r>
            <a:r>
              <a:rPr lang="en-US" altLang="ko-KR" smtClean="0"/>
              <a:t>38) </a:t>
            </a:r>
            <a:r>
              <a:rPr lang="ko-KR" altLang="en-US"/>
              <a:t>다음 내용이 설명하는 </a:t>
            </a:r>
            <a:r>
              <a:rPr lang="ko-KR" altLang="en-US"/>
              <a:t>용어는</a:t>
            </a:r>
            <a:r>
              <a:rPr lang="en-US" altLang="ko-KR" smtClean="0"/>
              <a:t>?</a:t>
            </a:r>
          </a:p>
          <a:p>
            <a:endParaRPr lang="en-US" altLang="ko-KR" smtClean="0"/>
          </a:p>
          <a:p>
            <a:r>
              <a:rPr lang="en-US" altLang="ko-KR"/>
              <a:t>#(</a:t>
            </a:r>
            <a:r>
              <a:rPr lang="ko-KR" altLang="en-US"/>
              <a:t>샤프 기호</a:t>
            </a:r>
            <a:r>
              <a:rPr lang="en-US" altLang="ko-KR"/>
              <a:t>)</a:t>
            </a:r>
            <a:r>
              <a:rPr lang="ko-KR" altLang="en-US"/>
              <a:t>와 특정 단어</a:t>
            </a:r>
            <a:r>
              <a:rPr lang="en-US" altLang="ko-KR"/>
              <a:t>(</a:t>
            </a:r>
            <a:r>
              <a:rPr lang="ko-KR" altLang="en-US"/>
              <a:t>들</a:t>
            </a:r>
            <a:r>
              <a:rPr lang="en-US" altLang="ko-KR"/>
              <a:t>)</a:t>
            </a:r>
            <a:r>
              <a:rPr lang="ko-KR" altLang="en-US"/>
              <a:t>을 붙여 </a:t>
            </a:r>
            <a:r>
              <a:rPr lang="ko-KR" altLang="en-US"/>
              <a:t>쓴 </a:t>
            </a:r>
            <a:r>
              <a:rPr lang="ko-KR" altLang="en-US" smtClean="0"/>
              <a:t>것으로</a:t>
            </a:r>
            <a:r>
              <a:rPr lang="en-US" altLang="ko-KR" smtClean="0"/>
              <a:t> </a:t>
            </a:r>
            <a:r>
              <a:rPr lang="ko-KR" altLang="en-US" smtClean="0"/>
              <a:t>트위터</a:t>
            </a:r>
            <a:r>
              <a:rPr lang="en-US" altLang="ko-KR"/>
              <a:t>, </a:t>
            </a:r>
            <a:r>
              <a:rPr lang="ko-KR" altLang="en-US"/>
              <a:t>페이스북 등 소셜 미디어에서 특정 핵심어를 편리하게 검색할 수 있도록 하는 메타데이터의 한 형태이다</a:t>
            </a:r>
            <a:r>
              <a:rPr lang="en-US" altLang="ko-KR"/>
              <a:t>. </a:t>
            </a:r>
            <a:r>
              <a:rPr lang="ko-KR" altLang="en-US"/>
              <a:t>예를 들어</a:t>
            </a:r>
            <a:r>
              <a:rPr lang="en-US" altLang="ko-KR"/>
              <a:t>, '</a:t>
            </a:r>
            <a:r>
              <a:rPr lang="ko-KR" altLang="en-US"/>
              <a:t>브라질 월드컵 축구</a:t>
            </a:r>
            <a:r>
              <a:rPr lang="en-US" altLang="ko-KR"/>
              <a:t>'</a:t>
            </a:r>
            <a:r>
              <a:rPr lang="ko-KR" altLang="en-US"/>
              <a:t>를 검색어로 하려면 </a:t>
            </a:r>
            <a:r>
              <a:rPr lang="en-US" altLang="ko-KR"/>
              <a:t>'#</a:t>
            </a:r>
            <a:r>
              <a:rPr lang="ko-KR" altLang="en-US"/>
              <a:t>브라질월드컵축구</a:t>
            </a:r>
            <a:r>
              <a:rPr lang="en-US" altLang="ko-KR"/>
              <a:t>'</a:t>
            </a:r>
            <a:r>
              <a:rPr lang="ko-KR" altLang="en-US"/>
              <a:t>로 표기하고</a:t>
            </a:r>
            <a:r>
              <a:rPr lang="en-US" altLang="ko-KR"/>
              <a:t>, '</a:t>
            </a:r>
            <a:r>
              <a:rPr lang="ko-KR" altLang="en-US"/>
              <a:t>월드컵</a:t>
            </a:r>
            <a:r>
              <a:rPr lang="en-US" altLang="ko-KR"/>
              <a:t>'</a:t>
            </a:r>
            <a:r>
              <a:rPr lang="ko-KR" altLang="en-US"/>
              <a:t>을 검색어로 하려면 </a:t>
            </a:r>
            <a:r>
              <a:rPr lang="en-US" altLang="ko-KR"/>
              <a:t>'#</a:t>
            </a:r>
            <a:r>
              <a:rPr lang="ko-KR" altLang="en-US"/>
              <a:t>월드컵</a:t>
            </a:r>
            <a:r>
              <a:rPr lang="en-US" altLang="ko-KR"/>
              <a:t>'</a:t>
            </a:r>
            <a:r>
              <a:rPr lang="ko-KR" altLang="en-US"/>
              <a:t>으로 </a:t>
            </a:r>
            <a:r>
              <a:rPr lang="ko-KR" altLang="en-US"/>
              <a:t>표기한다</a:t>
            </a:r>
            <a:r>
              <a:rPr lang="en-US" altLang="ko-KR" smtClean="0"/>
              <a:t>.</a:t>
            </a:r>
          </a:p>
          <a:p>
            <a:endParaRPr lang="en-US" altLang="ko-KR"/>
          </a:p>
          <a:p>
            <a:pPr algn="r"/>
            <a:r>
              <a:rPr lang="en-US" altLang="ko-KR" smtClean="0"/>
              <a:t>Hashtag(</a:t>
            </a:r>
            <a:r>
              <a:rPr lang="ko-KR" altLang="en-US" smtClean="0"/>
              <a:t>해시태그</a:t>
            </a:r>
            <a:r>
              <a:rPr lang="en-US" altLang="ko-KR" smtClean="0"/>
              <a:t>)</a:t>
            </a:r>
            <a:endParaRPr lang="en-US" altLang="ko-KR"/>
          </a:p>
        </p:txBody>
      </p:sp>
    </p:spTree>
    <p:extLst>
      <p:ext uri="{BB962C8B-B14F-4D97-AF65-F5344CB8AC3E}">
        <p14:creationId xmlns:p14="http://schemas.microsoft.com/office/powerpoint/2010/main" val="15686069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a:solidFill>
                  <a:srgbClr val="D15A3E"/>
                </a:solidFill>
              </a:rPr>
              <a:t>( </a:t>
            </a:r>
            <a:r>
              <a:rPr lang="en-US" altLang="ko-KR" sz="2400">
                <a:solidFill>
                  <a:srgbClr val="D15A3E"/>
                </a:solidFill>
              </a:rPr>
              <a:t>4</a:t>
            </a:r>
            <a:r>
              <a:rPr lang="ko-KR" altLang="en-US" sz="2400">
                <a:solidFill>
                  <a:srgbClr val="D15A3E"/>
                </a:solidFill>
              </a:rPr>
              <a:t>과목</a:t>
            </a:r>
            <a:r>
              <a:rPr lang="en-US" altLang="ko-KR" sz="2400">
                <a:solidFill>
                  <a:srgbClr val="D15A3E"/>
                </a:solidFill>
              </a:rPr>
              <a:t>: IT </a:t>
            </a:r>
            <a:r>
              <a:rPr lang="ko-KR" altLang="en-US" sz="2400">
                <a:solidFill>
                  <a:srgbClr val="D15A3E"/>
                </a:solidFill>
              </a:rPr>
              <a:t>신기술 동향 및 시스템관리 </a:t>
            </a:r>
            <a:r>
              <a:rPr lang="en-US" altLang="ko-KR">
                <a:solidFill>
                  <a:srgbClr val="D15A3E"/>
                </a:solidFill>
              </a:rPr>
              <a:t>)</a:t>
            </a:r>
            <a:endParaRPr lang="ko-KR" altLang="en-US"/>
          </a:p>
        </p:txBody>
      </p:sp>
      <p:sp>
        <p:nvSpPr>
          <p:cNvPr id="3" name="직사각형 2"/>
          <p:cNvSpPr/>
          <p:nvPr/>
        </p:nvSpPr>
        <p:spPr>
          <a:xfrm>
            <a:off x="1295400" y="998700"/>
            <a:ext cx="10580650" cy="5909310"/>
          </a:xfrm>
          <a:prstGeom prst="rect">
            <a:avLst/>
          </a:prstGeom>
        </p:spPr>
        <p:txBody>
          <a:bodyPr wrap="square">
            <a:spAutoFit/>
          </a:bodyPr>
          <a:lstStyle/>
          <a:p>
            <a:r>
              <a:rPr lang="ko-KR" altLang="en-US" smtClean="0"/>
              <a:t>연습</a:t>
            </a:r>
            <a:r>
              <a:rPr lang="en-US" altLang="ko-KR" smtClean="0"/>
              <a:t>39) </a:t>
            </a:r>
            <a:r>
              <a:rPr lang="ko-KR" altLang="en-US"/>
              <a:t>빈칸에 들어갈 용어는</a:t>
            </a:r>
            <a:r>
              <a:rPr lang="en-US" altLang="ko-KR"/>
              <a:t>?</a:t>
            </a:r>
          </a:p>
          <a:p>
            <a:endParaRPr lang="en-US" altLang="ko-KR" smtClean="0"/>
          </a:p>
          <a:p>
            <a:r>
              <a:rPr lang="ko-KR" altLang="en-US"/>
              <a:t>실제 화면에 가상의 정보를 덧붙여 보여주는 기술</a:t>
            </a:r>
            <a:r>
              <a:rPr lang="en-US" altLang="ko-KR"/>
              <a:t>. </a:t>
            </a:r>
            <a:r>
              <a:rPr lang="en-US" altLang="ko-KR" smtClean="0"/>
              <a:t>(      )</a:t>
            </a:r>
            <a:r>
              <a:rPr lang="ko-KR" altLang="en-US" smtClean="0"/>
              <a:t>은 </a:t>
            </a:r>
            <a:r>
              <a:rPr lang="ko-KR" altLang="en-US"/>
              <a:t>편리할 뿐만 아니라 감성적 측면의 만족도가 높기 때문에 방송은 물론 게임</a:t>
            </a:r>
            <a:r>
              <a:rPr lang="en-US" altLang="ko-KR"/>
              <a:t>, </a:t>
            </a:r>
            <a:r>
              <a:rPr lang="ko-KR" altLang="en-US"/>
              <a:t>교육</a:t>
            </a:r>
            <a:r>
              <a:rPr lang="en-US" altLang="ko-KR"/>
              <a:t>, </a:t>
            </a:r>
            <a:r>
              <a:rPr lang="ko-KR" altLang="en-US"/>
              <a:t>오락</a:t>
            </a:r>
            <a:r>
              <a:rPr lang="en-US" altLang="ko-KR"/>
              <a:t>, </a:t>
            </a:r>
            <a:r>
              <a:rPr lang="ko-KR" altLang="en-US"/>
              <a:t>패션 같은 다양한 분야에서 응용이 가능하다</a:t>
            </a:r>
            <a:r>
              <a:rPr lang="en-US" altLang="ko-KR"/>
              <a:t>. </a:t>
            </a:r>
            <a:r>
              <a:rPr lang="en-US" altLang="ko-KR"/>
              <a:t>(      )</a:t>
            </a:r>
            <a:r>
              <a:rPr lang="en-US" altLang="ko-KR" smtClean="0"/>
              <a:t> </a:t>
            </a:r>
            <a:r>
              <a:rPr lang="ko-KR" altLang="en-US"/>
              <a:t>기술을 이용하면 스포츠 중계 때 등장하는 선수가 소속한 나라의 국기나 선수의 정보를 보여주기도 하고</a:t>
            </a:r>
            <a:r>
              <a:rPr lang="en-US" altLang="ko-KR"/>
              <a:t>, </a:t>
            </a:r>
            <a:r>
              <a:rPr lang="ko-KR" altLang="en-US"/>
              <a:t>화장품을 살 때 화장한 모습을 미리 볼 수 있으며</a:t>
            </a:r>
            <a:r>
              <a:rPr lang="en-US" altLang="ko-KR"/>
              <a:t>, </a:t>
            </a:r>
            <a:r>
              <a:rPr lang="ko-KR" altLang="en-US"/>
              <a:t>옷도 가상으로 입어보고 살 수 있다</a:t>
            </a:r>
            <a:r>
              <a:rPr lang="en-US" altLang="ko-KR"/>
              <a:t>. </a:t>
            </a:r>
            <a:r>
              <a:rPr lang="ko-KR" altLang="en-US"/>
              <a:t>모바일 분야에서는 위치 기반 서비스</a:t>
            </a:r>
            <a:r>
              <a:rPr lang="en-US" altLang="ko-KR"/>
              <a:t>(LBS) </a:t>
            </a:r>
            <a:r>
              <a:rPr lang="ko-KR" altLang="en-US"/>
              <a:t>분야에서 이용이 활발한데</a:t>
            </a:r>
            <a:r>
              <a:rPr lang="en-US" altLang="ko-KR"/>
              <a:t>, </a:t>
            </a:r>
            <a:r>
              <a:rPr lang="ko-KR" altLang="en-US"/>
              <a:t>스마트폰으로 거리를 비추면 커피숍이나 약국 같은 정보가 화면에 나타나는 것이다</a:t>
            </a:r>
            <a:r>
              <a:rPr lang="en-US" altLang="ko-KR"/>
              <a:t>. </a:t>
            </a:r>
            <a:r>
              <a:rPr lang="en-US" altLang="ko-KR"/>
              <a:t>(      ) </a:t>
            </a:r>
            <a:r>
              <a:rPr lang="ko-KR" altLang="en-US" smtClean="0"/>
              <a:t>개념은 </a:t>
            </a:r>
            <a:r>
              <a:rPr lang="en-US" altLang="ko-KR"/>
              <a:t>1997</a:t>
            </a:r>
            <a:r>
              <a:rPr lang="ko-KR" altLang="en-US"/>
              <a:t>년 로널드 아즈마</a:t>
            </a:r>
            <a:r>
              <a:rPr lang="en-US" altLang="ko-KR"/>
              <a:t>(Ronald Azuma)</a:t>
            </a:r>
            <a:r>
              <a:rPr lang="ko-KR" altLang="en-US"/>
              <a:t>에 의해 </a:t>
            </a:r>
            <a:r>
              <a:rPr lang="ko-KR" altLang="en-US"/>
              <a:t>구체화되었다</a:t>
            </a:r>
            <a:r>
              <a:rPr lang="en-US" altLang="ko-KR" smtClean="0"/>
              <a:t>.</a:t>
            </a:r>
          </a:p>
          <a:p>
            <a:endParaRPr lang="en-US" altLang="ko-KR"/>
          </a:p>
          <a:p>
            <a:r>
              <a:rPr lang="en-US" altLang="ko-KR" smtClean="0"/>
              <a:t>AR(Augmented Reality, </a:t>
            </a:r>
            <a:r>
              <a:rPr lang="ko-KR" altLang="en-US" smtClean="0"/>
              <a:t>증강현실</a:t>
            </a:r>
            <a:r>
              <a:rPr lang="en-US" altLang="ko-KR" smtClean="0"/>
              <a:t>)</a:t>
            </a:r>
          </a:p>
          <a:p>
            <a:endParaRPr lang="en-US" altLang="ko-KR" smtClean="0"/>
          </a:p>
          <a:p>
            <a:r>
              <a:rPr lang="ko-KR" altLang="en-US" smtClean="0"/>
              <a:t>연습</a:t>
            </a:r>
            <a:r>
              <a:rPr lang="en-US" altLang="ko-KR" smtClean="0"/>
              <a:t>40) </a:t>
            </a:r>
            <a:r>
              <a:rPr lang="ko-KR" altLang="en-US"/>
              <a:t>다음 내용이 설명하는 용어는</a:t>
            </a:r>
            <a:r>
              <a:rPr lang="en-US" altLang="ko-KR"/>
              <a:t>?</a:t>
            </a:r>
          </a:p>
          <a:p>
            <a:endParaRPr lang="en-US" altLang="ko-KR" smtClean="0"/>
          </a:p>
          <a:p>
            <a:r>
              <a:rPr lang="en-US" altLang="ko-KR"/>
              <a:t>ISO/IEC JTC1 MPEG</a:t>
            </a:r>
            <a:r>
              <a:rPr lang="ko-KR" altLang="en-US"/>
              <a:t>에서 </a:t>
            </a:r>
            <a:r>
              <a:rPr lang="en-US" altLang="ko-KR"/>
              <a:t>AVC(Advanced Video Coding) </a:t>
            </a:r>
            <a:r>
              <a:rPr lang="ko-KR" altLang="en-US"/>
              <a:t>이후의 표준으로 추진 중인 차세대 비디오 부호화 표준</a:t>
            </a:r>
            <a:r>
              <a:rPr lang="en-US" altLang="ko-KR"/>
              <a:t>. HD </a:t>
            </a:r>
            <a:r>
              <a:rPr lang="ko-KR" altLang="en-US"/>
              <a:t>이상의 해상도를 주 대상으로 하는 차세대 비디오 부호화 표준으로 고성능의 압축 효율은 물론 이동성을 보장한다</a:t>
            </a:r>
            <a:r>
              <a:rPr lang="en-US" altLang="ko-KR"/>
              <a:t>. </a:t>
            </a:r>
            <a:r>
              <a:rPr lang="ko-KR" altLang="en-US"/>
              <a:t>화질은 </a:t>
            </a:r>
            <a:r>
              <a:rPr lang="en-US" altLang="ko-KR"/>
              <a:t>QVGA</a:t>
            </a:r>
            <a:r>
              <a:rPr lang="ko-KR" altLang="en-US"/>
              <a:t>에서 </a:t>
            </a:r>
            <a:r>
              <a:rPr lang="en-US" altLang="ko-KR"/>
              <a:t>8K×4K</a:t>
            </a:r>
            <a:r>
              <a:rPr lang="ko-KR" altLang="en-US"/>
              <a:t>를 지원하고</a:t>
            </a:r>
            <a:r>
              <a:rPr lang="en-US" altLang="ko-KR"/>
              <a:t>, </a:t>
            </a:r>
            <a:r>
              <a:rPr lang="ko-KR" altLang="en-US"/>
              <a:t>색 공간도 </a:t>
            </a:r>
            <a:r>
              <a:rPr lang="en-US" altLang="ko-KR"/>
              <a:t>YUV</a:t>
            </a:r>
            <a:r>
              <a:rPr lang="ko-KR" altLang="en-US"/>
              <a:t>가 </a:t>
            </a:r>
            <a:r>
              <a:rPr lang="en-US" altLang="ko-KR"/>
              <a:t>4:4:4, </a:t>
            </a:r>
            <a:r>
              <a:rPr lang="ko-KR" altLang="en-US"/>
              <a:t>픽셀당 비트 수가 </a:t>
            </a:r>
            <a:r>
              <a:rPr lang="en-US" altLang="ko-KR"/>
              <a:t>14bit, </a:t>
            </a:r>
            <a:r>
              <a:rPr lang="ko-KR" altLang="en-US"/>
              <a:t>초당 프레임 수는 </a:t>
            </a:r>
            <a:r>
              <a:rPr lang="en-US" altLang="ko-KR"/>
              <a:t>172fps</a:t>
            </a:r>
            <a:r>
              <a:rPr lang="ko-KR" altLang="en-US"/>
              <a:t>까지 구현할 수 있다</a:t>
            </a:r>
            <a:r>
              <a:rPr lang="en-US" altLang="ko-KR"/>
              <a:t>. </a:t>
            </a:r>
            <a:r>
              <a:rPr lang="ko-KR" altLang="en-US"/>
              <a:t>또한 이동 방송을 고려한 </a:t>
            </a:r>
            <a:r>
              <a:rPr lang="en-US" altLang="ko-KR"/>
              <a:t>SVC</a:t>
            </a:r>
            <a:r>
              <a:rPr lang="ko-KR" altLang="en-US"/>
              <a:t>와 이동망에서의 에러 강인성을 </a:t>
            </a:r>
            <a:r>
              <a:rPr lang="ko-KR" altLang="en-US"/>
              <a:t>제공한다</a:t>
            </a:r>
            <a:r>
              <a:rPr lang="en-US" altLang="ko-KR" smtClean="0"/>
              <a:t>.</a:t>
            </a:r>
          </a:p>
          <a:p>
            <a:endParaRPr lang="en-US" altLang="ko-KR"/>
          </a:p>
          <a:p>
            <a:pPr algn="r"/>
            <a:r>
              <a:rPr lang="en-US" altLang="ko-KR" smtClean="0"/>
              <a:t>HVC(High Performance Video Coding, </a:t>
            </a:r>
            <a:r>
              <a:rPr lang="ko-KR" altLang="en-US" smtClean="0"/>
              <a:t>고성능 영상 코딩</a:t>
            </a:r>
            <a:r>
              <a:rPr lang="en-US" altLang="ko-KR" smtClean="0"/>
              <a:t>)</a:t>
            </a:r>
            <a:endParaRPr lang="en-US" altLang="ko-KR"/>
          </a:p>
        </p:txBody>
      </p:sp>
    </p:spTree>
    <p:extLst>
      <p:ext uri="{BB962C8B-B14F-4D97-AF65-F5344CB8AC3E}">
        <p14:creationId xmlns:p14="http://schemas.microsoft.com/office/powerpoint/2010/main" val="40889814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a:solidFill>
                  <a:srgbClr val="D15A3E"/>
                </a:solidFill>
              </a:rPr>
              <a:t>( </a:t>
            </a:r>
            <a:r>
              <a:rPr lang="en-US" altLang="ko-KR" sz="2400">
                <a:solidFill>
                  <a:srgbClr val="D15A3E"/>
                </a:solidFill>
              </a:rPr>
              <a:t>4</a:t>
            </a:r>
            <a:r>
              <a:rPr lang="ko-KR" altLang="en-US" sz="2400">
                <a:solidFill>
                  <a:srgbClr val="D15A3E"/>
                </a:solidFill>
              </a:rPr>
              <a:t>과목</a:t>
            </a:r>
            <a:r>
              <a:rPr lang="en-US" altLang="ko-KR" sz="2400">
                <a:solidFill>
                  <a:srgbClr val="D15A3E"/>
                </a:solidFill>
              </a:rPr>
              <a:t>: IT </a:t>
            </a:r>
            <a:r>
              <a:rPr lang="ko-KR" altLang="en-US" sz="2400">
                <a:solidFill>
                  <a:srgbClr val="D15A3E"/>
                </a:solidFill>
              </a:rPr>
              <a:t>신기술 동향 및 시스템관리 </a:t>
            </a:r>
            <a:r>
              <a:rPr lang="en-US" altLang="ko-KR">
                <a:solidFill>
                  <a:srgbClr val="D15A3E"/>
                </a:solidFill>
              </a:rPr>
              <a:t>)</a:t>
            </a:r>
            <a:endParaRPr lang="ko-KR" altLang="en-US"/>
          </a:p>
        </p:txBody>
      </p:sp>
      <p:sp>
        <p:nvSpPr>
          <p:cNvPr id="3" name="직사각형 2"/>
          <p:cNvSpPr/>
          <p:nvPr/>
        </p:nvSpPr>
        <p:spPr>
          <a:xfrm>
            <a:off x="1295400" y="998700"/>
            <a:ext cx="10580650" cy="3970318"/>
          </a:xfrm>
          <a:prstGeom prst="rect">
            <a:avLst/>
          </a:prstGeom>
        </p:spPr>
        <p:txBody>
          <a:bodyPr wrap="square">
            <a:spAutoFit/>
          </a:bodyPr>
          <a:lstStyle/>
          <a:p>
            <a:r>
              <a:rPr lang="ko-KR" altLang="en-US" smtClean="0"/>
              <a:t>연습</a:t>
            </a:r>
            <a:r>
              <a:rPr lang="en-US" altLang="ko-KR" smtClean="0"/>
              <a:t>41) </a:t>
            </a:r>
            <a:r>
              <a:rPr lang="ko-KR" altLang="en-US" smtClean="0"/>
              <a:t>다음 내용이 설명하는 용어는</a:t>
            </a:r>
            <a:r>
              <a:rPr lang="en-US" altLang="ko-KR" smtClean="0"/>
              <a:t>?(</a:t>
            </a:r>
            <a:r>
              <a:rPr lang="ko-KR" altLang="en-US" smtClean="0"/>
              <a:t>영문 전체이름 또는 영문 약자로 쓰시오</a:t>
            </a:r>
            <a:r>
              <a:rPr lang="en-US" altLang="ko-KR" smtClean="0"/>
              <a:t>.)</a:t>
            </a:r>
          </a:p>
          <a:p>
            <a:endParaRPr lang="en-US" altLang="ko-KR" smtClean="0"/>
          </a:p>
          <a:p>
            <a:r>
              <a:rPr lang="ko-KR" altLang="en-US"/>
              <a:t>정보 통신 기술을 기반으로 실세계</a:t>
            </a:r>
            <a:r>
              <a:rPr lang="en-US" altLang="ko-KR"/>
              <a:t>(physical world)</a:t>
            </a:r>
            <a:r>
              <a:rPr lang="ko-KR" altLang="en-US"/>
              <a:t>와 가상 세계</a:t>
            </a:r>
            <a:r>
              <a:rPr lang="en-US" altLang="ko-KR"/>
              <a:t>(virtual world)</a:t>
            </a:r>
            <a:r>
              <a:rPr lang="ko-KR" altLang="en-US"/>
              <a:t>의 다양한 사물들을 연결하여 진보된 서비스를 제공하기 위한 서비스 </a:t>
            </a:r>
            <a:r>
              <a:rPr lang="ko-KR" altLang="en-US"/>
              <a:t>기반 </a:t>
            </a:r>
            <a:r>
              <a:rPr lang="ko-KR" altLang="en-US" smtClean="0"/>
              <a:t>시설이다</a:t>
            </a:r>
            <a:r>
              <a:rPr lang="en-US" altLang="ko-KR" smtClean="0"/>
              <a:t>. </a:t>
            </a:r>
            <a:r>
              <a:rPr lang="ko-KR" altLang="en-US" smtClean="0"/>
              <a:t>유비쿼터스 </a:t>
            </a:r>
            <a:r>
              <a:rPr lang="ko-KR" altLang="en-US"/>
              <a:t>공간을 구현하기 위한 인프라 컴퓨팅 기기들이 환경과 사물에 심겨 환경이나 사물 그 자체가 지능화되는 것부터 사람과 사물</a:t>
            </a:r>
            <a:r>
              <a:rPr lang="en-US" altLang="ko-KR"/>
              <a:t>, </a:t>
            </a:r>
            <a:r>
              <a:rPr lang="ko-KR" altLang="en-US"/>
              <a:t>사물과 사물 간에 지능 통신을 할 수 있는 사물 통신</a:t>
            </a:r>
            <a:r>
              <a:rPr lang="en-US" altLang="ko-KR"/>
              <a:t>(M2M: Machine to Machine)</a:t>
            </a:r>
            <a:r>
              <a:rPr lang="ko-KR" altLang="en-US"/>
              <a:t>의 개념을 인터넷으로 확장하여 사물은 물론</a:t>
            </a:r>
            <a:r>
              <a:rPr lang="en-US" altLang="ko-KR"/>
              <a:t>, </a:t>
            </a:r>
            <a:r>
              <a:rPr lang="ko-KR" altLang="en-US"/>
              <a:t>현실과 가상 세계의 모든 정보와 상호 작용하는 개념으로 진화했다</a:t>
            </a:r>
            <a:r>
              <a:rPr lang="en-US" altLang="ko-KR"/>
              <a:t>. </a:t>
            </a:r>
            <a:endParaRPr lang="en-US" altLang="ko-KR" smtClean="0"/>
          </a:p>
          <a:p>
            <a:endParaRPr lang="en-US" altLang="ko-KR"/>
          </a:p>
          <a:p>
            <a:r>
              <a:rPr lang="ko-KR" altLang="en-US" smtClean="0"/>
              <a:t>주요 </a:t>
            </a:r>
            <a:r>
              <a:rPr lang="ko-KR" altLang="en-US"/>
              <a:t>기술로는 센싱 기술</a:t>
            </a:r>
            <a:r>
              <a:rPr lang="en-US" altLang="ko-KR"/>
              <a:t>, </a:t>
            </a:r>
            <a:r>
              <a:rPr lang="ko-KR" altLang="en-US"/>
              <a:t>유무선 통신 및 네트워크 인프라 기술</a:t>
            </a:r>
            <a:r>
              <a:rPr lang="en-US" altLang="ko-KR"/>
              <a:t>, </a:t>
            </a:r>
            <a:r>
              <a:rPr lang="ko-KR" altLang="en-US"/>
              <a:t>사물 인터넷 인터페이스 기술</a:t>
            </a:r>
            <a:r>
              <a:rPr lang="en-US" altLang="ko-KR"/>
              <a:t>, </a:t>
            </a:r>
            <a:r>
              <a:rPr lang="ko-KR" altLang="en-US"/>
              <a:t>사물 인터넷을 통한 서비스 기술 등이 있다</a:t>
            </a:r>
            <a:r>
              <a:rPr lang="en-US" altLang="ko-KR"/>
              <a:t>. </a:t>
            </a:r>
            <a:endParaRPr lang="en-US" altLang="ko-KR" smtClean="0"/>
          </a:p>
          <a:p>
            <a:endParaRPr lang="en-US" altLang="ko-KR"/>
          </a:p>
          <a:p>
            <a:r>
              <a:rPr lang="en-US" altLang="ko-KR" smtClean="0"/>
              <a:t>IoT(Internet of Things, </a:t>
            </a:r>
            <a:r>
              <a:rPr lang="ko-KR" altLang="en-US" smtClean="0"/>
              <a:t>사물인터넷</a:t>
            </a:r>
            <a:r>
              <a:rPr lang="en-US" altLang="ko-KR" smtClean="0"/>
              <a:t>)</a:t>
            </a:r>
            <a:endParaRPr lang="en-US" altLang="ko-KR"/>
          </a:p>
          <a:p>
            <a:endParaRPr lang="en-US" altLang="ko-KR" smtClean="0"/>
          </a:p>
          <a:p>
            <a:endParaRPr lang="en-US" altLang="ko-KR"/>
          </a:p>
        </p:txBody>
      </p:sp>
    </p:spTree>
    <p:extLst>
      <p:ext uri="{BB962C8B-B14F-4D97-AF65-F5344CB8AC3E}">
        <p14:creationId xmlns:p14="http://schemas.microsoft.com/office/powerpoint/2010/main" val="2451518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a:solidFill>
                  <a:srgbClr val="D15A3E"/>
                </a:solidFill>
              </a:rPr>
              <a:t>( </a:t>
            </a:r>
            <a:r>
              <a:rPr lang="en-US" altLang="ko-KR" sz="2400">
                <a:solidFill>
                  <a:srgbClr val="D15A3E"/>
                </a:solidFill>
              </a:rPr>
              <a:t>4</a:t>
            </a:r>
            <a:r>
              <a:rPr lang="ko-KR" altLang="en-US" sz="2400">
                <a:solidFill>
                  <a:srgbClr val="D15A3E"/>
                </a:solidFill>
              </a:rPr>
              <a:t>과목</a:t>
            </a:r>
            <a:r>
              <a:rPr lang="en-US" altLang="ko-KR" sz="2400">
                <a:solidFill>
                  <a:srgbClr val="D15A3E"/>
                </a:solidFill>
              </a:rPr>
              <a:t>: IT </a:t>
            </a:r>
            <a:r>
              <a:rPr lang="ko-KR" altLang="en-US" sz="2400">
                <a:solidFill>
                  <a:srgbClr val="D15A3E"/>
                </a:solidFill>
              </a:rPr>
              <a:t>신기술 동향 및 시스템관리 </a:t>
            </a:r>
            <a:r>
              <a:rPr lang="en-US" altLang="ko-KR">
                <a:solidFill>
                  <a:srgbClr val="D15A3E"/>
                </a:solidFill>
              </a:rPr>
              <a:t>)</a:t>
            </a:r>
            <a:endParaRPr lang="ko-KR" altLang="en-US"/>
          </a:p>
        </p:txBody>
      </p:sp>
      <p:sp>
        <p:nvSpPr>
          <p:cNvPr id="3" name="직사각형 2"/>
          <p:cNvSpPr/>
          <p:nvPr/>
        </p:nvSpPr>
        <p:spPr>
          <a:xfrm>
            <a:off x="1295400" y="998700"/>
            <a:ext cx="10580650" cy="3970318"/>
          </a:xfrm>
          <a:prstGeom prst="rect">
            <a:avLst/>
          </a:prstGeom>
        </p:spPr>
        <p:txBody>
          <a:bodyPr wrap="square">
            <a:spAutoFit/>
          </a:bodyPr>
          <a:lstStyle/>
          <a:p>
            <a:r>
              <a:rPr lang="ko-KR" altLang="en-US" smtClean="0"/>
              <a:t>연습</a:t>
            </a:r>
            <a:r>
              <a:rPr lang="en-US" altLang="ko-KR" smtClean="0"/>
              <a:t>42) </a:t>
            </a:r>
            <a:r>
              <a:rPr lang="ko-KR" altLang="en-US" smtClean="0"/>
              <a:t>다음 내용이 설명하는 용어는</a:t>
            </a:r>
            <a:r>
              <a:rPr lang="en-US" altLang="ko-KR" smtClean="0"/>
              <a:t>?</a:t>
            </a:r>
          </a:p>
          <a:p>
            <a:endParaRPr lang="en-US" altLang="ko-KR" smtClean="0"/>
          </a:p>
          <a:p>
            <a:r>
              <a:rPr lang="ko-KR" altLang="en-US" smtClean="0"/>
              <a:t>컴퓨터가 </a:t>
            </a:r>
            <a:r>
              <a:rPr lang="ko-KR" altLang="en-US"/>
              <a:t>사람을 대신하여 정보를 읽고 이해하고 가공하여 새로운 정보를 만들어 낼 수 있도록</a:t>
            </a:r>
            <a:r>
              <a:rPr lang="en-US" altLang="ko-KR"/>
              <a:t>, </a:t>
            </a:r>
            <a:r>
              <a:rPr lang="ko-KR" altLang="en-US"/>
              <a:t>이해하기 쉬운 의미를 가진 차세대 지능형 웹</a:t>
            </a:r>
            <a:r>
              <a:rPr lang="en-US" altLang="ko-KR"/>
              <a:t>. </a:t>
            </a:r>
            <a:r>
              <a:rPr lang="ko-KR" altLang="en-US" smtClean="0"/>
              <a:t>예</a:t>
            </a:r>
            <a:r>
              <a:rPr lang="ko-KR" altLang="en-US"/>
              <a:t>를</a:t>
            </a:r>
            <a:r>
              <a:rPr lang="ko-KR" altLang="en-US" smtClean="0"/>
              <a:t> </a:t>
            </a:r>
            <a:r>
              <a:rPr lang="ko-KR" altLang="en-US"/>
              <a:t>들면</a:t>
            </a:r>
            <a:r>
              <a:rPr lang="en-US" altLang="ko-KR"/>
              <a:t>, </a:t>
            </a:r>
            <a:r>
              <a:rPr lang="ko-KR" altLang="en-US"/>
              <a:t>휴가 계획을 짜기 위하여 웹 상에 있는 여행정보를 일일이 직접 찾아서 비행기와 호텔을 예약하는 대신에 자동화된 프로그램에 대략적 휴가일정과 개인의 선호도만을 알려주면 자료의 의미가 포함되어 있는 웹 상의 정보를 해독하여 손쉽게 세부일정과 여행에 필요한 예약이 이루어지는 것과 같은 원리이다</a:t>
            </a:r>
            <a:r>
              <a:rPr lang="en-US" altLang="ko-KR"/>
              <a:t>. </a:t>
            </a:r>
            <a:endParaRPr lang="en-US" altLang="ko-KR" smtClean="0"/>
          </a:p>
          <a:p>
            <a:endParaRPr lang="en-US" altLang="ko-KR"/>
          </a:p>
          <a:p>
            <a:r>
              <a:rPr lang="ko-KR" altLang="en-US" smtClean="0"/>
              <a:t>이것을 </a:t>
            </a:r>
            <a:r>
              <a:rPr lang="ko-KR" altLang="en-US"/>
              <a:t>구성하는 핵심기술로는 자원 기술 개념</a:t>
            </a:r>
            <a:r>
              <a:rPr lang="en-US" altLang="ko-KR"/>
              <a:t>(RDF)</a:t>
            </a:r>
            <a:r>
              <a:rPr lang="ko-KR" altLang="en-US"/>
              <a:t>과 같은 웹 자원</a:t>
            </a:r>
            <a:r>
              <a:rPr lang="en-US" altLang="ko-KR"/>
              <a:t>(Resource)</a:t>
            </a:r>
            <a:r>
              <a:rPr lang="ko-KR" altLang="en-US"/>
              <a:t>을 서술하기 위한 자원 서술 기술</a:t>
            </a:r>
            <a:r>
              <a:rPr lang="en-US" altLang="ko-KR"/>
              <a:t>, </a:t>
            </a:r>
            <a:r>
              <a:rPr lang="ko-KR" altLang="en-US"/>
              <a:t>온톨로지</a:t>
            </a:r>
            <a:r>
              <a:rPr lang="en-US" altLang="ko-KR"/>
              <a:t>(ontology)</a:t>
            </a:r>
            <a:r>
              <a:rPr lang="ko-KR" altLang="en-US"/>
              <a:t>를 통한 지식 서술 기술</a:t>
            </a:r>
            <a:r>
              <a:rPr lang="en-US" altLang="ko-KR"/>
              <a:t>, </a:t>
            </a:r>
            <a:r>
              <a:rPr lang="ko-KR" altLang="en-US"/>
              <a:t>통합적으로 운영하기 위한 에이전트</a:t>
            </a:r>
            <a:r>
              <a:rPr lang="en-US" altLang="ko-KR"/>
              <a:t>(agent) </a:t>
            </a:r>
            <a:r>
              <a:rPr lang="ko-KR" altLang="en-US"/>
              <a:t>기술들을 들 수 있다</a:t>
            </a:r>
            <a:r>
              <a:rPr lang="en-US" altLang="ko-KR"/>
              <a:t>.</a:t>
            </a:r>
          </a:p>
          <a:p>
            <a:endParaRPr lang="en-US" altLang="ko-KR" smtClean="0"/>
          </a:p>
          <a:p>
            <a:r>
              <a:rPr lang="en-US" altLang="ko-KR" smtClean="0"/>
              <a:t>Sematic Web</a:t>
            </a:r>
          </a:p>
          <a:p>
            <a:endParaRPr lang="en-US" altLang="ko-KR" smtClean="0"/>
          </a:p>
        </p:txBody>
      </p:sp>
    </p:spTree>
    <p:extLst>
      <p:ext uri="{BB962C8B-B14F-4D97-AF65-F5344CB8AC3E}">
        <p14:creationId xmlns:p14="http://schemas.microsoft.com/office/powerpoint/2010/main" val="36270166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a:solidFill>
                  <a:srgbClr val="D15A3E"/>
                </a:solidFill>
              </a:rPr>
              <a:t>( </a:t>
            </a:r>
            <a:r>
              <a:rPr lang="en-US" altLang="ko-KR" sz="2400">
                <a:solidFill>
                  <a:srgbClr val="D15A3E"/>
                </a:solidFill>
              </a:rPr>
              <a:t>4</a:t>
            </a:r>
            <a:r>
              <a:rPr lang="ko-KR" altLang="en-US" sz="2400">
                <a:solidFill>
                  <a:srgbClr val="D15A3E"/>
                </a:solidFill>
              </a:rPr>
              <a:t>과목</a:t>
            </a:r>
            <a:r>
              <a:rPr lang="en-US" altLang="ko-KR" sz="2400">
                <a:solidFill>
                  <a:srgbClr val="D15A3E"/>
                </a:solidFill>
              </a:rPr>
              <a:t>: IT </a:t>
            </a:r>
            <a:r>
              <a:rPr lang="ko-KR" altLang="en-US" sz="2400">
                <a:solidFill>
                  <a:srgbClr val="D15A3E"/>
                </a:solidFill>
              </a:rPr>
              <a:t>신기술 동향 및 시스템관리 </a:t>
            </a:r>
            <a:r>
              <a:rPr lang="en-US" altLang="ko-KR">
                <a:solidFill>
                  <a:srgbClr val="D15A3E"/>
                </a:solidFill>
              </a:rPr>
              <a:t>)</a:t>
            </a:r>
            <a:endParaRPr lang="ko-KR" altLang="en-US"/>
          </a:p>
        </p:txBody>
      </p:sp>
      <p:sp>
        <p:nvSpPr>
          <p:cNvPr id="3" name="직사각형 2"/>
          <p:cNvSpPr/>
          <p:nvPr/>
        </p:nvSpPr>
        <p:spPr>
          <a:xfrm>
            <a:off x="1295400" y="998700"/>
            <a:ext cx="10580650" cy="3693319"/>
          </a:xfrm>
          <a:prstGeom prst="rect">
            <a:avLst/>
          </a:prstGeom>
        </p:spPr>
        <p:txBody>
          <a:bodyPr wrap="square">
            <a:spAutoFit/>
          </a:bodyPr>
          <a:lstStyle/>
          <a:p>
            <a:r>
              <a:rPr lang="ko-KR" altLang="en-US" smtClean="0"/>
              <a:t>연습</a:t>
            </a:r>
            <a:r>
              <a:rPr lang="en-US" altLang="ko-KR" smtClean="0"/>
              <a:t>43) </a:t>
            </a:r>
            <a:r>
              <a:rPr lang="ko-KR" altLang="en-US" smtClean="0"/>
              <a:t>다음 내용이 설명하는 용어는</a:t>
            </a:r>
            <a:r>
              <a:rPr lang="en-US" altLang="ko-KR" smtClean="0"/>
              <a:t>?</a:t>
            </a:r>
          </a:p>
          <a:p>
            <a:endParaRPr lang="en-US" altLang="ko-KR" smtClean="0"/>
          </a:p>
          <a:p>
            <a:r>
              <a:rPr lang="ko-KR" altLang="en-US"/>
              <a:t>디지털 정보량 기본 단위인 비트</a:t>
            </a:r>
            <a:r>
              <a:rPr lang="en-US" altLang="ko-KR"/>
              <a:t>(bit)</a:t>
            </a:r>
            <a:r>
              <a:rPr lang="ko-KR" altLang="en-US"/>
              <a:t>로 표시한 전자 화폐</a:t>
            </a:r>
            <a:r>
              <a:rPr lang="en-US" altLang="ko-KR"/>
              <a:t>. 2009</a:t>
            </a:r>
            <a:r>
              <a:rPr lang="ko-KR" altLang="en-US"/>
              <a:t>년 </a:t>
            </a:r>
            <a:r>
              <a:rPr lang="en-US" altLang="ko-KR"/>
              <a:t>1</a:t>
            </a:r>
            <a:r>
              <a:rPr lang="ko-KR" altLang="en-US"/>
              <a:t>월부터 인터넷에서 개인 간</a:t>
            </a:r>
            <a:r>
              <a:rPr lang="en-US" altLang="ko-KR"/>
              <a:t>(P2P: Person to Person) </a:t>
            </a:r>
            <a:r>
              <a:rPr lang="ko-KR" altLang="en-US"/>
              <a:t>거래에 쓰이기 시작했다</a:t>
            </a:r>
            <a:r>
              <a:rPr lang="en-US" altLang="ko-KR"/>
              <a:t>. </a:t>
            </a:r>
          </a:p>
          <a:p>
            <a:r>
              <a:rPr lang="ko-KR" altLang="en-US"/>
              <a:t>개인 간 약속을 바탕으로 삼아 화폐를 주고받기 때문에 국가별 중앙은행 같은 발행</a:t>
            </a:r>
            <a:r>
              <a:rPr lang="en-US" altLang="ko-KR"/>
              <a:t>·</a:t>
            </a:r>
            <a:r>
              <a:rPr lang="ko-KR" altLang="en-US"/>
              <a:t>관리 기관을 따로 두지 않는다</a:t>
            </a:r>
            <a:r>
              <a:rPr lang="en-US" altLang="ko-KR"/>
              <a:t>. </a:t>
            </a:r>
            <a:r>
              <a:rPr lang="ko-KR" altLang="en-US"/>
              <a:t>돈을 </a:t>
            </a:r>
            <a:r>
              <a:rPr lang="ko-KR" altLang="en-US"/>
              <a:t>주고 </a:t>
            </a:r>
            <a:r>
              <a:rPr lang="ko-KR" altLang="en-US" smtClean="0"/>
              <a:t>살 </a:t>
            </a:r>
            <a:r>
              <a:rPr lang="ko-KR" altLang="en-US"/>
              <a:t>수도 있다</a:t>
            </a:r>
            <a:r>
              <a:rPr lang="en-US" altLang="ko-KR"/>
              <a:t>. </a:t>
            </a:r>
            <a:endParaRPr lang="en-US" altLang="ko-KR" smtClean="0"/>
          </a:p>
          <a:p>
            <a:endParaRPr lang="en-US" altLang="ko-KR" smtClean="0"/>
          </a:p>
          <a:p>
            <a:r>
              <a:rPr lang="en-US" altLang="ko-KR" smtClean="0"/>
              <a:t>2010</a:t>
            </a:r>
            <a:r>
              <a:rPr lang="ko-KR" altLang="en-US"/>
              <a:t>년부터 </a:t>
            </a:r>
            <a:r>
              <a:rPr lang="en-US" altLang="ko-KR"/>
              <a:t>1</a:t>
            </a:r>
            <a:r>
              <a:rPr lang="ko-KR" altLang="en-US"/>
              <a:t>비트코인마다 </a:t>
            </a:r>
            <a:r>
              <a:rPr lang="en-US" altLang="ko-KR"/>
              <a:t>0.3</a:t>
            </a:r>
            <a:r>
              <a:rPr lang="ko-KR" altLang="en-US"/>
              <a:t>센트씩 거래되기 시작하더니 </a:t>
            </a:r>
            <a:r>
              <a:rPr lang="en-US" altLang="ko-KR"/>
              <a:t>2013</a:t>
            </a:r>
            <a:r>
              <a:rPr lang="ko-KR" altLang="en-US"/>
              <a:t>년 들어 </a:t>
            </a:r>
            <a:r>
              <a:rPr lang="en-US" altLang="ko-KR"/>
              <a:t>100</a:t>
            </a:r>
            <a:r>
              <a:rPr lang="ko-KR" altLang="en-US"/>
              <a:t>달러를 넘어섰다</a:t>
            </a:r>
            <a:r>
              <a:rPr lang="en-US" altLang="ko-KR"/>
              <a:t>. </a:t>
            </a:r>
            <a:r>
              <a:rPr lang="ko-KR" altLang="en-US"/>
              <a:t>한때 </a:t>
            </a:r>
            <a:r>
              <a:rPr lang="en-US" altLang="ko-KR"/>
              <a:t>1</a:t>
            </a:r>
            <a:r>
              <a:rPr lang="ko-KR" altLang="en-US"/>
              <a:t>비트코인당 거래 금액이 </a:t>
            </a:r>
            <a:r>
              <a:rPr lang="en-US" altLang="ko-KR"/>
              <a:t>266 </a:t>
            </a:r>
            <a:r>
              <a:rPr lang="ko-KR" altLang="en-US"/>
              <a:t>달러에 달하기도 했다</a:t>
            </a:r>
            <a:r>
              <a:rPr lang="en-US" altLang="ko-KR"/>
              <a:t>. </a:t>
            </a:r>
            <a:r>
              <a:rPr lang="ko-KR" altLang="en-US"/>
              <a:t>거래를 중개하는 전문 업체까지 등장하는 등 실질적인 경제 통화로 떠올랐다</a:t>
            </a:r>
            <a:r>
              <a:rPr lang="en-US" altLang="ko-KR"/>
              <a:t>. </a:t>
            </a:r>
          </a:p>
          <a:p>
            <a:endParaRPr lang="en-US" altLang="ko-KR" smtClean="0"/>
          </a:p>
          <a:p>
            <a:r>
              <a:rPr lang="ko-KR" altLang="en-US" smtClean="0"/>
              <a:t>비트코인</a:t>
            </a:r>
            <a:r>
              <a:rPr lang="en-US" altLang="ko-KR" smtClean="0"/>
              <a:t>(Bitcoin)</a:t>
            </a:r>
          </a:p>
          <a:p>
            <a:endParaRPr lang="en-US" altLang="ko-KR"/>
          </a:p>
        </p:txBody>
      </p:sp>
    </p:spTree>
    <p:extLst>
      <p:ext uri="{BB962C8B-B14F-4D97-AF65-F5344CB8AC3E}">
        <p14:creationId xmlns:p14="http://schemas.microsoft.com/office/powerpoint/2010/main" val="10231904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a:solidFill>
                  <a:srgbClr val="D15A3E"/>
                </a:solidFill>
              </a:rPr>
              <a:t>( </a:t>
            </a:r>
            <a:r>
              <a:rPr lang="en-US" altLang="ko-KR" sz="2400">
                <a:solidFill>
                  <a:srgbClr val="D15A3E"/>
                </a:solidFill>
              </a:rPr>
              <a:t>4</a:t>
            </a:r>
            <a:r>
              <a:rPr lang="ko-KR" altLang="en-US" sz="2400">
                <a:solidFill>
                  <a:srgbClr val="D15A3E"/>
                </a:solidFill>
              </a:rPr>
              <a:t>과목</a:t>
            </a:r>
            <a:r>
              <a:rPr lang="en-US" altLang="ko-KR" sz="2400">
                <a:solidFill>
                  <a:srgbClr val="D15A3E"/>
                </a:solidFill>
              </a:rPr>
              <a:t>: IT </a:t>
            </a:r>
            <a:r>
              <a:rPr lang="ko-KR" altLang="en-US" sz="2400">
                <a:solidFill>
                  <a:srgbClr val="D15A3E"/>
                </a:solidFill>
              </a:rPr>
              <a:t>신기술 동향 및 시스템관리 </a:t>
            </a:r>
            <a:r>
              <a:rPr lang="en-US" altLang="ko-KR">
                <a:solidFill>
                  <a:srgbClr val="D15A3E"/>
                </a:solidFill>
              </a:rPr>
              <a:t>)</a:t>
            </a:r>
            <a:endParaRPr lang="ko-KR" altLang="en-US"/>
          </a:p>
        </p:txBody>
      </p:sp>
      <p:sp>
        <p:nvSpPr>
          <p:cNvPr id="3" name="직사각형 2"/>
          <p:cNvSpPr/>
          <p:nvPr/>
        </p:nvSpPr>
        <p:spPr>
          <a:xfrm>
            <a:off x="1295400" y="998700"/>
            <a:ext cx="10580650" cy="5078313"/>
          </a:xfrm>
          <a:prstGeom prst="rect">
            <a:avLst/>
          </a:prstGeom>
        </p:spPr>
        <p:txBody>
          <a:bodyPr wrap="square">
            <a:spAutoFit/>
          </a:bodyPr>
          <a:lstStyle/>
          <a:p>
            <a:r>
              <a:rPr lang="ko-KR" altLang="en-US" smtClean="0"/>
              <a:t>연습</a:t>
            </a:r>
            <a:r>
              <a:rPr lang="en-US" altLang="ko-KR" smtClean="0"/>
              <a:t>44) </a:t>
            </a:r>
            <a:r>
              <a:rPr lang="ko-KR" altLang="en-US" smtClean="0"/>
              <a:t>다음 내용이 설명하는 용어는</a:t>
            </a:r>
            <a:r>
              <a:rPr lang="en-US" altLang="ko-KR" smtClean="0"/>
              <a:t>?</a:t>
            </a:r>
          </a:p>
          <a:p>
            <a:endParaRPr lang="en-US" altLang="ko-KR" smtClean="0"/>
          </a:p>
          <a:p>
            <a:r>
              <a:rPr lang="en-US" altLang="ko-KR"/>
              <a:t>IEEE</a:t>
            </a:r>
            <a:r>
              <a:rPr lang="ko-KR" altLang="en-US"/>
              <a:t>와 와이파이 얼라이언스</a:t>
            </a:r>
            <a:r>
              <a:rPr lang="en-US" altLang="ko-KR"/>
              <a:t>(Wi-Fi Alliance)</a:t>
            </a:r>
            <a:r>
              <a:rPr lang="ko-KR" altLang="en-US"/>
              <a:t>에서 </a:t>
            </a:r>
            <a:r>
              <a:rPr lang="en-US" altLang="ko-KR"/>
              <a:t>802.11n </a:t>
            </a:r>
            <a:r>
              <a:rPr lang="ko-KR" altLang="en-US"/>
              <a:t>후속으로 진행하는 초고속 와이파이 규격</a:t>
            </a:r>
            <a:r>
              <a:rPr lang="en-US" altLang="ko-KR"/>
              <a:t>. </a:t>
            </a:r>
            <a:r>
              <a:rPr lang="ko-KR" altLang="en-US"/>
              <a:t>기존 </a:t>
            </a:r>
            <a:r>
              <a:rPr lang="en-US" altLang="ko-KR"/>
              <a:t>802.11n </a:t>
            </a:r>
            <a:r>
              <a:rPr lang="ko-KR" altLang="en-US"/>
              <a:t>대비 </a:t>
            </a:r>
            <a:r>
              <a:rPr lang="en-US" altLang="ko-KR"/>
              <a:t>2</a:t>
            </a:r>
            <a:r>
              <a:rPr lang="ko-KR" altLang="en-US"/>
              <a:t>배 빠른 </a:t>
            </a:r>
            <a:r>
              <a:rPr lang="en-US" altLang="ko-KR"/>
              <a:t>1Gbps </a:t>
            </a:r>
            <a:r>
              <a:rPr lang="ko-KR" altLang="en-US"/>
              <a:t>이상 전송 속도를 지원하여 압축되지 않은 </a:t>
            </a:r>
            <a:r>
              <a:rPr lang="en-US" altLang="ko-KR"/>
              <a:t>HD</a:t>
            </a:r>
            <a:r>
              <a:rPr lang="ko-KR" altLang="en-US"/>
              <a:t>급 동영상 전송이 가능하다</a:t>
            </a:r>
            <a:r>
              <a:rPr lang="en-US" altLang="ko-KR"/>
              <a:t>. </a:t>
            </a:r>
            <a:r>
              <a:rPr lang="ko-KR" altLang="en-US"/>
              <a:t>또한</a:t>
            </a:r>
            <a:r>
              <a:rPr lang="en-US" altLang="ko-KR"/>
              <a:t>, </a:t>
            </a:r>
            <a:r>
              <a:rPr lang="ko-KR" altLang="en-US"/>
              <a:t>개선된 커버리지와 전력 소모 기능</a:t>
            </a:r>
            <a:r>
              <a:rPr lang="en-US" altLang="ko-KR"/>
              <a:t>, </a:t>
            </a:r>
            <a:r>
              <a:rPr lang="ko-KR" altLang="en-US"/>
              <a:t>기존 무선랜 사양들에 대한 하위 호환성을 </a:t>
            </a:r>
            <a:r>
              <a:rPr lang="ko-KR" altLang="en-US"/>
              <a:t>지원한다</a:t>
            </a:r>
            <a:r>
              <a:rPr lang="en-US" altLang="ko-KR" smtClean="0"/>
              <a:t>.</a:t>
            </a:r>
          </a:p>
          <a:p>
            <a:endParaRPr lang="en-US" altLang="ko-KR"/>
          </a:p>
          <a:p>
            <a:r>
              <a:rPr lang="en-US" altLang="ko-KR" smtClean="0"/>
              <a:t>VHT(Very High Throughput)</a:t>
            </a:r>
          </a:p>
          <a:p>
            <a:endParaRPr lang="en-US" altLang="ko-KR"/>
          </a:p>
          <a:p>
            <a:endParaRPr lang="en-US" altLang="ko-KR" smtClean="0"/>
          </a:p>
          <a:p>
            <a:r>
              <a:rPr lang="ko-KR" altLang="en-US" smtClean="0"/>
              <a:t>연습</a:t>
            </a:r>
            <a:r>
              <a:rPr lang="en-US" altLang="ko-KR" smtClean="0"/>
              <a:t>45) </a:t>
            </a:r>
            <a:r>
              <a:rPr lang="ko-KR" altLang="en-US"/>
              <a:t>다음 내용이 설명하는 </a:t>
            </a:r>
            <a:r>
              <a:rPr lang="ko-KR" altLang="en-US"/>
              <a:t>용어는</a:t>
            </a:r>
            <a:r>
              <a:rPr lang="en-US" altLang="ko-KR" smtClean="0"/>
              <a:t>?(</a:t>
            </a:r>
            <a:r>
              <a:rPr lang="ko-KR" altLang="en-US" smtClean="0"/>
              <a:t>영문 약자 또는 영문 전체이름을 쓰시오</a:t>
            </a:r>
            <a:r>
              <a:rPr lang="en-US" altLang="ko-KR" smtClean="0"/>
              <a:t>.)</a:t>
            </a:r>
            <a:endParaRPr lang="en-US" altLang="ko-KR"/>
          </a:p>
          <a:p>
            <a:endParaRPr lang="en-US" altLang="ko-KR" smtClean="0"/>
          </a:p>
          <a:p>
            <a:r>
              <a:rPr lang="ko-KR" altLang="en-US"/>
              <a:t>광대역 부호 분할 다중 접속</a:t>
            </a:r>
            <a:r>
              <a:rPr lang="en-US" altLang="ko-KR"/>
              <a:t>(WCDMA) </a:t>
            </a:r>
            <a:r>
              <a:rPr lang="ko-KR" altLang="en-US"/>
              <a:t>시스템에 적용하는 송신 </a:t>
            </a:r>
            <a:r>
              <a:rPr lang="ko-KR" altLang="en-US"/>
              <a:t>다이버시티 </a:t>
            </a:r>
            <a:r>
              <a:rPr lang="ko-KR" altLang="en-US" smtClean="0"/>
              <a:t>방식이다</a:t>
            </a:r>
            <a:r>
              <a:rPr lang="en-US" altLang="ko-KR" smtClean="0"/>
              <a:t>. </a:t>
            </a:r>
            <a:r>
              <a:rPr lang="ko-KR" altLang="en-US"/>
              <a:t>송신 안테나 </a:t>
            </a:r>
            <a:r>
              <a:rPr lang="en-US" altLang="ko-KR"/>
              <a:t>2</a:t>
            </a:r>
            <a:r>
              <a:rPr lang="ko-KR" altLang="en-US"/>
              <a:t>개</a:t>
            </a:r>
            <a:r>
              <a:rPr lang="en-US" altLang="ko-KR"/>
              <a:t>, </a:t>
            </a:r>
            <a:r>
              <a:rPr lang="ko-KR" altLang="en-US"/>
              <a:t>수신 안테나 </a:t>
            </a:r>
            <a:r>
              <a:rPr lang="en-US" altLang="ko-KR"/>
              <a:t>1</a:t>
            </a:r>
            <a:r>
              <a:rPr lang="ko-KR" altLang="en-US"/>
              <a:t>개를 사용하며 송신 기호를 일정 블록 단위로 순서를 뒤집어서 양쪽으로 송신하여 공간 다이버시티와 시간 다이버시티 이점을 동시에 얻는다</a:t>
            </a:r>
            <a:r>
              <a:rPr lang="en-US" altLang="ko-KR"/>
              <a:t>. </a:t>
            </a:r>
            <a:r>
              <a:rPr lang="ko-KR" altLang="en-US"/>
              <a:t>크기가 작은 휴대 전화에 </a:t>
            </a:r>
            <a:r>
              <a:rPr lang="en-US" altLang="ko-KR"/>
              <a:t>2</a:t>
            </a:r>
            <a:r>
              <a:rPr lang="ko-KR" altLang="en-US"/>
              <a:t>개의 안테나를 설치하기가 어려운 반면</a:t>
            </a:r>
            <a:r>
              <a:rPr lang="en-US" altLang="ko-KR"/>
              <a:t>, </a:t>
            </a:r>
            <a:r>
              <a:rPr lang="ko-KR" altLang="en-US"/>
              <a:t>크기가 크게 문제되지 않는 기지국에서는 </a:t>
            </a:r>
            <a:r>
              <a:rPr lang="en-US" altLang="ko-KR"/>
              <a:t>2</a:t>
            </a:r>
            <a:r>
              <a:rPr lang="ko-KR" altLang="en-US"/>
              <a:t>개의 안테나를 설치하는 것이 쉽다는 점에 착안하여 </a:t>
            </a:r>
            <a:r>
              <a:rPr lang="ko-KR" altLang="en-US"/>
              <a:t>개발되었다</a:t>
            </a:r>
            <a:r>
              <a:rPr lang="en-US" altLang="ko-KR" smtClean="0"/>
              <a:t>.</a:t>
            </a:r>
          </a:p>
          <a:p>
            <a:endParaRPr lang="en-US" altLang="ko-KR"/>
          </a:p>
          <a:p>
            <a:r>
              <a:rPr lang="en-US" altLang="ko-KR" smtClean="0"/>
              <a:t>STTD(Space Time Transmit Diversity, </a:t>
            </a:r>
            <a:r>
              <a:rPr lang="ko-KR" altLang="en-US" smtClean="0"/>
              <a:t>시공간 송신 다이버시티</a:t>
            </a:r>
            <a:r>
              <a:rPr lang="en-US" altLang="ko-KR" smtClean="0"/>
              <a:t>)</a:t>
            </a:r>
            <a:endParaRPr lang="en-US" altLang="ko-KR"/>
          </a:p>
        </p:txBody>
      </p:sp>
    </p:spTree>
    <p:extLst>
      <p:ext uri="{BB962C8B-B14F-4D97-AF65-F5344CB8AC3E}">
        <p14:creationId xmlns:p14="http://schemas.microsoft.com/office/powerpoint/2010/main" val="32789117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a:solidFill>
                  <a:srgbClr val="D15A3E"/>
                </a:solidFill>
              </a:rPr>
              <a:t>( </a:t>
            </a:r>
            <a:r>
              <a:rPr lang="en-US" altLang="ko-KR" sz="2400">
                <a:solidFill>
                  <a:srgbClr val="D15A3E"/>
                </a:solidFill>
              </a:rPr>
              <a:t>4</a:t>
            </a:r>
            <a:r>
              <a:rPr lang="ko-KR" altLang="en-US" sz="2400">
                <a:solidFill>
                  <a:srgbClr val="D15A3E"/>
                </a:solidFill>
              </a:rPr>
              <a:t>과목</a:t>
            </a:r>
            <a:r>
              <a:rPr lang="en-US" altLang="ko-KR" sz="2400">
                <a:solidFill>
                  <a:srgbClr val="D15A3E"/>
                </a:solidFill>
              </a:rPr>
              <a:t>: IT </a:t>
            </a:r>
            <a:r>
              <a:rPr lang="ko-KR" altLang="en-US" sz="2400">
                <a:solidFill>
                  <a:srgbClr val="D15A3E"/>
                </a:solidFill>
              </a:rPr>
              <a:t>신기술 동향 및 시스템관리 </a:t>
            </a:r>
            <a:r>
              <a:rPr lang="en-US" altLang="ko-KR">
                <a:solidFill>
                  <a:srgbClr val="D15A3E"/>
                </a:solidFill>
              </a:rPr>
              <a:t>)</a:t>
            </a:r>
            <a:endParaRPr lang="ko-KR" altLang="en-US"/>
          </a:p>
        </p:txBody>
      </p:sp>
      <p:sp>
        <p:nvSpPr>
          <p:cNvPr id="3" name="직사각형 2"/>
          <p:cNvSpPr/>
          <p:nvPr/>
        </p:nvSpPr>
        <p:spPr>
          <a:xfrm>
            <a:off x="1295400" y="998700"/>
            <a:ext cx="10580650" cy="4801314"/>
          </a:xfrm>
          <a:prstGeom prst="rect">
            <a:avLst/>
          </a:prstGeom>
        </p:spPr>
        <p:txBody>
          <a:bodyPr wrap="square">
            <a:spAutoFit/>
          </a:bodyPr>
          <a:lstStyle/>
          <a:p>
            <a:r>
              <a:rPr lang="ko-KR" altLang="en-US" smtClean="0"/>
              <a:t>연습</a:t>
            </a:r>
            <a:r>
              <a:rPr lang="en-US" altLang="ko-KR" smtClean="0"/>
              <a:t>46) </a:t>
            </a:r>
            <a:r>
              <a:rPr lang="ko-KR" altLang="en-US" smtClean="0"/>
              <a:t>다음 내용이 설명하는 용어는</a:t>
            </a:r>
            <a:r>
              <a:rPr lang="en-US" altLang="ko-KR" smtClean="0"/>
              <a:t>?</a:t>
            </a:r>
          </a:p>
          <a:p>
            <a:endParaRPr lang="en-US" altLang="ko-KR" smtClean="0"/>
          </a:p>
          <a:p>
            <a:r>
              <a:rPr lang="en-US" altLang="ko-KR"/>
              <a:t>60GHz </a:t>
            </a:r>
            <a:r>
              <a:rPr lang="ko-KR" altLang="en-US"/>
              <a:t>대역을 이용해 데이터를 기가급으로 전송할 수 있는 기술</a:t>
            </a:r>
            <a:r>
              <a:rPr lang="en-US" altLang="ko-KR"/>
              <a:t>. </a:t>
            </a:r>
            <a:r>
              <a:rPr lang="ko-KR" altLang="en-US"/>
              <a:t>전 세계적으로 비허가 대역으로 지정된 </a:t>
            </a:r>
            <a:r>
              <a:rPr lang="en-US" altLang="ko-KR"/>
              <a:t>57~64GHz </a:t>
            </a:r>
            <a:r>
              <a:rPr lang="ko-KR" altLang="en-US"/>
              <a:t>범위의 주파수를 이용하여 넓은 대역폭의 높은 데이터 전송률</a:t>
            </a:r>
            <a:r>
              <a:rPr lang="en-US" altLang="ko-KR"/>
              <a:t>(3Gbps)</a:t>
            </a:r>
            <a:r>
              <a:rPr lang="ko-KR" altLang="en-US"/>
              <a:t>을 얻을 수 있다</a:t>
            </a:r>
            <a:r>
              <a:rPr lang="en-US" altLang="ko-KR"/>
              <a:t>. </a:t>
            </a:r>
            <a:r>
              <a:rPr lang="ko-KR" altLang="en-US"/>
              <a:t>또 전파 거리가 짧고 직진성이 강해 주변 간섭에 매우 강하고 보안성이 뛰어나며 주파수 재사용도 용이하다</a:t>
            </a:r>
            <a:r>
              <a:rPr lang="en-US" altLang="ko-KR"/>
              <a:t>. </a:t>
            </a:r>
            <a:r>
              <a:rPr lang="ko-KR" altLang="en-US"/>
              <a:t>홈 네트워크나 실내 무선 랜 지원에 가장 적합한 기술로 대두되고 있다</a:t>
            </a:r>
            <a:r>
              <a:rPr lang="en-US" altLang="ko-KR"/>
              <a:t>.</a:t>
            </a:r>
          </a:p>
          <a:p>
            <a:endParaRPr lang="en-US" altLang="ko-KR" smtClean="0"/>
          </a:p>
          <a:p>
            <a:r>
              <a:rPr lang="en-US" altLang="ko-KR" smtClean="0"/>
              <a:t>Giga Fi(</a:t>
            </a:r>
            <a:r>
              <a:rPr lang="ko-KR" altLang="en-US" smtClean="0"/>
              <a:t>기가파이</a:t>
            </a:r>
            <a:r>
              <a:rPr lang="en-US" altLang="ko-KR" smtClean="0"/>
              <a:t>)</a:t>
            </a:r>
            <a:endParaRPr lang="en-US" altLang="ko-KR"/>
          </a:p>
          <a:p>
            <a:endParaRPr lang="en-US" altLang="ko-KR" smtClean="0"/>
          </a:p>
          <a:p>
            <a:endParaRPr lang="en-US" altLang="ko-KR" smtClean="0"/>
          </a:p>
          <a:p>
            <a:r>
              <a:rPr lang="ko-KR" altLang="en-US" smtClean="0"/>
              <a:t>연습</a:t>
            </a:r>
            <a:r>
              <a:rPr lang="en-US" altLang="ko-KR" smtClean="0"/>
              <a:t>47) </a:t>
            </a:r>
            <a:r>
              <a:rPr lang="ko-KR" altLang="en-US"/>
              <a:t>다음 내용이 설명하는 용어는</a:t>
            </a:r>
            <a:r>
              <a:rPr lang="en-US" altLang="ko-KR"/>
              <a:t>?</a:t>
            </a:r>
          </a:p>
          <a:p>
            <a:endParaRPr lang="en-US" altLang="ko-KR" smtClean="0"/>
          </a:p>
          <a:p>
            <a:r>
              <a:rPr lang="ko-KR" altLang="en-US" smtClean="0"/>
              <a:t>인터넷 </a:t>
            </a:r>
            <a:r>
              <a:rPr lang="ko-KR" altLang="en-US"/>
              <a:t>상의 유틸리티 데이터 서버에 프로그램을 두고 필요한 단말에서 불러와 사용하는 웹 기반 </a:t>
            </a:r>
            <a:r>
              <a:rPr lang="ko-KR" altLang="en-US"/>
              <a:t>소프트웨어 </a:t>
            </a:r>
            <a:r>
              <a:rPr lang="ko-KR" altLang="en-US" smtClean="0"/>
              <a:t>서비스로 언제 어디서나 인터넷을 통해 컴퓨터작업을 수행할 수 있는 환경을 의미한다</a:t>
            </a:r>
            <a:r>
              <a:rPr lang="en-US" altLang="ko-KR" smtClean="0"/>
              <a:t>. </a:t>
            </a:r>
            <a:r>
              <a:rPr lang="ko-KR" altLang="en-US" smtClean="0"/>
              <a:t>데이터 서버에는 각종 소프트웨어</a:t>
            </a:r>
            <a:r>
              <a:rPr lang="en-US" altLang="ko-KR" smtClean="0"/>
              <a:t>, </a:t>
            </a:r>
            <a:r>
              <a:rPr lang="ko-KR" altLang="en-US" smtClean="0"/>
              <a:t>데이터</a:t>
            </a:r>
            <a:r>
              <a:rPr lang="en-US" altLang="ko-KR" smtClean="0"/>
              <a:t>, </a:t>
            </a:r>
            <a:r>
              <a:rPr lang="ko-KR" altLang="en-US" smtClean="0"/>
              <a:t>보안 솔루션 기능 등 컴퓨팅 자원을 보유하고 있다</a:t>
            </a:r>
            <a:r>
              <a:rPr lang="en-US" altLang="ko-KR" smtClean="0"/>
              <a:t>.</a:t>
            </a:r>
            <a:r>
              <a:rPr lang="ko-KR" altLang="en-US" smtClean="0"/>
              <a:t> </a:t>
            </a:r>
            <a:endParaRPr lang="en-US" altLang="ko-KR" smtClean="0"/>
          </a:p>
          <a:p>
            <a:endParaRPr lang="en-US" altLang="ko-KR"/>
          </a:p>
          <a:p>
            <a:r>
              <a:rPr lang="ko-KR" altLang="en-US" smtClean="0"/>
              <a:t>클라우드 컴퓨팅</a:t>
            </a:r>
            <a:r>
              <a:rPr lang="en-US" altLang="ko-KR" smtClean="0"/>
              <a:t>(Cloud computing)</a:t>
            </a:r>
            <a:endParaRPr lang="en-US" altLang="ko-KR"/>
          </a:p>
        </p:txBody>
      </p:sp>
    </p:spTree>
    <p:extLst>
      <p:ext uri="{BB962C8B-B14F-4D97-AF65-F5344CB8AC3E}">
        <p14:creationId xmlns:p14="http://schemas.microsoft.com/office/powerpoint/2010/main" val="33509625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a:solidFill>
                  <a:srgbClr val="D15A3E"/>
                </a:solidFill>
              </a:rPr>
              <a:t>( </a:t>
            </a:r>
            <a:r>
              <a:rPr lang="en-US" altLang="ko-KR" sz="2400">
                <a:solidFill>
                  <a:srgbClr val="D15A3E"/>
                </a:solidFill>
              </a:rPr>
              <a:t>4</a:t>
            </a:r>
            <a:r>
              <a:rPr lang="ko-KR" altLang="en-US" sz="2400">
                <a:solidFill>
                  <a:srgbClr val="D15A3E"/>
                </a:solidFill>
              </a:rPr>
              <a:t>과목</a:t>
            </a:r>
            <a:r>
              <a:rPr lang="en-US" altLang="ko-KR" sz="2400">
                <a:solidFill>
                  <a:srgbClr val="D15A3E"/>
                </a:solidFill>
              </a:rPr>
              <a:t>: IT </a:t>
            </a:r>
            <a:r>
              <a:rPr lang="ko-KR" altLang="en-US" sz="2400">
                <a:solidFill>
                  <a:srgbClr val="D15A3E"/>
                </a:solidFill>
              </a:rPr>
              <a:t>신기술 동향 및 시스템관리 </a:t>
            </a:r>
            <a:r>
              <a:rPr lang="en-US" altLang="ko-KR">
                <a:solidFill>
                  <a:srgbClr val="D15A3E"/>
                </a:solidFill>
              </a:rPr>
              <a:t>)</a:t>
            </a:r>
            <a:endParaRPr lang="ko-KR" altLang="en-US"/>
          </a:p>
        </p:txBody>
      </p:sp>
      <p:sp>
        <p:nvSpPr>
          <p:cNvPr id="3" name="직사각형 2"/>
          <p:cNvSpPr/>
          <p:nvPr/>
        </p:nvSpPr>
        <p:spPr>
          <a:xfrm>
            <a:off x="1295400" y="998700"/>
            <a:ext cx="10580650" cy="4801314"/>
          </a:xfrm>
          <a:prstGeom prst="rect">
            <a:avLst/>
          </a:prstGeom>
        </p:spPr>
        <p:txBody>
          <a:bodyPr wrap="square">
            <a:spAutoFit/>
          </a:bodyPr>
          <a:lstStyle/>
          <a:p>
            <a:r>
              <a:rPr lang="ko-KR" altLang="en-US" smtClean="0"/>
              <a:t>연습</a:t>
            </a:r>
            <a:r>
              <a:rPr lang="en-US" altLang="ko-KR" smtClean="0"/>
              <a:t>48) </a:t>
            </a:r>
            <a:r>
              <a:rPr lang="ko-KR" altLang="en-US" smtClean="0"/>
              <a:t>다음 내용이 설명하는 용어는</a:t>
            </a:r>
            <a:r>
              <a:rPr lang="en-US" altLang="ko-KR" smtClean="0"/>
              <a:t>?</a:t>
            </a:r>
          </a:p>
          <a:p>
            <a:endParaRPr lang="en-US" altLang="ko-KR" smtClean="0"/>
          </a:p>
          <a:p>
            <a:r>
              <a:rPr lang="ko-KR" altLang="en-US" smtClean="0"/>
              <a:t>마그네틱 </a:t>
            </a:r>
            <a:r>
              <a:rPr lang="ko-KR" altLang="en-US"/>
              <a:t>신용카드를 마그네틱 결제 단말기에 접속시킬 때 발생되는 자기장과 동일한 자기장을 휴대폰에서 발생시켜 무선으로 신용카드 정보가 결제 단말기에 전달한다</a:t>
            </a:r>
            <a:r>
              <a:rPr lang="en-US" altLang="ko-KR"/>
              <a:t>. </a:t>
            </a:r>
            <a:r>
              <a:rPr lang="ko-KR" altLang="en-US" smtClean="0"/>
              <a:t>이 기술은 </a:t>
            </a:r>
            <a:r>
              <a:rPr lang="ko-KR" altLang="en-US"/>
              <a:t>기존 마그네틱 결제 단말기를 교체할 필요 없이 편리하게 모바일 결제를 이용할 수 있다</a:t>
            </a:r>
            <a:r>
              <a:rPr lang="en-US" altLang="ko-KR"/>
              <a:t>. </a:t>
            </a:r>
            <a:r>
              <a:rPr lang="ko-KR" altLang="en-US"/>
              <a:t>미국 루프페이</a:t>
            </a:r>
            <a:r>
              <a:rPr lang="en-US" altLang="ko-KR"/>
              <a:t>(LoopPay)</a:t>
            </a:r>
            <a:r>
              <a:rPr lang="ko-KR" altLang="en-US"/>
              <a:t>사가 개발한 </a:t>
            </a:r>
            <a:r>
              <a:rPr lang="ko-KR" altLang="en-US"/>
              <a:t>기술이다</a:t>
            </a:r>
            <a:r>
              <a:rPr lang="en-US" altLang="ko-KR" smtClean="0"/>
              <a:t>.</a:t>
            </a:r>
          </a:p>
          <a:p>
            <a:endParaRPr lang="en-US" altLang="ko-KR"/>
          </a:p>
          <a:p>
            <a:r>
              <a:rPr lang="ko-KR" altLang="en-US"/>
              <a:t>마그네틱 안전 전송</a:t>
            </a:r>
            <a:r>
              <a:rPr lang="en-US" altLang="ko-KR"/>
              <a:t>(MST)</a:t>
            </a:r>
          </a:p>
          <a:p>
            <a:endParaRPr lang="en-US" altLang="ko-KR" smtClean="0"/>
          </a:p>
          <a:p>
            <a:r>
              <a:rPr lang="ko-KR" altLang="en-US" smtClean="0"/>
              <a:t>연습</a:t>
            </a:r>
            <a:r>
              <a:rPr lang="en-US" altLang="ko-KR" smtClean="0"/>
              <a:t>49) </a:t>
            </a:r>
            <a:r>
              <a:rPr lang="ko-KR" altLang="en-US"/>
              <a:t>다음 내용이 설명하는 </a:t>
            </a:r>
            <a:r>
              <a:rPr lang="ko-KR" altLang="en-US"/>
              <a:t>용어는</a:t>
            </a:r>
            <a:r>
              <a:rPr lang="en-US" altLang="ko-KR" smtClean="0"/>
              <a:t>?</a:t>
            </a:r>
          </a:p>
          <a:p>
            <a:endParaRPr lang="en-US" altLang="ko-KR"/>
          </a:p>
          <a:p>
            <a:r>
              <a:rPr lang="en-US" altLang="ko-KR" smtClean="0"/>
              <a:t>2.4GHz</a:t>
            </a:r>
            <a:r>
              <a:rPr lang="ko-KR" altLang="en-US"/>
              <a:t>대를 사용하는 무선 랜</a:t>
            </a:r>
            <a:r>
              <a:rPr lang="en-US" altLang="ko-KR"/>
              <a:t>(WLAN) </a:t>
            </a:r>
            <a:r>
              <a:rPr lang="ko-KR" altLang="en-US"/>
              <a:t>규격</a:t>
            </a:r>
            <a:r>
              <a:rPr lang="en-US" altLang="ko-KR"/>
              <a:t>(IEEE 802.11b)</a:t>
            </a:r>
            <a:r>
              <a:rPr lang="ko-KR" altLang="en-US"/>
              <a:t>에서 정한 제반 규정에 적합한 제품에 주어진 </a:t>
            </a:r>
            <a:r>
              <a:rPr lang="ko-KR" altLang="en-US"/>
              <a:t>인증 </a:t>
            </a:r>
            <a:r>
              <a:rPr lang="ko-KR" altLang="en-US" smtClean="0"/>
              <a:t>마크이다</a:t>
            </a:r>
            <a:r>
              <a:rPr lang="en-US" altLang="ko-KR" smtClean="0"/>
              <a:t>. </a:t>
            </a:r>
            <a:r>
              <a:rPr lang="ko-KR" altLang="en-US"/>
              <a:t>이 규격에 따라 제작된 제품 중에서 무선 네트워크 관련 기업이 만든 업계 단체인 </a:t>
            </a:r>
            <a:r>
              <a:rPr lang="en-US" altLang="ko-KR"/>
              <a:t>WECA(Wireless Ethernet Compatibility Alliance)</a:t>
            </a:r>
            <a:r>
              <a:rPr lang="ko-KR" altLang="en-US"/>
              <a:t>가 자체 시험을 통해 상호 접속성 등을 확인한 후 인정을 취득한 제품에 한해 이 마크를 붙일 수 </a:t>
            </a:r>
            <a:r>
              <a:rPr lang="ko-KR" altLang="en-US"/>
              <a:t>있다</a:t>
            </a:r>
            <a:r>
              <a:rPr lang="en-US" altLang="ko-KR" smtClean="0"/>
              <a:t>.</a:t>
            </a:r>
          </a:p>
          <a:p>
            <a:endParaRPr lang="en-US" altLang="ko-KR"/>
          </a:p>
          <a:p>
            <a:r>
              <a:rPr lang="en-US" altLang="ko-KR" smtClean="0"/>
              <a:t>WiFi(Wiress-Fidelity, </a:t>
            </a:r>
            <a:r>
              <a:rPr lang="ko-KR" altLang="en-US" smtClean="0"/>
              <a:t>와이파이</a:t>
            </a:r>
            <a:r>
              <a:rPr lang="en-US" altLang="ko-KR" smtClean="0"/>
              <a:t>)</a:t>
            </a:r>
            <a:endParaRPr lang="en-US" altLang="ko-KR"/>
          </a:p>
        </p:txBody>
      </p:sp>
    </p:spTree>
    <p:extLst>
      <p:ext uri="{BB962C8B-B14F-4D97-AF65-F5344CB8AC3E}">
        <p14:creationId xmlns:p14="http://schemas.microsoft.com/office/powerpoint/2010/main" val="30275670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a:solidFill>
                  <a:srgbClr val="D15A3E"/>
                </a:solidFill>
              </a:rPr>
              <a:t>( </a:t>
            </a:r>
            <a:r>
              <a:rPr lang="en-US" altLang="ko-KR" sz="2400">
                <a:solidFill>
                  <a:srgbClr val="D15A3E"/>
                </a:solidFill>
              </a:rPr>
              <a:t>4</a:t>
            </a:r>
            <a:r>
              <a:rPr lang="ko-KR" altLang="en-US" sz="2400">
                <a:solidFill>
                  <a:srgbClr val="D15A3E"/>
                </a:solidFill>
              </a:rPr>
              <a:t>과목</a:t>
            </a:r>
            <a:r>
              <a:rPr lang="en-US" altLang="ko-KR" sz="2400">
                <a:solidFill>
                  <a:srgbClr val="D15A3E"/>
                </a:solidFill>
              </a:rPr>
              <a:t>: IT </a:t>
            </a:r>
            <a:r>
              <a:rPr lang="ko-KR" altLang="en-US" sz="2400">
                <a:solidFill>
                  <a:srgbClr val="D15A3E"/>
                </a:solidFill>
              </a:rPr>
              <a:t>신기술 동향 및 시스템관리 </a:t>
            </a:r>
            <a:r>
              <a:rPr lang="en-US" altLang="ko-KR">
                <a:solidFill>
                  <a:srgbClr val="D15A3E"/>
                </a:solidFill>
              </a:rPr>
              <a:t>)</a:t>
            </a:r>
            <a:endParaRPr lang="ko-KR" altLang="en-US"/>
          </a:p>
        </p:txBody>
      </p:sp>
      <p:sp>
        <p:nvSpPr>
          <p:cNvPr id="3" name="직사각형 2"/>
          <p:cNvSpPr/>
          <p:nvPr/>
        </p:nvSpPr>
        <p:spPr>
          <a:xfrm>
            <a:off x="1295400" y="998700"/>
            <a:ext cx="10580650" cy="5078313"/>
          </a:xfrm>
          <a:prstGeom prst="rect">
            <a:avLst/>
          </a:prstGeom>
        </p:spPr>
        <p:txBody>
          <a:bodyPr wrap="square">
            <a:spAutoFit/>
          </a:bodyPr>
          <a:lstStyle/>
          <a:p>
            <a:pPr marL="771525" indent="-771525"/>
            <a:r>
              <a:rPr lang="ko-KR" altLang="en-US" smtClean="0"/>
              <a:t>연습</a:t>
            </a:r>
            <a:r>
              <a:rPr lang="en-US" altLang="ko-KR" smtClean="0"/>
              <a:t>3) </a:t>
            </a:r>
            <a:r>
              <a:rPr lang="ko-KR" altLang="en-US"/>
              <a:t>빈칸에 들어갈 용어는</a:t>
            </a:r>
            <a:r>
              <a:rPr lang="en-US" altLang="ko-KR" smtClean="0"/>
              <a:t>?</a:t>
            </a:r>
          </a:p>
          <a:p>
            <a:pPr marL="771525" indent="-771525"/>
            <a:endParaRPr lang="en-US" altLang="ko-KR"/>
          </a:p>
          <a:p>
            <a:pPr marL="771525" indent="-771525"/>
            <a:endParaRPr lang="en-US" altLang="ko-KR" smtClean="0"/>
          </a:p>
          <a:p>
            <a:pPr marL="771525" indent="-771525"/>
            <a:endParaRPr lang="en-US" altLang="ko-KR"/>
          </a:p>
          <a:p>
            <a:pPr marL="771525" indent="-771525"/>
            <a:endParaRPr lang="en-US" altLang="ko-KR" smtClean="0"/>
          </a:p>
          <a:p>
            <a:pPr marL="771525" indent="-771525"/>
            <a:endParaRPr lang="en-US" altLang="ko-KR" smtClean="0"/>
          </a:p>
          <a:p>
            <a:pPr marL="771525" indent="-771525"/>
            <a:endParaRPr lang="en-US" altLang="ko-KR"/>
          </a:p>
          <a:p>
            <a:pPr marL="771525" indent="-771525"/>
            <a:r>
              <a:rPr lang="en-US" altLang="ko-KR" smtClean="0"/>
              <a:t>RFID(Radio Frequency Identification, </a:t>
            </a:r>
            <a:r>
              <a:rPr lang="ko-KR" altLang="en-US" smtClean="0"/>
              <a:t>전파식별</a:t>
            </a:r>
            <a:r>
              <a:rPr lang="en-US" altLang="ko-KR" smtClean="0"/>
              <a:t>)</a:t>
            </a:r>
            <a:endParaRPr lang="en-US" altLang="ko-KR" smtClean="0"/>
          </a:p>
          <a:p>
            <a:pPr marL="771525" indent="-771525"/>
            <a:endParaRPr lang="en-US" altLang="ko-KR"/>
          </a:p>
          <a:p>
            <a:pPr marL="771525" indent="-771525"/>
            <a:endParaRPr lang="en-US" altLang="ko-KR" smtClean="0"/>
          </a:p>
          <a:p>
            <a:pPr marL="771525" indent="-771525"/>
            <a:r>
              <a:rPr lang="ko-KR" altLang="en-US" smtClean="0"/>
              <a:t>연습</a:t>
            </a:r>
            <a:r>
              <a:rPr lang="en-US" altLang="ko-KR" smtClean="0"/>
              <a:t>4</a:t>
            </a:r>
            <a:r>
              <a:rPr lang="en-US" altLang="ko-KR"/>
              <a:t>) </a:t>
            </a:r>
            <a:r>
              <a:rPr lang="ko-KR" altLang="en-US"/>
              <a:t>다음 내용이 설명하는 가장 적합한 명칭을 영문 또는 약자로 </a:t>
            </a:r>
            <a:r>
              <a:rPr lang="ko-KR" altLang="en-US"/>
              <a:t>쓰시오</a:t>
            </a:r>
            <a:r>
              <a:rPr lang="en-US" altLang="ko-KR" smtClean="0"/>
              <a:t>.</a:t>
            </a:r>
          </a:p>
          <a:p>
            <a:pPr marL="771525" indent="-771525"/>
            <a:endParaRPr lang="en-US" altLang="ko-KR"/>
          </a:p>
          <a:p>
            <a:pPr marL="771525" indent="-771525"/>
            <a:endParaRPr lang="en-US" altLang="ko-KR" smtClean="0"/>
          </a:p>
          <a:p>
            <a:pPr marL="771525" indent="-771525"/>
            <a:endParaRPr lang="en-US" altLang="ko-KR"/>
          </a:p>
          <a:p>
            <a:pPr marL="771525" indent="-771525"/>
            <a:endParaRPr lang="en-US" altLang="ko-KR" smtClean="0"/>
          </a:p>
          <a:p>
            <a:pPr marL="771525" indent="-771525"/>
            <a:endParaRPr lang="en-US" altLang="ko-KR"/>
          </a:p>
          <a:p>
            <a:pPr marL="771525" indent="-771525"/>
            <a:r>
              <a:rPr lang="en-US" altLang="ko-KR" smtClean="0"/>
              <a:t>DRM(Digital Rights Management, </a:t>
            </a:r>
            <a:r>
              <a:rPr lang="ko-KR" altLang="en-US" smtClean="0"/>
              <a:t>디지털 저작권 관리</a:t>
            </a:r>
            <a:r>
              <a:rPr lang="en-US" altLang="ko-KR" smtClean="0"/>
              <a:t>)</a:t>
            </a:r>
            <a:endParaRPr lang="en-US" altLang="ko-KR"/>
          </a:p>
          <a:p>
            <a:pPr marL="771525" indent="-771525"/>
            <a:endParaRPr lang="en-US" altLang="ko-KR"/>
          </a:p>
        </p:txBody>
      </p:sp>
      <p:pic>
        <p:nvPicPr>
          <p:cNvPr id="5" name="그림 4"/>
          <p:cNvPicPr>
            <a:picLocks noChangeAspect="1"/>
          </p:cNvPicPr>
          <p:nvPr/>
        </p:nvPicPr>
        <p:blipFill>
          <a:blip r:embed="rId3"/>
          <a:stretch>
            <a:fillRect/>
          </a:stretch>
        </p:blipFill>
        <p:spPr>
          <a:xfrm>
            <a:off x="1295400" y="1529945"/>
            <a:ext cx="10287147" cy="1308257"/>
          </a:xfrm>
          <a:prstGeom prst="rect">
            <a:avLst/>
          </a:prstGeom>
        </p:spPr>
      </p:pic>
      <p:pic>
        <p:nvPicPr>
          <p:cNvPr id="4" name="그림 3"/>
          <p:cNvPicPr>
            <a:picLocks noChangeAspect="1"/>
          </p:cNvPicPr>
          <p:nvPr/>
        </p:nvPicPr>
        <p:blipFill>
          <a:blip r:embed="rId4"/>
          <a:stretch>
            <a:fillRect/>
          </a:stretch>
        </p:blipFill>
        <p:spPr>
          <a:xfrm>
            <a:off x="1408222" y="4173321"/>
            <a:ext cx="10061502" cy="1218076"/>
          </a:xfrm>
          <a:prstGeom prst="rect">
            <a:avLst/>
          </a:prstGeom>
        </p:spPr>
      </p:pic>
    </p:spTree>
    <p:extLst>
      <p:ext uri="{BB962C8B-B14F-4D97-AF65-F5344CB8AC3E}">
        <p14:creationId xmlns:p14="http://schemas.microsoft.com/office/powerpoint/2010/main" val="24181757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a:solidFill>
                  <a:srgbClr val="D15A3E"/>
                </a:solidFill>
              </a:rPr>
              <a:t>( </a:t>
            </a:r>
            <a:r>
              <a:rPr lang="en-US" altLang="ko-KR" sz="2400">
                <a:solidFill>
                  <a:srgbClr val="D15A3E"/>
                </a:solidFill>
              </a:rPr>
              <a:t>4</a:t>
            </a:r>
            <a:r>
              <a:rPr lang="ko-KR" altLang="en-US" sz="2400">
                <a:solidFill>
                  <a:srgbClr val="D15A3E"/>
                </a:solidFill>
              </a:rPr>
              <a:t>과목</a:t>
            </a:r>
            <a:r>
              <a:rPr lang="en-US" altLang="ko-KR" sz="2400">
                <a:solidFill>
                  <a:srgbClr val="D15A3E"/>
                </a:solidFill>
              </a:rPr>
              <a:t>: IT </a:t>
            </a:r>
            <a:r>
              <a:rPr lang="ko-KR" altLang="en-US" sz="2400">
                <a:solidFill>
                  <a:srgbClr val="D15A3E"/>
                </a:solidFill>
              </a:rPr>
              <a:t>신기술 동향 및 시스템관리 </a:t>
            </a:r>
            <a:r>
              <a:rPr lang="en-US" altLang="ko-KR">
                <a:solidFill>
                  <a:srgbClr val="D15A3E"/>
                </a:solidFill>
              </a:rPr>
              <a:t>)</a:t>
            </a:r>
            <a:endParaRPr lang="ko-KR" altLang="en-US"/>
          </a:p>
        </p:txBody>
      </p:sp>
      <p:sp>
        <p:nvSpPr>
          <p:cNvPr id="3" name="직사각형 2"/>
          <p:cNvSpPr/>
          <p:nvPr/>
        </p:nvSpPr>
        <p:spPr>
          <a:xfrm>
            <a:off x="1295400" y="998700"/>
            <a:ext cx="10580650" cy="5355312"/>
          </a:xfrm>
          <a:prstGeom prst="rect">
            <a:avLst/>
          </a:prstGeom>
        </p:spPr>
        <p:txBody>
          <a:bodyPr wrap="square">
            <a:spAutoFit/>
          </a:bodyPr>
          <a:lstStyle/>
          <a:p>
            <a:r>
              <a:rPr lang="ko-KR" altLang="en-US" smtClean="0"/>
              <a:t>연습</a:t>
            </a:r>
            <a:r>
              <a:rPr lang="en-US" altLang="ko-KR" smtClean="0"/>
              <a:t>50) </a:t>
            </a:r>
            <a:r>
              <a:rPr lang="ko-KR" altLang="en-US" smtClean="0"/>
              <a:t>다음 내용이 설명하는 용어는</a:t>
            </a:r>
            <a:r>
              <a:rPr lang="en-US" altLang="ko-KR" smtClean="0"/>
              <a:t>?</a:t>
            </a:r>
          </a:p>
          <a:p>
            <a:r>
              <a:rPr lang="ko-KR" altLang="en-US"/>
              <a:t>서비스 사업자와 서비스 사용자가 제공될 정보 서비스 및 그와 연관된 여러 조건들에 대한 서로의 책임과 의무 사항을 기술해 놓은 협약서</a:t>
            </a:r>
            <a:r>
              <a:rPr lang="en-US" altLang="ko-KR"/>
              <a:t>. </a:t>
            </a:r>
            <a:r>
              <a:rPr lang="ko-KR" altLang="en-US"/>
              <a:t>서비스 사업자와 서비스 사용자 간 합의를 통하여 서비스 시간</a:t>
            </a:r>
            <a:r>
              <a:rPr lang="en-US" altLang="ko-KR"/>
              <a:t>, </a:t>
            </a:r>
            <a:r>
              <a:rPr lang="ko-KR" altLang="en-US"/>
              <a:t>서비스 가용성</a:t>
            </a:r>
            <a:r>
              <a:rPr lang="en-US" altLang="ko-KR"/>
              <a:t>, </a:t>
            </a:r>
            <a:r>
              <a:rPr lang="ko-KR" altLang="en-US"/>
              <a:t>성능</a:t>
            </a:r>
            <a:r>
              <a:rPr lang="en-US" altLang="ko-KR"/>
              <a:t>, </a:t>
            </a:r>
            <a:r>
              <a:rPr lang="ko-KR" altLang="en-US"/>
              <a:t>복구 등 다양한 항목에 대해 최소한의 서비스를 제공하기로 사전에 협약을 맺는다</a:t>
            </a:r>
            <a:r>
              <a:rPr lang="en-US" altLang="ko-KR"/>
              <a:t>. </a:t>
            </a:r>
            <a:r>
              <a:rPr lang="ko-KR" altLang="en-US"/>
              <a:t>만약 서비스 제공 수준이 주기적으로 혹은 일정기간 사전에 합의된 수준에 미치지 못하는 경우 서비스 사업자는 벌과금을 받게 된다</a:t>
            </a:r>
            <a:r>
              <a:rPr lang="en-US" altLang="ko-KR"/>
              <a:t>. </a:t>
            </a:r>
            <a:endParaRPr lang="en-US" altLang="ko-KR" smtClean="0"/>
          </a:p>
          <a:p>
            <a:endParaRPr lang="en-US" altLang="ko-KR"/>
          </a:p>
          <a:p>
            <a:r>
              <a:rPr lang="ko-KR" altLang="en-US" smtClean="0"/>
              <a:t>이것이 </a:t>
            </a:r>
            <a:r>
              <a:rPr lang="ko-KR" altLang="en-US"/>
              <a:t>있으면 사용자는 서비스 사업자의 서비스 성능을 측정할 수 있는 지표를 가질 수 있게 됨으로써 서비스에 대한 막연한 기대감에서 벗어나 구체적인 성능을 기준으로 이용 환경을 평가할 수 있게 되는 장점이 있다</a:t>
            </a:r>
            <a:r>
              <a:rPr lang="en-US" altLang="ko-KR"/>
              <a:t>. </a:t>
            </a:r>
            <a:endParaRPr lang="en-US" altLang="ko-KR" smtClean="0"/>
          </a:p>
          <a:p>
            <a:endParaRPr lang="en-US" altLang="ko-KR" smtClean="0"/>
          </a:p>
          <a:p>
            <a:r>
              <a:rPr lang="en-US" altLang="ko-KR" smtClean="0"/>
              <a:t>SLM(Service Level Agreement)</a:t>
            </a:r>
          </a:p>
          <a:p>
            <a:endParaRPr lang="en-US" altLang="ko-KR" smtClean="0"/>
          </a:p>
          <a:p>
            <a:r>
              <a:rPr lang="ko-KR" altLang="en-US" smtClean="0"/>
              <a:t>연습</a:t>
            </a:r>
            <a:r>
              <a:rPr lang="en-US" altLang="ko-KR" smtClean="0"/>
              <a:t>51) </a:t>
            </a:r>
            <a:r>
              <a:rPr lang="ko-KR" altLang="en-US"/>
              <a:t>다음 내용이 설명하는 용어는</a:t>
            </a:r>
            <a:r>
              <a:rPr lang="en-US" altLang="ko-KR"/>
              <a:t>?</a:t>
            </a:r>
          </a:p>
          <a:p>
            <a:endParaRPr lang="en-US" altLang="ko-KR" smtClean="0"/>
          </a:p>
          <a:p>
            <a:r>
              <a:rPr lang="ko-KR" altLang="en-US"/>
              <a:t>방송에서 제공하는 프로그램 내용과 관련된 부가 정보를 </a:t>
            </a:r>
            <a:r>
              <a:rPr lang="ko-KR" altLang="en-US"/>
              <a:t>제공하는 </a:t>
            </a:r>
            <a:r>
              <a:rPr lang="ko-KR" altLang="en-US" smtClean="0"/>
              <a:t>서비스이다</a:t>
            </a:r>
            <a:r>
              <a:rPr lang="en-US" altLang="ko-KR" smtClean="0"/>
              <a:t>. </a:t>
            </a:r>
            <a:r>
              <a:rPr lang="ko-KR" altLang="en-US"/>
              <a:t>시청자가 드라마</a:t>
            </a:r>
            <a:r>
              <a:rPr lang="en-US" altLang="ko-KR"/>
              <a:t>, </a:t>
            </a:r>
            <a:r>
              <a:rPr lang="ko-KR" altLang="en-US"/>
              <a:t>음악 프로그램</a:t>
            </a:r>
            <a:r>
              <a:rPr lang="en-US" altLang="ko-KR"/>
              <a:t>, </a:t>
            </a:r>
            <a:r>
              <a:rPr lang="ko-KR" altLang="en-US"/>
              <a:t>스포츠 등을 시청하면서 그 프로그램과 연관된 각종 정보를 볼 수 있도록 </a:t>
            </a:r>
            <a:r>
              <a:rPr lang="ko-KR" altLang="en-US"/>
              <a:t>제공한다</a:t>
            </a:r>
            <a:r>
              <a:rPr lang="en-US" altLang="ko-KR" smtClean="0"/>
              <a:t>.</a:t>
            </a:r>
          </a:p>
          <a:p>
            <a:endParaRPr lang="en-US" altLang="ko-KR"/>
          </a:p>
          <a:p>
            <a:r>
              <a:rPr lang="en-US" altLang="ko-KR" smtClean="0"/>
              <a:t>PAD(Program Assoicated Data, </a:t>
            </a:r>
            <a:r>
              <a:rPr lang="ko-KR" altLang="en-US" smtClean="0"/>
              <a:t>프로그램 연동 정보</a:t>
            </a:r>
            <a:r>
              <a:rPr lang="en-US" altLang="ko-KR" smtClean="0"/>
              <a:t>)</a:t>
            </a:r>
            <a:r>
              <a:rPr lang="ko-KR" altLang="en-US" smtClean="0"/>
              <a:t> </a:t>
            </a:r>
            <a:endParaRPr lang="en-US" altLang="ko-KR"/>
          </a:p>
        </p:txBody>
      </p:sp>
    </p:spTree>
    <p:extLst>
      <p:ext uri="{BB962C8B-B14F-4D97-AF65-F5344CB8AC3E}">
        <p14:creationId xmlns:p14="http://schemas.microsoft.com/office/powerpoint/2010/main" val="35250465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a:solidFill>
                  <a:srgbClr val="D15A3E"/>
                </a:solidFill>
              </a:rPr>
              <a:t>( </a:t>
            </a:r>
            <a:r>
              <a:rPr lang="en-US" altLang="ko-KR" sz="2400">
                <a:solidFill>
                  <a:srgbClr val="D15A3E"/>
                </a:solidFill>
              </a:rPr>
              <a:t>4</a:t>
            </a:r>
            <a:r>
              <a:rPr lang="ko-KR" altLang="en-US" sz="2400">
                <a:solidFill>
                  <a:srgbClr val="D15A3E"/>
                </a:solidFill>
              </a:rPr>
              <a:t>과목</a:t>
            </a:r>
            <a:r>
              <a:rPr lang="en-US" altLang="ko-KR" sz="2400">
                <a:solidFill>
                  <a:srgbClr val="D15A3E"/>
                </a:solidFill>
              </a:rPr>
              <a:t>: IT </a:t>
            </a:r>
            <a:r>
              <a:rPr lang="ko-KR" altLang="en-US" sz="2400">
                <a:solidFill>
                  <a:srgbClr val="D15A3E"/>
                </a:solidFill>
              </a:rPr>
              <a:t>신기술 동향 및 시스템관리 </a:t>
            </a:r>
            <a:r>
              <a:rPr lang="en-US" altLang="ko-KR">
                <a:solidFill>
                  <a:srgbClr val="D15A3E"/>
                </a:solidFill>
              </a:rPr>
              <a:t>)</a:t>
            </a:r>
            <a:endParaRPr lang="ko-KR" altLang="en-US"/>
          </a:p>
        </p:txBody>
      </p:sp>
      <p:sp>
        <p:nvSpPr>
          <p:cNvPr id="3" name="직사각형 2"/>
          <p:cNvSpPr/>
          <p:nvPr/>
        </p:nvSpPr>
        <p:spPr>
          <a:xfrm>
            <a:off x="1295400" y="998700"/>
            <a:ext cx="10580650" cy="5078313"/>
          </a:xfrm>
          <a:prstGeom prst="rect">
            <a:avLst/>
          </a:prstGeom>
        </p:spPr>
        <p:txBody>
          <a:bodyPr wrap="square">
            <a:spAutoFit/>
          </a:bodyPr>
          <a:lstStyle/>
          <a:p>
            <a:r>
              <a:rPr lang="ko-KR" altLang="en-US" smtClean="0"/>
              <a:t>연습</a:t>
            </a:r>
            <a:r>
              <a:rPr lang="en-US" altLang="ko-KR" smtClean="0"/>
              <a:t>52) </a:t>
            </a:r>
            <a:r>
              <a:rPr lang="ko-KR" altLang="en-US" smtClean="0"/>
              <a:t>다음 내용이 설명하는 용어는</a:t>
            </a:r>
            <a:r>
              <a:rPr lang="en-US" altLang="ko-KR" smtClean="0"/>
              <a:t>?</a:t>
            </a:r>
          </a:p>
          <a:p>
            <a:endParaRPr lang="en-US" altLang="ko-KR" smtClean="0"/>
          </a:p>
          <a:p>
            <a:r>
              <a:rPr lang="ko-KR" altLang="en-US" smtClean="0"/>
              <a:t>인터넷 </a:t>
            </a:r>
            <a:r>
              <a:rPr lang="ko-KR" altLang="en-US"/>
              <a:t>커뮤니티에 참여해 콘텐츠를 즐기고 정보와 자료를 얻는 소비자이면서 동시에 의견을 적극 개진해 생산에도 영향을 미치는 사람</a:t>
            </a:r>
            <a:r>
              <a:rPr lang="en-US" altLang="ko-KR"/>
              <a:t>. </a:t>
            </a:r>
            <a:r>
              <a:rPr lang="ko-KR" altLang="en-US"/>
              <a:t>개인 단말과 네트워크의 발전으로 인터넷 상에서 자신이 직접 만든 음악이나 동영상</a:t>
            </a:r>
            <a:r>
              <a:rPr lang="en-US" altLang="ko-KR"/>
              <a:t>, </a:t>
            </a:r>
            <a:r>
              <a:rPr lang="ko-KR" altLang="en-US"/>
              <a:t>뉴스</a:t>
            </a:r>
            <a:r>
              <a:rPr lang="en-US" altLang="ko-KR"/>
              <a:t>, </a:t>
            </a:r>
            <a:r>
              <a:rPr lang="ko-KR" altLang="en-US"/>
              <a:t>정보 등을 유통시키거나</a:t>
            </a:r>
            <a:r>
              <a:rPr lang="en-US" altLang="ko-KR"/>
              <a:t>, </a:t>
            </a:r>
            <a:r>
              <a:rPr lang="ko-KR" altLang="en-US"/>
              <a:t>인터넷방송이나 개인 홈페이지 등의 퍼스널 미디어를 활용하여 자신의 의견</a:t>
            </a:r>
            <a:r>
              <a:rPr lang="en-US" altLang="ko-KR"/>
              <a:t>, </a:t>
            </a:r>
            <a:r>
              <a:rPr lang="ko-KR" altLang="en-US"/>
              <a:t>여론 및 문화 등을 전달한다</a:t>
            </a:r>
            <a:r>
              <a:rPr lang="en-US" altLang="ko-KR"/>
              <a:t>.</a:t>
            </a:r>
          </a:p>
          <a:p>
            <a:endParaRPr lang="en-US" altLang="ko-KR" smtClean="0"/>
          </a:p>
          <a:p>
            <a:r>
              <a:rPr lang="en-US" altLang="ko-KR" smtClean="0"/>
              <a:t>Digital Prosumer</a:t>
            </a:r>
            <a:r>
              <a:rPr lang="ko-KR" altLang="en-US" smtClean="0"/>
              <a:t>디지털 프로슈머</a:t>
            </a:r>
            <a:endParaRPr lang="en-US" altLang="ko-KR" smtClean="0"/>
          </a:p>
          <a:p>
            <a:endParaRPr lang="en-US" altLang="ko-KR"/>
          </a:p>
          <a:p>
            <a:endParaRPr lang="en-US" altLang="ko-KR" smtClean="0"/>
          </a:p>
          <a:p>
            <a:r>
              <a:rPr lang="ko-KR" altLang="en-US" smtClean="0"/>
              <a:t>연습</a:t>
            </a:r>
            <a:r>
              <a:rPr lang="en-US" altLang="ko-KR" smtClean="0"/>
              <a:t>53) </a:t>
            </a:r>
            <a:r>
              <a:rPr lang="ko-KR" altLang="en-US"/>
              <a:t>다음 내용이 설명하는 용어는</a:t>
            </a:r>
            <a:r>
              <a:rPr lang="en-US" altLang="ko-KR"/>
              <a:t>?</a:t>
            </a:r>
          </a:p>
          <a:p>
            <a:endParaRPr lang="en-US" altLang="ko-KR" smtClean="0"/>
          </a:p>
          <a:p>
            <a:r>
              <a:rPr lang="en-US" altLang="ko-KR" smtClean="0"/>
              <a:t>LBS</a:t>
            </a:r>
            <a:r>
              <a:rPr lang="ko-KR" altLang="en-US"/>
              <a:t>는 이동 중인 사용자에게 무선이나 유선 통신으로 쉽고 빠르게 사용자 위치와 관련된 여러 정보를 제공하는 서비스인데</a:t>
            </a:r>
            <a:r>
              <a:rPr lang="en-US" altLang="ko-KR"/>
              <a:t>, </a:t>
            </a:r>
            <a:r>
              <a:rPr lang="ko-KR" altLang="en-US"/>
              <a:t>이를 </a:t>
            </a:r>
            <a:r>
              <a:rPr lang="en-US" altLang="ko-KR"/>
              <a:t>SNS</a:t>
            </a:r>
            <a:r>
              <a:rPr lang="ko-KR" altLang="en-US"/>
              <a:t>와 결합한 서비스이다</a:t>
            </a:r>
            <a:r>
              <a:rPr lang="en-US" altLang="ko-KR"/>
              <a:t>. </a:t>
            </a:r>
            <a:r>
              <a:rPr lang="ko-KR" altLang="en-US"/>
              <a:t>예를 들면</a:t>
            </a:r>
            <a:r>
              <a:rPr lang="en-US" altLang="ko-KR"/>
              <a:t>, </a:t>
            </a:r>
            <a:r>
              <a:rPr lang="ko-KR" altLang="en-US"/>
              <a:t>아임</a:t>
            </a:r>
            <a:r>
              <a:rPr lang="en-US" altLang="ko-KR"/>
              <a:t>IN</a:t>
            </a:r>
            <a:r>
              <a:rPr lang="ko-KR" altLang="en-US"/>
              <a:t>의 경우</a:t>
            </a:r>
            <a:r>
              <a:rPr lang="en-US" altLang="ko-KR"/>
              <a:t>, </a:t>
            </a:r>
            <a:r>
              <a:rPr lang="ko-KR" altLang="en-US"/>
              <a:t>자기 위치와 장소를 발도장으로 찍으면 간단한 글과 사진을 덧붙여 기록으로 남길 수 있으며</a:t>
            </a:r>
            <a:r>
              <a:rPr lang="en-US" altLang="ko-KR"/>
              <a:t>, </a:t>
            </a:r>
            <a:r>
              <a:rPr lang="ko-KR" altLang="en-US"/>
              <a:t>트위터나 미투데이 따위에 자신의 위치 정보를 보내거나</a:t>
            </a:r>
            <a:r>
              <a:rPr lang="en-US" altLang="ko-KR"/>
              <a:t>, </a:t>
            </a:r>
            <a:r>
              <a:rPr lang="ko-KR" altLang="en-US"/>
              <a:t>스마트폰 주소록을 활용해 아는 사람을 초대하고 이웃을 맺을 수도 </a:t>
            </a:r>
            <a:r>
              <a:rPr lang="ko-KR" altLang="en-US"/>
              <a:t>있다</a:t>
            </a:r>
            <a:r>
              <a:rPr lang="en-US" altLang="ko-KR" smtClean="0"/>
              <a:t>.</a:t>
            </a:r>
          </a:p>
          <a:p>
            <a:endParaRPr lang="en-US" altLang="ko-KR"/>
          </a:p>
          <a:p>
            <a:r>
              <a:rPr lang="en-US" altLang="ko-KR" smtClean="0"/>
              <a:t>LBSNS(Location Based Social Network Service, </a:t>
            </a:r>
            <a:r>
              <a:rPr lang="ko-KR" altLang="en-US" smtClean="0"/>
              <a:t>위치 기반 소셜 네트웍 서비스</a:t>
            </a:r>
            <a:r>
              <a:rPr lang="en-US" altLang="ko-KR" smtClean="0"/>
              <a:t>)</a:t>
            </a:r>
            <a:endParaRPr lang="en-US" altLang="ko-KR"/>
          </a:p>
        </p:txBody>
      </p:sp>
    </p:spTree>
    <p:extLst>
      <p:ext uri="{BB962C8B-B14F-4D97-AF65-F5344CB8AC3E}">
        <p14:creationId xmlns:p14="http://schemas.microsoft.com/office/powerpoint/2010/main" val="28079410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a:solidFill>
                  <a:srgbClr val="D15A3E"/>
                </a:solidFill>
              </a:rPr>
              <a:t>( </a:t>
            </a:r>
            <a:r>
              <a:rPr lang="en-US" altLang="ko-KR" sz="2400">
                <a:solidFill>
                  <a:srgbClr val="D15A3E"/>
                </a:solidFill>
              </a:rPr>
              <a:t>4</a:t>
            </a:r>
            <a:r>
              <a:rPr lang="ko-KR" altLang="en-US" sz="2400">
                <a:solidFill>
                  <a:srgbClr val="D15A3E"/>
                </a:solidFill>
              </a:rPr>
              <a:t>과목</a:t>
            </a:r>
            <a:r>
              <a:rPr lang="en-US" altLang="ko-KR" sz="2400">
                <a:solidFill>
                  <a:srgbClr val="D15A3E"/>
                </a:solidFill>
              </a:rPr>
              <a:t>: IT </a:t>
            </a:r>
            <a:r>
              <a:rPr lang="ko-KR" altLang="en-US" sz="2400">
                <a:solidFill>
                  <a:srgbClr val="D15A3E"/>
                </a:solidFill>
              </a:rPr>
              <a:t>신기술 동향 및 시스템관리 </a:t>
            </a:r>
            <a:r>
              <a:rPr lang="en-US" altLang="ko-KR">
                <a:solidFill>
                  <a:srgbClr val="D15A3E"/>
                </a:solidFill>
              </a:rPr>
              <a:t>)</a:t>
            </a:r>
            <a:endParaRPr lang="ko-KR" altLang="en-US"/>
          </a:p>
        </p:txBody>
      </p:sp>
      <p:sp>
        <p:nvSpPr>
          <p:cNvPr id="3" name="직사각형 2"/>
          <p:cNvSpPr/>
          <p:nvPr/>
        </p:nvSpPr>
        <p:spPr>
          <a:xfrm>
            <a:off x="1295400" y="998700"/>
            <a:ext cx="10580650" cy="5078313"/>
          </a:xfrm>
          <a:prstGeom prst="rect">
            <a:avLst/>
          </a:prstGeom>
        </p:spPr>
        <p:txBody>
          <a:bodyPr wrap="square">
            <a:spAutoFit/>
          </a:bodyPr>
          <a:lstStyle/>
          <a:p>
            <a:r>
              <a:rPr lang="ko-KR" altLang="en-US" smtClean="0"/>
              <a:t>연습</a:t>
            </a:r>
            <a:r>
              <a:rPr lang="en-US" altLang="ko-KR" smtClean="0"/>
              <a:t>54) </a:t>
            </a:r>
            <a:r>
              <a:rPr lang="ko-KR" altLang="en-US" smtClean="0"/>
              <a:t>다음 내용이 설명하는 용어는</a:t>
            </a:r>
            <a:r>
              <a:rPr lang="en-US" altLang="ko-KR" smtClean="0"/>
              <a:t>?</a:t>
            </a:r>
          </a:p>
          <a:p>
            <a:endParaRPr lang="en-US" altLang="ko-KR" smtClean="0"/>
          </a:p>
          <a:p>
            <a:r>
              <a:rPr lang="ko-KR" altLang="en-US"/>
              <a:t>오픈 소스 기반 분산 컴퓨팅 플랫폼</a:t>
            </a:r>
            <a:r>
              <a:rPr lang="en-US" altLang="ko-KR"/>
              <a:t>. </a:t>
            </a:r>
            <a:r>
              <a:rPr lang="ko-KR" altLang="en-US"/>
              <a:t>일반 </a:t>
            </a:r>
            <a:r>
              <a:rPr lang="en-US" altLang="ko-KR"/>
              <a:t>PC</a:t>
            </a:r>
            <a:r>
              <a:rPr lang="ko-KR" altLang="en-US"/>
              <a:t>급 컴퓨터들로 가상화된 대형 스토리지를 형성하고 그 안에 보관된 거대한 데이터 세트를 병렬로 처리할 수 있도록 개발된 자바 소프트웨어 프레임워크로 구글</a:t>
            </a:r>
            <a:r>
              <a:rPr lang="en-US" altLang="ko-KR"/>
              <a:t>, </a:t>
            </a:r>
            <a:r>
              <a:rPr lang="ko-KR" altLang="en-US"/>
              <a:t>야후 등에 적용되고 </a:t>
            </a:r>
            <a:r>
              <a:rPr lang="ko-KR" altLang="en-US"/>
              <a:t>있다</a:t>
            </a:r>
            <a:r>
              <a:rPr lang="en-US" altLang="ko-KR" smtClean="0"/>
              <a:t>.</a:t>
            </a:r>
          </a:p>
          <a:p>
            <a:endParaRPr lang="en-US" altLang="ko-KR"/>
          </a:p>
          <a:p>
            <a:r>
              <a:rPr lang="en-US" altLang="ko-KR" smtClean="0"/>
              <a:t>Hadoop</a:t>
            </a:r>
          </a:p>
          <a:p>
            <a:endParaRPr lang="en-US" altLang="ko-KR"/>
          </a:p>
          <a:p>
            <a:endParaRPr lang="en-US" altLang="ko-KR" smtClean="0"/>
          </a:p>
          <a:p>
            <a:r>
              <a:rPr lang="ko-KR" altLang="en-US" smtClean="0"/>
              <a:t>연습</a:t>
            </a:r>
            <a:r>
              <a:rPr lang="en-US" altLang="ko-KR" smtClean="0"/>
              <a:t>55) </a:t>
            </a:r>
            <a:r>
              <a:rPr lang="ko-KR" altLang="en-US"/>
              <a:t>다음 내용이 설명하는 </a:t>
            </a:r>
            <a:r>
              <a:rPr lang="ko-KR" altLang="en-US"/>
              <a:t>용어는</a:t>
            </a:r>
            <a:r>
              <a:rPr lang="en-US" altLang="ko-KR" smtClean="0"/>
              <a:t>?</a:t>
            </a:r>
          </a:p>
          <a:p>
            <a:endParaRPr lang="en-US" altLang="ko-KR"/>
          </a:p>
          <a:p>
            <a:r>
              <a:rPr lang="ko-KR" altLang="en-US" smtClean="0"/>
              <a:t>모니터의 </a:t>
            </a:r>
            <a:r>
              <a:rPr lang="ko-KR" altLang="en-US"/>
              <a:t>해상도를 나타내는 단위로 가로 픽셀 수가 </a:t>
            </a:r>
            <a:r>
              <a:rPr lang="en-US" altLang="ko-KR"/>
              <a:t>3840, </a:t>
            </a:r>
            <a:r>
              <a:rPr lang="ko-KR" altLang="en-US"/>
              <a:t>세로 픽셀 수가 </a:t>
            </a:r>
            <a:r>
              <a:rPr lang="en-US" altLang="ko-KR"/>
              <a:t>2160</a:t>
            </a:r>
            <a:r>
              <a:rPr lang="ko-KR" altLang="en-US"/>
              <a:t>인 영상의 해상도</a:t>
            </a:r>
            <a:r>
              <a:rPr lang="en-US" altLang="ko-KR"/>
              <a:t>. </a:t>
            </a:r>
            <a:r>
              <a:rPr lang="ko-KR" altLang="en-US"/>
              <a:t>풀 </a:t>
            </a:r>
            <a:r>
              <a:rPr lang="en-US" altLang="ko-KR"/>
              <a:t>HDTV(1920×1080)</a:t>
            </a:r>
            <a:r>
              <a:rPr lang="ko-KR" altLang="en-US"/>
              <a:t>의 </a:t>
            </a:r>
            <a:r>
              <a:rPr lang="en-US" altLang="ko-KR"/>
              <a:t>4</a:t>
            </a:r>
            <a:r>
              <a:rPr lang="ko-KR" altLang="en-US"/>
              <a:t>배 이상의 초고화질의 영상을 말한다</a:t>
            </a:r>
            <a:r>
              <a:rPr lang="en-US" altLang="ko-KR"/>
              <a:t>. HDTV </a:t>
            </a:r>
            <a:r>
              <a:rPr lang="ko-KR" altLang="en-US"/>
              <a:t>이후 차세대 텔레비전 규격인 </a:t>
            </a:r>
            <a:r>
              <a:rPr lang="en-US" altLang="ko-KR"/>
              <a:t>UHDTV</a:t>
            </a:r>
            <a:r>
              <a:rPr lang="ko-KR" altLang="en-US"/>
              <a:t>의 규격은 </a:t>
            </a:r>
            <a:r>
              <a:rPr lang="en-US" altLang="ko-KR"/>
              <a:t>HDTV</a:t>
            </a:r>
            <a:r>
              <a:rPr lang="ko-KR" altLang="en-US"/>
              <a:t>의 </a:t>
            </a:r>
            <a:r>
              <a:rPr lang="en-US" altLang="ko-KR"/>
              <a:t>4</a:t>
            </a:r>
            <a:r>
              <a:rPr lang="ko-KR" altLang="en-US"/>
              <a:t>배의 해상도를 가지는 </a:t>
            </a:r>
            <a:r>
              <a:rPr lang="en-US" altLang="ko-KR"/>
              <a:t>4K, 16</a:t>
            </a:r>
            <a:r>
              <a:rPr lang="ko-KR" altLang="en-US"/>
              <a:t>배의 해상도를 가지는 </a:t>
            </a:r>
            <a:r>
              <a:rPr lang="en-US" altLang="ko-KR"/>
              <a:t>8K </a:t>
            </a:r>
            <a:r>
              <a:rPr lang="ko-KR" altLang="en-US"/>
              <a:t>해상도를 채택하고 </a:t>
            </a:r>
            <a:r>
              <a:rPr lang="ko-KR" altLang="en-US"/>
              <a:t>있다</a:t>
            </a:r>
            <a:r>
              <a:rPr lang="en-US" altLang="ko-KR" smtClean="0"/>
              <a:t>.</a:t>
            </a:r>
          </a:p>
          <a:p>
            <a:endParaRPr lang="en-US" altLang="ko-KR"/>
          </a:p>
          <a:p>
            <a:r>
              <a:rPr lang="en-US" altLang="ko-KR" smtClean="0"/>
              <a:t>4K </a:t>
            </a:r>
            <a:r>
              <a:rPr lang="ko-KR" altLang="en-US" smtClean="0"/>
              <a:t>해상도</a:t>
            </a:r>
            <a:endParaRPr lang="en-US" altLang="ko-KR" smtClean="0"/>
          </a:p>
          <a:p>
            <a:endParaRPr lang="en-US" altLang="ko-KR"/>
          </a:p>
        </p:txBody>
      </p:sp>
    </p:spTree>
    <p:extLst>
      <p:ext uri="{BB962C8B-B14F-4D97-AF65-F5344CB8AC3E}">
        <p14:creationId xmlns:p14="http://schemas.microsoft.com/office/powerpoint/2010/main" val="10649864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a:solidFill>
                  <a:srgbClr val="D15A3E"/>
                </a:solidFill>
              </a:rPr>
              <a:t>( </a:t>
            </a:r>
            <a:r>
              <a:rPr lang="en-US" altLang="ko-KR" sz="2400">
                <a:solidFill>
                  <a:srgbClr val="D15A3E"/>
                </a:solidFill>
              </a:rPr>
              <a:t>4</a:t>
            </a:r>
            <a:r>
              <a:rPr lang="ko-KR" altLang="en-US" sz="2400">
                <a:solidFill>
                  <a:srgbClr val="D15A3E"/>
                </a:solidFill>
              </a:rPr>
              <a:t>과목</a:t>
            </a:r>
            <a:r>
              <a:rPr lang="en-US" altLang="ko-KR" sz="2400">
                <a:solidFill>
                  <a:srgbClr val="D15A3E"/>
                </a:solidFill>
              </a:rPr>
              <a:t>: IT </a:t>
            </a:r>
            <a:r>
              <a:rPr lang="ko-KR" altLang="en-US" sz="2400">
                <a:solidFill>
                  <a:srgbClr val="D15A3E"/>
                </a:solidFill>
              </a:rPr>
              <a:t>신기술 동향 및 시스템관리 </a:t>
            </a:r>
            <a:r>
              <a:rPr lang="en-US" altLang="ko-KR">
                <a:solidFill>
                  <a:srgbClr val="D15A3E"/>
                </a:solidFill>
              </a:rPr>
              <a:t>)</a:t>
            </a:r>
            <a:endParaRPr lang="ko-KR" altLang="en-US"/>
          </a:p>
        </p:txBody>
      </p:sp>
      <p:sp>
        <p:nvSpPr>
          <p:cNvPr id="3" name="직사각형 2"/>
          <p:cNvSpPr/>
          <p:nvPr/>
        </p:nvSpPr>
        <p:spPr>
          <a:xfrm>
            <a:off x="1295400" y="998700"/>
            <a:ext cx="10580650" cy="4524315"/>
          </a:xfrm>
          <a:prstGeom prst="rect">
            <a:avLst/>
          </a:prstGeom>
        </p:spPr>
        <p:txBody>
          <a:bodyPr wrap="square">
            <a:spAutoFit/>
          </a:bodyPr>
          <a:lstStyle/>
          <a:p>
            <a:r>
              <a:rPr lang="ko-KR" altLang="en-US" smtClean="0"/>
              <a:t>연습</a:t>
            </a:r>
            <a:r>
              <a:rPr lang="en-US" altLang="ko-KR" smtClean="0"/>
              <a:t>56) </a:t>
            </a:r>
            <a:r>
              <a:rPr lang="ko-KR" altLang="en-US" smtClean="0"/>
              <a:t>다음 내용이 설명하는 용어는</a:t>
            </a:r>
            <a:r>
              <a:rPr lang="en-US" altLang="ko-KR" smtClean="0"/>
              <a:t>?</a:t>
            </a:r>
          </a:p>
          <a:p>
            <a:endParaRPr lang="en-US" altLang="ko-KR" smtClean="0"/>
          </a:p>
          <a:p>
            <a:r>
              <a:rPr lang="ko-KR" altLang="en-US"/>
              <a:t>휴대 전화가 없으면 불안해지고 심지어 공포심까지 </a:t>
            </a:r>
            <a:r>
              <a:rPr lang="ko-KR" altLang="en-US"/>
              <a:t>느끼는 </a:t>
            </a:r>
            <a:r>
              <a:rPr lang="ko-KR" altLang="en-US" smtClean="0"/>
              <a:t>증상</a:t>
            </a:r>
            <a:endParaRPr lang="en-US" altLang="ko-KR" smtClean="0"/>
          </a:p>
          <a:p>
            <a:endParaRPr lang="en-US" altLang="ko-KR" smtClean="0"/>
          </a:p>
          <a:p>
            <a:r>
              <a:rPr lang="en-US" altLang="ko-KR" smtClean="0"/>
              <a:t>Nomophobia</a:t>
            </a:r>
            <a:endParaRPr lang="en-US" altLang="ko-KR"/>
          </a:p>
          <a:p>
            <a:endParaRPr lang="en-US" altLang="ko-KR" smtClean="0"/>
          </a:p>
          <a:p>
            <a:r>
              <a:rPr lang="ko-KR" altLang="en-US" smtClean="0"/>
              <a:t>연습</a:t>
            </a:r>
            <a:r>
              <a:rPr lang="en-US" altLang="ko-KR" smtClean="0"/>
              <a:t>57) </a:t>
            </a:r>
            <a:r>
              <a:rPr lang="ko-KR" altLang="en-US"/>
              <a:t>빈칸에 들어갈 </a:t>
            </a:r>
            <a:r>
              <a:rPr lang="ko-KR" altLang="en-US"/>
              <a:t>용어는</a:t>
            </a:r>
            <a:r>
              <a:rPr lang="en-US" altLang="ko-KR" smtClean="0"/>
              <a:t>?</a:t>
            </a:r>
          </a:p>
          <a:p>
            <a:endParaRPr lang="en-US" altLang="ko-KR" smtClean="0"/>
          </a:p>
          <a:p>
            <a:r>
              <a:rPr lang="ko-KR" altLang="en-US"/>
              <a:t>누리소통망서비스</a:t>
            </a:r>
            <a:r>
              <a:rPr lang="en-US" altLang="ko-KR"/>
              <a:t>(SNS)</a:t>
            </a:r>
            <a:r>
              <a:rPr lang="ko-KR" altLang="en-US"/>
              <a:t>를 통해 관심사가 비슷한 사람끼리 만나 식사를 즐기며 인간관계를 맺는 것을 말한다</a:t>
            </a:r>
            <a:r>
              <a:rPr lang="en-US" altLang="ko-KR"/>
              <a:t>. </a:t>
            </a:r>
            <a:r>
              <a:rPr lang="ko-KR" altLang="en-US"/>
              <a:t>소셜미디어 시대에 등장한 새로운 소통방식이다</a:t>
            </a:r>
            <a:r>
              <a:rPr lang="en-US" altLang="ko-KR"/>
              <a:t>. </a:t>
            </a:r>
            <a:r>
              <a:rPr lang="ko-KR" altLang="en-US"/>
              <a:t>고대 그리스의 식사 문화인 ‘심포지온’에서 유래했으며 미국과 유럽에서는 파티문화의 하나로 대중화된 사교 트렌드다</a:t>
            </a:r>
            <a:r>
              <a:rPr lang="en-US" altLang="ko-KR"/>
              <a:t>. </a:t>
            </a:r>
            <a:r>
              <a:rPr lang="ko-KR" altLang="en-US"/>
              <a:t>최근 </a:t>
            </a:r>
            <a:r>
              <a:rPr lang="ko-KR" altLang="en-US"/>
              <a:t>우리나라에서도 </a:t>
            </a:r>
            <a:r>
              <a:rPr lang="en-US" altLang="ko-KR" smtClean="0"/>
              <a:t>(    )</a:t>
            </a:r>
            <a:r>
              <a:rPr lang="ko-KR" altLang="en-US" smtClean="0"/>
              <a:t> </a:t>
            </a:r>
            <a:r>
              <a:rPr lang="ko-KR" altLang="en-US"/>
              <a:t>크게 확산하고 있는데 </a:t>
            </a:r>
            <a:r>
              <a:rPr lang="en-US" altLang="ko-KR"/>
              <a:t>1</a:t>
            </a:r>
            <a:r>
              <a:rPr lang="ko-KR" altLang="en-US"/>
              <a:t>인 가구의 증가와 밀접한 관련이 있는 것으로 해석된다</a:t>
            </a:r>
            <a:r>
              <a:rPr lang="en-US" altLang="ko-KR"/>
              <a:t>. </a:t>
            </a:r>
            <a:r>
              <a:rPr lang="ko-KR" altLang="en-US"/>
              <a:t>바쁜 일정에 쫓겨 가족과 함께 식사하지 못하는 사람들이나 혼자 인스턴트 음식으로 끼니를 때우던 사람들이 건강한 식생활이라는 관심사를 공유하며 뭉치고 있다</a:t>
            </a:r>
            <a:r>
              <a:rPr lang="en-US" altLang="ko-KR"/>
              <a:t>. </a:t>
            </a:r>
            <a:endParaRPr lang="en-US" altLang="ko-KR" smtClean="0"/>
          </a:p>
          <a:p>
            <a:endParaRPr lang="en-US" altLang="ko-KR"/>
          </a:p>
          <a:p>
            <a:r>
              <a:rPr lang="en-US" altLang="ko-KR" smtClean="0"/>
              <a:t>Social Dining</a:t>
            </a:r>
            <a:endParaRPr lang="en-US" altLang="ko-KR"/>
          </a:p>
        </p:txBody>
      </p:sp>
    </p:spTree>
    <p:extLst>
      <p:ext uri="{BB962C8B-B14F-4D97-AF65-F5344CB8AC3E}">
        <p14:creationId xmlns:p14="http://schemas.microsoft.com/office/powerpoint/2010/main" val="32013480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a:solidFill>
                  <a:srgbClr val="D15A3E"/>
                </a:solidFill>
              </a:rPr>
              <a:t>( </a:t>
            </a:r>
            <a:r>
              <a:rPr lang="en-US" altLang="ko-KR" sz="2400">
                <a:solidFill>
                  <a:srgbClr val="D15A3E"/>
                </a:solidFill>
              </a:rPr>
              <a:t>4</a:t>
            </a:r>
            <a:r>
              <a:rPr lang="ko-KR" altLang="en-US" sz="2400">
                <a:solidFill>
                  <a:srgbClr val="D15A3E"/>
                </a:solidFill>
              </a:rPr>
              <a:t>과목</a:t>
            </a:r>
            <a:r>
              <a:rPr lang="en-US" altLang="ko-KR" sz="2400">
                <a:solidFill>
                  <a:srgbClr val="D15A3E"/>
                </a:solidFill>
              </a:rPr>
              <a:t>: IT </a:t>
            </a:r>
            <a:r>
              <a:rPr lang="ko-KR" altLang="en-US" sz="2400">
                <a:solidFill>
                  <a:srgbClr val="D15A3E"/>
                </a:solidFill>
              </a:rPr>
              <a:t>신기술 동향 및 시스템관리 </a:t>
            </a:r>
            <a:r>
              <a:rPr lang="en-US" altLang="ko-KR">
                <a:solidFill>
                  <a:srgbClr val="D15A3E"/>
                </a:solidFill>
              </a:rPr>
              <a:t>)</a:t>
            </a:r>
            <a:endParaRPr lang="ko-KR" altLang="en-US"/>
          </a:p>
        </p:txBody>
      </p:sp>
      <p:sp>
        <p:nvSpPr>
          <p:cNvPr id="3" name="직사각형 2"/>
          <p:cNvSpPr/>
          <p:nvPr/>
        </p:nvSpPr>
        <p:spPr>
          <a:xfrm>
            <a:off x="1295400" y="998700"/>
            <a:ext cx="10580650" cy="5632311"/>
          </a:xfrm>
          <a:prstGeom prst="rect">
            <a:avLst/>
          </a:prstGeom>
        </p:spPr>
        <p:txBody>
          <a:bodyPr wrap="square">
            <a:spAutoFit/>
          </a:bodyPr>
          <a:lstStyle/>
          <a:p>
            <a:r>
              <a:rPr lang="ko-KR" altLang="en-US" smtClean="0"/>
              <a:t>연습</a:t>
            </a:r>
            <a:r>
              <a:rPr lang="en-US" altLang="ko-KR" smtClean="0"/>
              <a:t>58) </a:t>
            </a:r>
            <a:r>
              <a:rPr lang="ko-KR" altLang="en-US" smtClean="0"/>
              <a:t>다음 내용이 설명하는 용어는</a:t>
            </a:r>
            <a:r>
              <a:rPr lang="en-US" altLang="ko-KR" smtClean="0"/>
              <a:t>?</a:t>
            </a:r>
          </a:p>
          <a:p>
            <a:endParaRPr lang="en-US" altLang="ko-KR" smtClean="0"/>
          </a:p>
          <a:p>
            <a:r>
              <a:rPr lang="ko-KR" altLang="en-US"/>
              <a:t>이동 통신과 인터넷 기술을 금융 산업에 접목하여 모바일을 통한 결제</a:t>
            </a:r>
            <a:r>
              <a:rPr lang="en-US" altLang="ko-KR"/>
              <a:t>, </a:t>
            </a:r>
            <a:r>
              <a:rPr lang="ko-KR" altLang="en-US"/>
              <a:t>송금</a:t>
            </a:r>
            <a:r>
              <a:rPr lang="en-US" altLang="ko-KR"/>
              <a:t>, </a:t>
            </a:r>
            <a:r>
              <a:rPr lang="ko-KR" altLang="en-US"/>
              <a:t>자산 관리</a:t>
            </a:r>
            <a:r>
              <a:rPr lang="en-US" altLang="ko-KR"/>
              <a:t>, </a:t>
            </a:r>
            <a:r>
              <a:rPr lang="ko-KR" altLang="en-US"/>
              <a:t>디지털 화폐</a:t>
            </a:r>
            <a:r>
              <a:rPr lang="en-US" altLang="ko-KR"/>
              <a:t>, </a:t>
            </a:r>
            <a:r>
              <a:rPr lang="ko-KR" altLang="en-US"/>
              <a:t>그리고 대중 투자</a:t>
            </a:r>
            <a:r>
              <a:rPr lang="en-US" altLang="ko-KR"/>
              <a:t>(</a:t>
            </a:r>
            <a:r>
              <a:rPr lang="ko-KR" altLang="en-US"/>
              <a:t>크라우드펀딩</a:t>
            </a:r>
            <a:r>
              <a:rPr lang="en-US" altLang="ko-KR"/>
              <a:t>) </a:t>
            </a:r>
            <a:r>
              <a:rPr lang="ko-KR" altLang="en-US"/>
              <a:t>등의 금융 서비스</a:t>
            </a:r>
            <a:r>
              <a:rPr lang="en-US" altLang="ko-KR"/>
              <a:t>. </a:t>
            </a:r>
            <a:r>
              <a:rPr lang="ko-KR" altLang="en-US"/>
              <a:t>인터넷을 통해 스마트폰에서도 간편하게 금융 업무를 처리할 수 있도록 해주기 때문에 전 세계에 금융 혁명을 일으킨다</a:t>
            </a:r>
            <a:r>
              <a:rPr lang="en-US" altLang="ko-KR"/>
              <a:t>. </a:t>
            </a:r>
            <a:r>
              <a:rPr lang="ko-KR" altLang="en-US"/>
              <a:t>애플</a:t>
            </a:r>
            <a:r>
              <a:rPr lang="en-US" altLang="ko-KR"/>
              <a:t>(Apple)</a:t>
            </a:r>
            <a:r>
              <a:rPr lang="ko-KR" altLang="en-US"/>
              <a:t>은 </a:t>
            </a:r>
            <a:r>
              <a:rPr lang="en-US" altLang="ko-KR"/>
              <a:t>2014</a:t>
            </a:r>
            <a:r>
              <a:rPr lang="ko-KR" altLang="en-US"/>
              <a:t>년에 모바일 결제 서비스인 애플페이</a:t>
            </a:r>
            <a:r>
              <a:rPr lang="en-US" altLang="ko-KR"/>
              <a:t>(Apple Pay)</a:t>
            </a:r>
            <a:r>
              <a:rPr lang="ko-KR" altLang="en-US"/>
              <a:t>를 출시했으며</a:t>
            </a:r>
            <a:r>
              <a:rPr lang="en-US" altLang="ko-KR"/>
              <a:t>, </a:t>
            </a:r>
            <a:r>
              <a:rPr lang="ko-KR" altLang="en-US"/>
              <a:t>구글</a:t>
            </a:r>
            <a:r>
              <a:rPr lang="en-US" altLang="ko-KR"/>
              <a:t>(Google), </a:t>
            </a:r>
            <a:r>
              <a:rPr lang="ko-KR" altLang="en-US"/>
              <a:t>아마존</a:t>
            </a:r>
            <a:r>
              <a:rPr lang="en-US" altLang="ko-KR"/>
              <a:t>(Amazon) </a:t>
            </a:r>
            <a:r>
              <a:rPr lang="ko-KR" altLang="en-US"/>
              <a:t>등도 </a:t>
            </a:r>
            <a:r>
              <a:rPr lang="ko-KR" altLang="en-US"/>
              <a:t>이</a:t>
            </a:r>
            <a:r>
              <a:rPr lang="ko-KR" altLang="en-US" smtClean="0"/>
              <a:t> </a:t>
            </a:r>
            <a:r>
              <a:rPr lang="ko-KR" altLang="en-US"/>
              <a:t>시장에 진출했다</a:t>
            </a:r>
            <a:r>
              <a:rPr lang="en-US" altLang="ko-KR"/>
              <a:t>. </a:t>
            </a:r>
            <a:r>
              <a:rPr lang="ko-KR" altLang="en-US"/>
              <a:t>삼성전자도 </a:t>
            </a:r>
            <a:r>
              <a:rPr lang="en-US" altLang="ko-KR"/>
              <a:t>2015</a:t>
            </a:r>
            <a:r>
              <a:rPr lang="ko-KR" altLang="en-US"/>
              <a:t>년 </a:t>
            </a:r>
            <a:r>
              <a:rPr lang="en-US" altLang="ko-KR"/>
              <a:t>2</a:t>
            </a:r>
            <a:r>
              <a:rPr lang="ko-KR" altLang="en-US"/>
              <a:t>월 미국 매사추세츠에 위치한 모바일 결제 솔루션 업체 루프페이</a:t>
            </a:r>
            <a:r>
              <a:rPr lang="en-US" altLang="ko-KR"/>
              <a:t>(LoopPay)</a:t>
            </a:r>
            <a:r>
              <a:rPr lang="ko-KR" altLang="en-US"/>
              <a:t>를 인수해 삼성페이를 내놓았다</a:t>
            </a:r>
            <a:r>
              <a:rPr lang="en-US" altLang="ko-KR"/>
              <a:t>. </a:t>
            </a:r>
            <a:r>
              <a:rPr lang="ko-KR" altLang="en-US" smtClean="0"/>
              <a:t>금융</a:t>
            </a:r>
            <a:r>
              <a:rPr lang="en-US" altLang="ko-KR" smtClean="0"/>
              <a:t>(financial)</a:t>
            </a:r>
            <a:r>
              <a:rPr lang="ko-KR" altLang="en-US" smtClean="0"/>
              <a:t>과 기술</a:t>
            </a:r>
            <a:r>
              <a:rPr lang="en-US" altLang="ko-KR" smtClean="0"/>
              <a:t>(technique)</a:t>
            </a:r>
            <a:r>
              <a:rPr lang="ko-KR" altLang="en-US" smtClean="0"/>
              <a:t>의 합성어이다</a:t>
            </a:r>
            <a:r>
              <a:rPr lang="en-US" altLang="ko-KR" smtClean="0"/>
              <a:t>.</a:t>
            </a:r>
            <a:endParaRPr lang="en-US" altLang="ko-KR"/>
          </a:p>
          <a:p>
            <a:endParaRPr lang="en-US" altLang="ko-KR"/>
          </a:p>
          <a:p>
            <a:r>
              <a:rPr lang="en-US" altLang="ko-KR" smtClean="0"/>
              <a:t>FinTech</a:t>
            </a:r>
          </a:p>
          <a:p>
            <a:endParaRPr lang="en-US" altLang="ko-KR" smtClean="0"/>
          </a:p>
          <a:p>
            <a:r>
              <a:rPr lang="ko-KR" altLang="en-US" smtClean="0"/>
              <a:t>연습</a:t>
            </a:r>
            <a:r>
              <a:rPr lang="en-US" altLang="ko-KR" smtClean="0"/>
              <a:t>59) </a:t>
            </a:r>
            <a:r>
              <a:rPr lang="ko-KR" altLang="en-US"/>
              <a:t>빈칸에 들어갈 </a:t>
            </a:r>
            <a:r>
              <a:rPr lang="ko-KR" altLang="en-US"/>
              <a:t>용어는</a:t>
            </a:r>
            <a:r>
              <a:rPr lang="en-US" altLang="ko-KR" smtClean="0"/>
              <a:t>?</a:t>
            </a:r>
          </a:p>
          <a:p>
            <a:endParaRPr lang="en-US" altLang="ko-KR" smtClean="0"/>
          </a:p>
          <a:p>
            <a:r>
              <a:rPr lang="ko-KR" altLang="en-US"/>
              <a:t>지상파와 케이블 등 기존 텔레비전 방송 서비스를 해지하고 인터넷 방송 서비스를 선택하는 소비자군</a:t>
            </a:r>
            <a:r>
              <a:rPr lang="en-US" altLang="ko-KR"/>
              <a:t>. </a:t>
            </a:r>
            <a:r>
              <a:rPr lang="ko-KR" altLang="en-US"/>
              <a:t>어릴 때부터 인터넷으로 동영상을 보는 데 익숙하고</a:t>
            </a:r>
            <a:r>
              <a:rPr lang="en-US" altLang="ko-KR"/>
              <a:t>, </a:t>
            </a:r>
            <a:r>
              <a:rPr lang="ko-KR" altLang="en-US"/>
              <a:t>방송 프로그램을 수동적으로 시청하는 데 싫증을 느낀 </a:t>
            </a:r>
            <a:r>
              <a:rPr lang="en-US" altLang="ko-KR"/>
              <a:t>20~30</a:t>
            </a:r>
            <a:r>
              <a:rPr lang="ko-KR" altLang="en-US"/>
              <a:t>대가 주류를 이룬다</a:t>
            </a:r>
            <a:r>
              <a:rPr lang="en-US" altLang="ko-KR"/>
              <a:t>. </a:t>
            </a:r>
            <a:r>
              <a:rPr lang="ko-KR" altLang="en-US" smtClean="0"/>
              <a:t>이른바 </a:t>
            </a:r>
            <a:r>
              <a:rPr lang="ko-KR" altLang="en-US"/>
              <a:t>‘코드</a:t>
            </a:r>
            <a:r>
              <a:rPr lang="en-US" altLang="ko-KR"/>
              <a:t>(cord)’</a:t>
            </a:r>
            <a:r>
              <a:rPr lang="ko-KR" altLang="en-US"/>
              <a:t>로 연결된 채 수동적으로 시청해야 하는 체계를 싫어하는 데다가 기존 텔레비전 서비스의 요금까지 비싸서 이들의 텔레비전 기피 현상이 확산되었다</a:t>
            </a:r>
            <a:r>
              <a:rPr lang="en-US" altLang="ko-KR"/>
              <a:t>. </a:t>
            </a:r>
            <a:r>
              <a:rPr lang="ko-KR" altLang="en-US"/>
              <a:t>시청할 때 텔레비전 수상기 앞에서 꼼짝할 수 없는 텔레비전을 떠나</a:t>
            </a:r>
            <a:r>
              <a:rPr lang="en-US" altLang="ko-KR"/>
              <a:t>, </a:t>
            </a:r>
            <a:r>
              <a:rPr lang="en-US" altLang="ko-KR" smtClean="0"/>
              <a:t>(     )</a:t>
            </a:r>
            <a:r>
              <a:rPr lang="ko-KR" altLang="en-US" smtClean="0"/>
              <a:t>은 </a:t>
            </a:r>
            <a:r>
              <a:rPr lang="ko-KR" altLang="en-US"/>
              <a:t>스마트폰</a:t>
            </a:r>
            <a:r>
              <a:rPr lang="en-US" altLang="ko-KR"/>
              <a:t>, </a:t>
            </a:r>
            <a:r>
              <a:rPr lang="ko-KR" altLang="en-US"/>
              <a:t>태블릿 피시</a:t>
            </a:r>
            <a:r>
              <a:rPr lang="en-US" altLang="ko-KR"/>
              <a:t>(PC) </a:t>
            </a:r>
            <a:r>
              <a:rPr lang="ko-KR" altLang="en-US"/>
              <a:t>등 인터넷이 가능한 모든 단말기로 자유롭게 방송을 시청하는 생활 방식을 </a:t>
            </a:r>
            <a:r>
              <a:rPr lang="ko-KR" altLang="en-US"/>
              <a:t>보인다</a:t>
            </a:r>
            <a:r>
              <a:rPr lang="en-US" altLang="ko-KR" smtClean="0"/>
              <a:t>.</a:t>
            </a:r>
          </a:p>
          <a:p>
            <a:pPr algn="r"/>
            <a:r>
              <a:rPr lang="en-US" altLang="ko-KR" smtClean="0"/>
              <a:t>Cordcutters(</a:t>
            </a:r>
            <a:r>
              <a:rPr lang="ko-KR" altLang="en-US" smtClean="0"/>
              <a:t>코드커터족</a:t>
            </a:r>
            <a:r>
              <a:rPr lang="en-US" altLang="ko-KR" smtClean="0"/>
              <a:t>)</a:t>
            </a:r>
            <a:endParaRPr lang="en-US" altLang="ko-KR"/>
          </a:p>
        </p:txBody>
      </p:sp>
    </p:spTree>
    <p:extLst>
      <p:ext uri="{BB962C8B-B14F-4D97-AF65-F5344CB8AC3E}">
        <p14:creationId xmlns:p14="http://schemas.microsoft.com/office/powerpoint/2010/main" val="4190883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a:solidFill>
                  <a:srgbClr val="D15A3E"/>
                </a:solidFill>
              </a:rPr>
              <a:t>( </a:t>
            </a:r>
            <a:r>
              <a:rPr lang="en-US" altLang="ko-KR" sz="2400">
                <a:solidFill>
                  <a:srgbClr val="D15A3E"/>
                </a:solidFill>
              </a:rPr>
              <a:t>4</a:t>
            </a:r>
            <a:r>
              <a:rPr lang="ko-KR" altLang="en-US" sz="2400">
                <a:solidFill>
                  <a:srgbClr val="D15A3E"/>
                </a:solidFill>
              </a:rPr>
              <a:t>과목</a:t>
            </a:r>
            <a:r>
              <a:rPr lang="en-US" altLang="ko-KR" sz="2400">
                <a:solidFill>
                  <a:srgbClr val="D15A3E"/>
                </a:solidFill>
              </a:rPr>
              <a:t>: IT </a:t>
            </a:r>
            <a:r>
              <a:rPr lang="ko-KR" altLang="en-US" sz="2400">
                <a:solidFill>
                  <a:srgbClr val="D15A3E"/>
                </a:solidFill>
              </a:rPr>
              <a:t>신기술 동향 및 시스템관리 </a:t>
            </a:r>
            <a:r>
              <a:rPr lang="en-US" altLang="ko-KR">
                <a:solidFill>
                  <a:srgbClr val="D15A3E"/>
                </a:solidFill>
              </a:rPr>
              <a:t>)</a:t>
            </a:r>
            <a:endParaRPr lang="ko-KR" altLang="en-US"/>
          </a:p>
        </p:txBody>
      </p:sp>
      <p:sp>
        <p:nvSpPr>
          <p:cNvPr id="3" name="직사각형 2"/>
          <p:cNvSpPr/>
          <p:nvPr/>
        </p:nvSpPr>
        <p:spPr>
          <a:xfrm>
            <a:off x="1295400" y="998700"/>
            <a:ext cx="10580650" cy="4801314"/>
          </a:xfrm>
          <a:prstGeom prst="rect">
            <a:avLst/>
          </a:prstGeom>
        </p:spPr>
        <p:txBody>
          <a:bodyPr wrap="square">
            <a:spAutoFit/>
          </a:bodyPr>
          <a:lstStyle/>
          <a:p>
            <a:r>
              <a:rPr lang="ko-KR" altLang="en-US" smtClean="0"/>
              <a:t>연습</a:t>
            </a:r>
            <a:r>
              <a:rPr lang="en-US" altLang="ko-KR" smtClean="0"/>
              <a:t>60) </a:t>
            </a:r>
            <a:r>
              <a:rPr lang="ko-KR" altLang="en-US" smtClean="0"/>
              <a:t>다음 내용이 설명하는 용어는</a:t>
            </a:r>
            <a:r>
              <a:rPr lang="en-US" altLang="ko-KR" smtClean="0"/>
              <a:t>?</a:t>
            </a:r>
          </a:p>
          <a:p>
            <a:endParaRPr lang="en-US" altLang="ko-KR" smtClean="0"/>
          </a:p>
          <a:p>
            <a:r>
              <a:rPr lang="ko-KR" altLang="en-US"/>
              <a:t>정보 확산으로 인한 </a:t>
            </a:r>
            <a:r>
              <a:rPr lang="ko-KR" altLang="en-US"/>
              <a:t>각종 </a:t>
            </a:r>
            <a:r>
              <a:rPr lang="ko-KR" altLang="en-US" smtClean="0"/>
              <a:t>부작용이다</a:t>
            </a:r>
            <a:r>
              <a:rPr lang="en-US" altLang="ko-KR" smtClean="0"/>
              <a:t>. </a:t>
            </a:r>
            <a:r>
              <a:rPr lang="ko-KR" altLang="en-US"/>
              <a:t>정보</a:t>
            </a:r>
            <a:r>
              <a:rPr lang="en-US" altLang="ko-KR"/>
              <a:t>(information)</a:t>
            </a:r>
            <a:r>
              <a:rPr lang="ko-KR" altLang="en-US"/>
              <a:t>와 전염병</a:t>
            </a:r>
            <a:r>
              <a:rPr lang="en-US" altLang="ko-KR"/>
              <a:t>(epidemics)</a:t>
            </a:r>
            <a:r>
              <a:rPr lang="ko-KR" altLang="en-US"/>
              <a:t>의 합성어이다</a:t>
            </a:r>
            <a:r>
              <a:rPr lang="en-US" altLang="ko-KR"/>
              <a:t>. </a:t>
            </a:r>
            <a:r>
              <a:rPr lang="ko-KR" altLang="en-US"/>
              <a:t>추측이나 루머가 결합된 부정확한 정보가 인터넷이나 휴대 전화를 통해 전염병과 같이 빠르게 전파됨으로써 개인의 사생활 침해는 물론 경제</a:t>
            </a:r>
            <a:r>
              <a:rPr lang="en-US" altLang="ko-KR"/>
              <a:t>, </a:t>
            </a:r>
            <a:r>
              <a:rPr lang="ko-KR" altLang="en-US"/>
              <a:t>정치</a:t>
            </a:r>
            <a:r>
              <a:rPr lang="en-US" altLang="ko-KR"/>
              <a:t>, </a:t>
            </a:r>
            <a:r>
              <a:rPr lang="ko-KR" altLang="en-US"/>
              <a:t>안보 등에 치명적인 영향을 미치는 것을 의미한다</a:t>
            </a:r>
            <a:r>
              <a:rPr lang="en-US" altLang="ko-KR"/>
              <a:t>.</a:t>
            </a:r>
          </a:p>
          <a:p>
            <a:endParaRPr lang="en-US" altLang="ko-KR" smtClean="0"/>
          </a:p>
          <a:p>
            <a:r>
              <a:rPr lang="en-US" altLang="ko-KR" smtClean="0"/>
              <a:t>Infodemics</a:t>
            </a:r>
            <a:endParaRPr lang="en-US" altLang="ko-KR"/>
          </a:p>
          <a:p>
            <a:endParaRPr lang="en-US" altLang="ko-KR" smtClean="0"/>
          </a:p>
          <a:p>
            <a:r>
              <a:rPr lang="ko-KR" altLang="en-US" smtClean="0"/>
              <a:t>연습</a:t>
            </a:r>
            <a:r>
              <a:rPr lang="en-US" altLang="ko-KR" smtClean="0"/>
              <a:t>61) </a:t>
            </a:r>
            <a:r>
              <a:rPr lang="ko-KR" altLang="en-US"/>
              <a:t>다음 내용이 설명하는 </a:t>
            </a:r>
            <a:r>
              <a:rPr lang="ko-KR" altLang="en-US"/>
              <a:t>용어는</a:t>
            </a:r>
            <a:r>
              <a:rPr lang="en-US" altLang="ko-KR" smtClean="0"/>
              <a:t>?</a:t>
            </a:r>
          </a:p>
          <a:p>
            <a:endParaRPr lang="en-US" altLang="ko-KR"/>
          </a:p>
          <a:p>
            <a:r>
              <a:rPr lang="ko-KR" altLang="en-US" smtClean="0"/>
              <a:t>온라인</a:t>
            </a:r>
            <a:r>
              <a:rPr lang="en-US" altLang="ko-KR"/>
              <a:t>(</a:t>
            </a:r>
            <a:r>
              <a:rPr lang="ko-KR" altLang="en-US"/>
              <a:t>인터넷과 스마트폰 등</a:t>
            </a:r>
            <a:r>
              <a:rPr lang="en-US" altLang="ko-KR"/>
              <a:t>)</a:t>
            </a:r>
            <a:r>
              <a:rPr lang="ko-KR" altLang="en-US"/>
              <a:t>에서 오프라인</a:t>
            </a:r>
            <a:r>
              <a:rPr lang="en-US" altLang="ko-KR"/>
              <a:t>(</a:t>
            </a:r>
            <a:r>
              <a:rPr lang="ko-KR" altLang="en-US"/>
              <a:t>매장</a:t>
            </a:r>
            <a:r>
              <a:rPr lang="en-US" altLang="ko-KR"/>
              <a:t>)</a:t>
            </a:r>
            <a:r>
              <a:rPr lang="ko-KR" altLang="en-US"/>
              <a:t>으로 고객을 유치하는 </a:t>
            </a:r>
            <a:r>
              <a:rPr lang="ko-KR" altLang="en-US"/>
              <a:t>마케팅 </a:t>
            </a:r>
            <a:r>
              <a:rPr lang="ko-KR" altLang="en-US" smtClean="0"/>
              <a:t>방법이다</a:t>
            </a:r>
            <a:r>
              <a:rPr lang="en-US" altLang="ko-KR" smtClean="0"/>
              <a:t>. </a:t>
            </a:r>
            <a:r>
              <a:rPr lang="ko-KR" altLang="en-US"/>
              <a:t>스마트폰과 소셜 미디어의 보급</a:t>
            </a:r>
            <a:r>
              <a:rPr lang="en-US" altLang="ko-KR"/>
              <a:t>, </a:t>
            </a:r>
            <a:r>
              <a:rPr lang="ko-KR" altLang="en-US"/>
              <a:t>무선 랜</a:t>
            </a:r>
            <a:r>
              <a:rPr lang="en-US" altLang="ko-KR"/>
              <a:t>(LAN)</a:t>
            </a:r>
            <a:r>
              <a:rPr lang="ko-KR" altLang="en-US"/>
              <a:t>을 활용한 지역 서비스 제공 기업 확대와 </a:t>
            </a:r>
            <a:r>
              <a:rPr lang="en-US" altLang="ko-KR"/>
              <a:t>NFC(Near Field Communication) </a:t>
            </a:r>
            <a:r>
              <a:rPr lang="ko-KR" altLang="en-US"/>
              <a:t>단말 보급 등을 기반으로 하며 오프라인 매장이나 이벤트 장소의 실시간 현장과 고객을 소셜 네트워킹 서비스</a:t>
            </a:r>
            <a:r>
              <a:rPr lang="en-US" altLang="ko-KR"/>
              <a:t>(SNS, </a:t>
            </a:r>
            <a:r>
              <a:rPr lang="ko-KR" altLang="en-US"/>
              <a:t>누리소통망 서비스</a:t>
            </a:r>
            <a:r>
              <a:rPr lang="en-US" altLang="ko-KR"/>
              <a:t>)</a:t>
            </a:r>
            <a:r>
              <a:rPr lang="ko-KR" altLang="en-US"/>
              <a:t>를 통하여 연결하는 방법으로 프로모션을 </a:t>
            </a:r>
            <a:r>
              <a:rPr lang="ko-KR" altLang="en-US"/>
              <a:t>진행한다</a:t>
            </a:r>
            <a:r>
              <a:rPr lang="en-US" altLang="ko-KR" smtClean="0"/>
              <a:t>.</a:t>
            </a:r>
          </a:p>
          <a:p>
            <a:endParaRPr lang="en-US" altLang="ko-KR"/>
          </a:p>
          <a:p>
            <a:r>
              <a:rPr lang="en-US" altLang="ko-KR" smtClean="0"/>
              <a:t>O2O(Online-to-Offline business, </a:t>
            </a:r>
            <a:r>
              <a:rPr lang="ko-KR" altLang="en-US" smtClean="0"/>
              <a:t>온 오프라인 연결 비즈니스</a:t>
            </a:r>
            <a:r>
              <a:rPr lang="en-US" altLang="ko-KR" smtClean="0"/>
              <a:t>)</a:t>
            </a:r>
            <a:endParaRPr lang="en-US" altLang="ko-KR"/>
          </a:p>
        </p:txBody>
      </p:sp>
    </p:spTree>
    <p:extLst>
      <p:ext uri="{BB962C8B-B14F-4D97-AF65-F5344CB8AC3E}">
        <p14:creationId xmlns:p14="http://schemas.microsoft.com/office/powerpoint/2010/main" val="25008517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a:solidFill>
                  <a:srgbClr val="D15A3E"/>
                </a:solidFill>
              </a:rPr>
              <a:t>( </a:t>
            </a:r>
            <a:r>
              <a:rPr lang="en-US" altLang="ko-KR" sz="2400">
                <a:solidFill>
                  <a:srgbClr val="D15A3E"/>
                </a:solidFill>
              </a:rPr>
              <a:t>4</a:t>
            </a:r>
            <a:r>
              <a:rPr lang="ko-KR" altLang="en-US" sz="2400">
                <a:solidFill>
                  <a:srgbClr val="D15A3E"/>
                </a:solidFill>
              </a:rPr>
              <a:t>과목</a:t>
            </a:r>
            <a:r>
              <a:rPr lang="en-US" altLang="ko-KR" sz="2400">
                <a:solidFill>
                  <a:srgbClr val="D15A3E"/>
                </a:solidFill>
              </a:rPr>
              <a:t>: IT </a:t>
            </a:r>
            <a:r>
              <a:rPr lang="ko-KR" altLang="en-US" sz="2400">
                <a:solidFill>
                  <a:srgbClr val="D15A3E"/>
                </a:solidFill>
              </a:rPr>
              <a:t>신기술 동향 및 시스템관리 </a:t>
            </a:r>
            <a:r>
              <a:rPr lang="en-US" altLang="ko-KR">
                <a:solidFill>
                  <a:srgbClr val="D15A3E"/>
                </a:solidFill>
              </a:rPr>
              <a:t>)</a:t>
            </a:r>
            <a:endParaRPr lang="ko-KR" altLang="en-US"/>
          </a:p>
        </p:txBody>
      </p:sp>
      <p:sp>
        <p:nvSpPr>
          <p:cNvPr id="3" name="직사각형 2"/>
          <p:cNvSpPr/>
          <p:nvPr/>
        </p:nvSpPr>
        <p:spPr>
          <a:xfrm>
            <a:off x="1295400" y="998700"/>
            <a:ext cx="10580650" cy="5078313"/>
          </a:xfrm>
          <a:prstGeom prst="rect">
            <a:avLst/>
          </a:prstGeom>
        </p:spPr>
        <p:txBody>
          <a:bodyPr wrap="square">
            <a:spAutoFit/>
          </a:bodyPr>
          <a:lstStyle/>
          <a:p>
            <a:r>
              <a:rPr lang="ko-KR" altLang="en-US" smtClean="0"/>
              <a:t>연습</a:t>
            </a:r>
            <a:r>
              <a:rPr lang="en-US" altLang="ko-KR" smtClean="0"/>
              <a:t>62) </a:t>
            </a:r>
            <a:r>
              <a:rPr lang="ko-KR" altLang="en-US" smtClean="0"/>
              <a:t>다음 내용이 설명하는 용어는</a:t>
            </a:r>
            <a:r>
              <a:rPr lang="en-US" altLang="ko-KR" smtClean="0"/>
              <a:t>?</a:t>
            </a:r>
          </a:p>
          <a:p>
            <a:endParaRPr lang="en-US" altLang="ko-KR" smtClean="0"/>
          </a:p>
          <a:p>
            <a:r>
              <a:rPr lang="ko-KR" altLang="en-US"/>
              <a:t>데이터를 삭제하는 것이 아니라 압축하고</a:t>
            </a:r>
            <a:r>
              <a:rPr lang="en-US" altLang="ko-KR"/>
              <a:t>, </a:t>
            </a:r>
            <a:r>
              <a:rPr lang="ko-KR" altLang="en-US"/>
              <a:t>겹친 정보는 중복을 배제하고</a:t>
            </a:r>
            <a:r>
              <a:rPr lang="en-US" altLang="ko-KR"/>
              <a:t>, </a:t>
            </a:r>
            <a:r>
              <a:rPr lang="ko-KR" altLang="en-US"/>
              <a:t>새로운 기준에 따라 나누어 저장하는 작업</a:t>
            </a:r>
            <a:r>
              <a:rPr lang="en-US" altLang="ko-KR"/>
              <a:t>. </a:t>
            </a:r>
            <a:r>
              <a:rPr lang="ko-KR" altLang="en-US"/>
              <a:t>인터넷과 이동 통신 이용이 늘면서 각 기관</a:t>
            </a:r>
            <a:r>
              <a:rPr lang="en-US" altLang="ko-KR"/>
              <a:t>·</a:t>
            </a:r>
            <a:r>
              <a:rPr lang="ko-KR" altLang="en-US"/>
              <a:t>기업의 데이터베이스에 쌓인 방대한 정보를 효율적으로 관리하는 방안으로</a:t>
            </a:r>
            <a:r>
              <a:rPr lang="en-US" altLang="ko-KR"/>
              <a:t>, </a:t>
            </a:r>
            <a:r>
              <a:rPr lang="ko-KR" altLang="en-US"/>
              <a:t>같은 단어가 포함된 데이터들을 한 곳에 모아 두되 필요할 때 제대로 찾아내는 체계를 갖추는 것이 중요하다</a:t>
            </a:r>
            <a:r>
              <a:rPr lang="en-US" altLang="ko-KR"/>
              <a:t>. </a:t>
            </a:r>
            <a:r>
              <a:rPr lang="ko-KR" altLang="en-US"/>
              <a:t>중복 데이터를 압축하고 제거해 주는 소프트웨어를 쓰면 저장량을 </a:t>
            </a:r>
            <a:r>
              <a:rPr lang="en-US" altLang="ko-KR"/>
              <a:t>5</a:t>
            </a:r>
            <a:r>
              <a:rPr lang="ko-KR" altLang="en-US"/>
              <a:t>분의 </a:t>
            </a:r>
            <a:r>
              <a:rPr lang="en-US" altLang="ko-KR"/>
              <a:t>1</a:t>
            </a:r>
            <a:r>
              <a:rPr lang="ko-KR" altLang="en-US"/>
              <a:t>로 줄일 수 </a:t>
            </a:r>
            <a:r>
              <a:rPr lang="ko-KR" altLang="en-US"/>
              <a:t>있다</a:t>
            </a:r>
            <a:r>
              <a:rPr lang="en-US" altLang="ko-KR" smtClean="0"/>
              <a:t>.</a:t>
            </a:r>
          </a:p>
          <a:p>
            <a:endParaRPr lang="en-US" altLang="ko-KR"/>
          </a:p>
          <a:p>
            <a:r>
              <a:rPr lang="en-US" altLang="ko-KR" smtClean="0"/>
              <a:t>Data Diet</a:t>
            </a:r>
          </a:p>
          <a:p>
            <a:endParaRPr lang="en-US" altLang="ko-KR"/>
          </a:p>
          <a:p>
            <a:endParaRPr lang="en-US" altLang="ko-KR" smtClean="0"/>
          </a:p>
          <a:p>
            <a:r>
              <a:rPr lang="ko-KR" altLang="en-US" smtClean="0"/>
              <a:t>연습</a:t>
            </a:r>
            <a:r>
              <a:rPr lang="en-US" altLang="ko-KR" smtClean="0"/>
              <a:t>63) </a:t>
            </a:r>
            <a:r>
              <a:rPr lang="ko-KR" altLang="en-US"/>
              <a:t>다음 내용이 설명하는 </a:t>
            </a:r>
            <a:r>
              <a:rPr lang="ko-KR" altLang="en-US"/>
              <a:t>용어는</a:t>
            </a:r>
            <a:r>
              <a:rPr lang="en-US" altLang="ko-KR" smtClean="0"/>
              <a:t>?</a:t>
            </a:r>
          </a:p>
          <a:p>
            <a:endParaRPr lang="en-US" altLang="ko-KR"/>
          </a:p>
          <a:p>
            <a:r>
              <a:rPr lang="ko-KR" altLang="en-US" smtClean="0"/>
              <a:t>기업에서 </a:t>
            </a:r>
            <a:r>
              <a:rPr lang="ko-KR" altLang="en-US"/>
              <a:t>업무 처리를 할 때 다양하게 발생하는 거래 자료를 전산화해서 신속하고 정확하게 처리하는 정보화 시스템</a:t>
            </a:r>
            <a:r>
              <a:rPr lang="en-US" altLang="ko-KR"/>
              <a:t>. </a:t>
            </a:r>
            <a:r>
              <a:rPr lang="ko-KR" altLang="en-US"/>
              <a:t>판매</a:t>
            </a:r>
            <a:r>
              <a:rPr lang="en-US" altLang="ko-KR"/>
              <a:t>, </a:t>
            </a:r>
            <a:r>
              <a:rPr lang="ko-KR" altLang="en-US"/>
              <a:t>구매</a:t>
            </a:r>
            <a:r>
              <a:rPr lang="en-US" altLang="ko-KR"/>
              <a:t>, </a:t>
            </a:r>
            <a:r>
              <a:rPr lang="ko-KR" altLang="en-US"/>
              <a:t>급여</a:t>
            </a:r>
            <a:r>
              <a:rPr lang="en-US" altLang="ko-KR"/>
              <a:t>, </a:t>
            </a:r>
            <a:r>
              <a:rPr lang="ko-KR" altLang="en-US"/>
              <a:t>인사</a:t>
            </a:r>
            <a:r>
              <a:rPr lang="en-US" altLang="ko-KR"/>
              <a:t>, </a:t>
            </a:r>
            <a:r>
              <a:rPr lang="ko-KR" altLang="en-US"/>
              <a:t>온라인 입ㆍ출금 같은 빈번하게 발생하는 업무 자료를 거래 발생 즉시 정보 처리하여 업무 효율을 </a:t>
            </a:r>
            <a:r>
              <a:rPr lang="ko-KR" altLang="en-US"/>
              <a:t>증대시킨다</a:t>
            </a:r>
            <a:r>
              <a:rPr lang="en-US" altLang="ko-KR" smtClean="0"/>
              <a:t>.</a:t>
            </a:r>
          </a:p>
          <a:p>
            <a:endParaRPr lang="en-US" altLang="ko-KR"/>
          </a:p>
          <a:p>
            <a:r>
              <a:rPr lang="en-US" altLang="ko-KR" smtClean="0"/>
              <a:t>TPS(Transaction Processing System, </a:t>
            </a:r>
            <a:r>
              <a:rPr lang="ko-KR" altLang="en-US" smtClean="0"/>
              <a:t>거래처리 시스템</a:t>
            </a:r>
            <a:r>
              <a:rPr lang="en-US" altLang="ko-KR" smtClean="0"/>
              <a:t>)</a:t>
            </a:r>
            <a:endParaRPr lang="en-US" altLang="ko-KR"/>
          </a:p>
        </p:txBody>
      </p:sp>
    </p:spTree>
    <p:extLst>
      <p:ext uri="{BB962C8B-B14F-4D97-AF65-F5344CB8AC3E}">
        <p14:creationId xmlns:p14="http://schemas.microsoft.com/office/powerpoint/2010/main" val="23942242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smtClean="0">
                <a:solidFill>
                  <a:srgbClr val="D15A3E"/>
                </a:solidFill>
              </a:rPr>
              <a:t>(</a:t>
            </a:r>
            <a:r>
              <a:rPr lang="en-US" altLang="ko-KR" sz="2400" smtClean="0">
                <a:solidFill>
                  <a:srgbClr val="D15A3E"/>
                </a:solidFill>
              </a:rPr>
              <a:t>5</a:t>
            </a:r>
            <a:r>
              <a:rPr lang="ko-KR" altLang="en-US" sz="2400" smtClean="0">
                <a:solidFill>
                  <a:srgbClr val="D15A3E"/>
                </a:solidFill>
              </a:rPr>
              <a:t>과목</a:t>
            </a:r>
            <a:r>
              <a:rPr lang="en-US" altLang="ko-KR" sz="2400">
                <a:solidFill>
                  <a:srgbClr val="D15A3E"/>
                </a:solidFill>
              </a:rPr>
              <a:t>: </a:t>
            </a:r>
            <a:r>
              <a:rPr lang="ko-KR" altLang="en-US" sz="2400" smtClean="0">
                <a:solidFill>
                  <a:srgbClr val="D15A3E"/>
                </a:solidFill>
              </a:rPr>
              <a:t>전산영어</a:t>
            </a:r>
            <a:r>
              <a:rPr lang="en-US" altLang="ko-KR" smtClean="0">
                <a:solidFill>
                  <a:srgbClr val="D15A3E"/>
                </a:solidFill>
              </a:rPr>
              <a:t>)</a:t>
            </a:r>
            <a:endParaRPr lang="ko-KR" altLang="en-US"/>
          </a:p>
        </p:txBody>
      </p:sp>
      <p:sp>
        <p:nvSpPr>
          <p:cNvPr id="3" name="직사각형 2"/>
          <p:cNvSpPr/>
          <p:nvPr/>
        </p:nvSpPr>
        <p:spPr>
          <a:xfrm>
            <a:off x="1295400" y="998700"/>
            <a:ext cx="10580650" cy="5078313"/>
          </a:xfrm>
          <a:prstGeom prst="rect">
            <a:avLst/>
          </a:prstGeom>
        </p:spPr>
        <p:txBody>
          <a:bodyPr wrap="square">
            <a:spAutoFit/>
          </a:bodyPr>
          <a:lstStyle/>
          <a:p>
            <a:r>
              <a:rPr lang="ko-KR" altLang="en-US" smtClean="0"/>
              <a:t>연습</a:t>
            </a:r>
            <a:r>
              <a:rPr lang="en-US" altLang="ko-KR" smtClean="0"/>
              <a:t>1) </a:t>
            </a:r>
            <a:r>
              <a:rPr lang="ko-KR" altLang="en-US"/>
              <a:t>빈칸에 들어갈 용어는</a:t>
            </a:r>
            <a:r>
              <a:rPr lang="en-US" altLang="ko-KR"/>
              <a:t>?</a:t>
            </a:r>
          </a:p>
          <a:p>
            <a:endParaRPr lang="en-US" altLang="ko-KR" smtClean="0"/>
          </a:p>
          <a:p>
            <a:r>
              <a:rPr lang="en-US" altLang="ko-KR" smtClean="0"/>
              <a:t>(        ) </a:t>
            </a:r>
            <a:r>
              <a:rPr lang="en-US" altLang="ko-KR"/>
              <a:t>is a type of DOS attack where multiple compromised systems, which are often infected with a Trojan, are used to target a single system causing a Denial of </a:t>
            </a:r>
            <a:r>
              <a:rPr lang="en-US" altLang="ko-KR"/>
              <a:t>Service </a:t>
            </a:r>
            <a:r>
              <a:rPr lang="en-US" altLang="ko-KR" smtClean="0"/>
              <a:t>attack</a:t>
            </a:r>
            <a:r>
              <a:rPr lang="en-US" altLang="ko-KR"/>
              <a:t>. </a:t>
            </a:r>
            <a:endParaRPr lang="en-US" altLang="ko-KR" smtClean="0"/>
          </a:p>
          <a:p>
            <a:r>
              <a:rPr lang="en-US" altLang="ko-KR" smtClean="0"/>
              <a:t>Victims </a:t>
            </a:r>
            <a:r>
              <a:rPr lang="en-US" altLang="ko-KR"/>
              <a:t>of </a:t>
            </a:r>
            <a:r>
              <a:rPr lang="en-US" altLang="ko-KR"/>
              <a:t>a </a:t>
            </a:r>
            <a:r>
              <a:rPr lang="en-US" altLang="ko-KR" smtClean="0"/>
              <a:t>(        ) </a:t>
            </a:r>
            <a:r>
              <a:rPr lang="en-US" altLang="ko-KR"/>
              <a:t>attack consist of both the end targeted system and all systems maliciously used and controlled by the hacker in the distributed attack.</a:t>
            </a:r>
          </a:p>
          <a:p>
            <a:endParaRPr lang="en-US" altLang="ko-KR"/>
          </a:p>
          <a:p>
            <a:endParaRPr lang="en-US" altLang="ko-KR" smtClean="0"/>
          </a:p>
          <a:p>
            <a:endParaRPr lang="en-US" altLang="ko-KR"/>
          </a:p>
          <a:p>
            <a:r>
              <a:rPr lang="ko-KR" altLang="en-US" smtClean="0"/>
              <a:t>연습</a:t>
            </a:r>
            <a:r>
              <a:rPr lang="en-US" altLang="ko-KR" smtClean="0"/>
              <a:t>2) </a:t>
            </a:r>
            <a:r>
              <a:rPr lang="ko-KR" altLang="en-US"/>
              <a:t>빈칸에 들어갈 용어는</a:t>
            </a:r>
            <a:r>
              <a:rPr lang="en-US" altLang="ko-KR"/>
              <a:t>?</a:t>
            </a:r>
          </a:p>
          <a:p>
            <a:r>
              <a:rPr lang="en-US" altLang="ko-KR" smtClean="0"/>
              <a:t>(              ) </a:t>
            </a:r>
            <a:r>
              <a:rPr lang="en-US" altLang="ko-KR"/>
              <a:t>is a small piece of data sent from a website and stored on the user's computer by the user's web browser while the user is browsing. </a:t>
            </a:r>
          </a:p>
          <a:p>
            <a:endParaRPr lang="en-US" altLang="ko-KR"/>
          </a:p>
          <a:p>
            <a:r>
              <a:rPr lang="en-US" altLang="ko-KR" smtClean="0"/>
              <a:t>(             )s </a:t>
            </a:r>
            <a:r>
              <a:rPr lang="en-US" altLang="ko-KR"/>
              <a:t>were designed to be a reliable mechanism for websites to remember stateful information  or to record the user's browsing activity. </a:t>
            </a:r>
          </a:p>
          <a:p>
            <a:endParaRPr lang="en-US" altLang="ko-KR"/>
          </a:p>
          <a:p>
            <a:r>
              <a:rPr lang="en-US" altLang="ko-KR"/>
              <a:t>They can also be used to remember arbitrary pieces of information that the user previously </a:t>
            </a:r>
            <a:r>
              <a:rPr lang="en-US" altLang="ko-KR"/>
              <a:t>entered </a:t>
            </a:r>
            <a:r>
              <a:rPr lang="en-US" altLang="ko-KR" smtClean="0"/>
              <a:t>into </a:t>
            </a:r>
            <a:r>
              <a:rPr lang="en-US" altLang="ko-KR"/>
              <a:t>form fields such as names, addresses, passwords, and credit card </a:t>
            </a:r>
            <a:r>
              <a:rPr lang="en-US" altLang="ko-KR"/>
              <a:t>numbers</a:t>
            </a:r>
            <a:r>
              <a:rPr lang="en-US" altLang="ko-KR" smtClean="0"/>
              <a:t>.</a:t>
            </a:r>
            <a:endParaRPr lang="en-US" altLang="ko-KR"/>
          </a:p>
        </p:txBody>
      </p:sp>
    </p:spTree>
    <p:extLst>
      <p:ext uri="{BB962C8B-B14F-4D97-AF65-F5344CB8AC3E}">
        <p14:creationId xmlns:p14="http://schemas.microsoft.com/office/powerpoint/2010/main" val="41167742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smtClean="0">
                <a:solidFill>
                  <a:srgbClr val="D15A3E"/>
                </a:solidFill>
              </a:rPr>
              <a:t>(</a:t>
            </a:r>
            <a:r>
              <a:rPr lang="en-US" altLang="ko-KR" sz="2400" smtClean="0">
                <a:solidFill>
                  <a:srgbClr val="D15A3E"/>
                </a:solidFill>
              </a:rPr>
              <a:t>5</a:t>
            </a:r>
            <a:r>
              <a:rPr lang="ko-KR" altLang="en-US" sz="2400" smtClean="0">
                <a:solidFill>
                  <a:srgbClr val="D15A3E"/>
                </a:solidFill>
              </a:rPr>
              <a:t>과목</a:t>
            </a:r>
            <a:r>
              <a:rPr lang="en-US" altLang="ko-KR" sz="2400">
                <a:solidFill>
                  <a:srgbClr val="D15A3E"/>
                </a:solidFill>
              </a:rPr>
              <a:t>: </a:t>
            </a:r>
            <a:r>
              <a:rPr lang="ko-KR" altLang="en-US" sz="2400" smtClean="0">
                <a:solidFill>
                  <a:srgbClr val="D15A3E"/>
                </a:solidFill>
              </a:rPr>
              <a:t>전산영어</a:t>
            </a:r>
            <a:r>
              <a:rPr lang="en-US" altLang="ko-KR" smtClean="0">
                <a:solidFill>
                  <a:srgbClr val="D15A3E"/>
                </a:solidFill>
              </a:rPr>
              <a:t>)</a:t>
            </a:r>
            <a:endParaRPr lang="ko-KR" altLang="en-US"/>
          </a:p>
        </p:txBody>
      </p:sp>
      <p:sp>
        <p:nvSpPr>
          <p:cNvPr id="3" name="직사각형 2"/>
          <p:cNvSpPr/>
          <p:nvPr/>
        </p:nvSpPr>
        <p:spPr>
          <a:xfrm>
            <a:off x="1295400" y="998700"/>
            <a:ext cx="10580650" cy="3139321"/>
          </a:xfrm>
          <a:prstGeom prst="rect">
            <a:avLst/>
          </a:prstGeom>
        </p:spPr>
        <p:txBody>
          <a:bodyPr wrap="square">
            <a:spAutoFit/>
          </a:bodyPr>
          <a:lstStyle/>
          <a:p>
            <a:r>
              <a:rPr lang="ko-KR" altLang="en-US" smtClean="0"/>
              <a:t>연습</a:t>
            </a:r>
            <a:r>
              <a:rPr lang="en-US" altLang="ko-KR" smtClean="0"/>
              <a:t>3) </a:t>
            </a:r>
            <a:r>
              <a:rPr lang="ko-KR" altLang="en-US"/>
              <a:t>빈칸에 들어갈 용어는</a:t>
            </a:r>
            <a:r>
              <a:rPr lang="en-US" altLang="ko-KR"/>
              <a:t>?</a:t>
            </a:r>
          </a:p>
          <a:p>
            <a:endParaRPr lang="en-US" altLang="ko-KR" smtClean="0"/>
          </a:p>
          <a:p>
            <a:endParaRPr lang="en-US" altLang="ko-KR" smtClean="0"/>
          </a:p>
          <a:p>
            <a:endParaRPr lang="en-US" altLang="ko-KR"/>
          </a:p>
          <a:p>
            <a:endParaRPr lang="en-US" altLang="ko-KR" smtClean="0"/>
          </a:p>
          <a:p>
            <a:endParaRPr lang="en-US" altLang="ko-KR"/>
          </a:p>
          <a:p>
            <a:endParaRPr lang="en-US" altLang="ko-KR" smtClean="0"/>
          </a:p>
          <a:p>
            <a:endParaRPr lang="en-US" altLang="ko-KR" smtClean="0"/>
          </a:p>
          <a:p>
            <a:endParaRPr lang="en-US" altLang="ko-KR" smtClean="0"/>
          </a:p>
          <a:p>
            <a:r>
              <a:rPr lang="ko-KR" altLang="en-US" smtClean="0"/>
              <a:t>연습</a:t>
            </a:r>
            <a:r>
              <a:rPr lang="en-US" altLang="ko-KR" smtClean="0"/>
              <a:t>4) </a:t>
            </a:r>
            <a:r>
              <a:rPr lang="ko-KR" altLang="en-US"/>
              <a:t>빈칸에 들어갈 </a:t>
            </a:r>
            <a:r>
              <a:rPr lang="ko-KR" altLang="en-US"/>
              <a:t>용어는</a:t>
            </a:r>
            <a:r>
              <a:rPr lang="en-US" altLang="ko-KR" smtClean="0"/>
              <a:t>?</a:t>
            </a:r>
          </a:p>
          <a:p>
            <a:endParaRPr lang="en-US" altLang="ko-KR"/>
          </a:p>
        </p:txBody>
      </p:sp>
      <p:sp>
        <p:nvSpPr>
          <p:cNvPr id="8" name="직사각형 7"/>
          <p:cNvSpPr/>
          <p:nvPr/>
        </p:nvSpPr>
        <p:spPr>
          <a:xfrm>
            <a:off x="1295398" y="3830644"/>
            <a:ext cx="10343211" cy="2031325"/>
          </a:xfrm>
          <a:prstGeom prst="rect">
            <a:avLst/>
          </a:prstGeom>
        </p:spPr>
        <p:txBody>
          <a:bodyPr wrap="square">
            <a:spAutoFit/>
          </a:bodyPr>
          <a:lstStyle/>
          <a:p>
            <a:r>
              <a:rPr lang="en-US" altLang="ko-KR" smtClean="0"/>
              <a:t>(                    ) </a:t>
            </a:r>
            <a:r>
              <a:rPr lang="ko-KR" altLang="en-US" smtClean="0"/>
              <a:t>is </a:t>
            </a:r>
            <a:r>
              <a:rPr lang="ko-KR" altLang="en-US"/>
              <a:t>a category of hardware and software that enables people to use the Internet as the transmission medium for telephone calls by sending voice data in packets using IP rather than by traditional circuit transmissions of the PSTN.</a:t>
            </a:r>
          </a:p>
          <a:p>
            <a:endParaRPr lang="ko-KR" altLang="en-US"/>
          </a:p>
          <a:p>
            <a:r>
              <a:rPr lang="ko-KR" altLang="en-US"/>
              <a:t>One advantage </a:t>
            </a:r>
            <a:r>
              <a:rPr lang="ko-KR" altLang="en-US"/>
              <a:t>of </a:t>
            </a:r>
            <a:r>
              <a:rPr lang="en-US" altLang="ko-KR" smtClean="0"/>
              <a:t>(        )</a:t>
            </a:r>
            <a:r>
              <a:rPr lang="ko-KR" altLang="en-US" smtClean="0"/>
              <a:t> </a:t>
            </a:r>
            <a:r>
              <a:rPr lang="ko-KR" altLang="en-US"/>
              <a:t>is that the telephone calls over the Internet do not incur a surcharge beyond what the user is paying for Internet access, much in the same way that the user doesn't pay for sending individual emails over the Internet.</a:t>
            </a:r>
          </a:p>
        </p:txBody>
      </p:sp>
      <p:sp>
        <p:nvSpPr>
          <p:cNvPr id="9" name="직사각형 8"/>
          <p:cNvSpPr/>
          <p:nvPr/>
        </p:nvSpPr>
        <p:spPr>
          <a:xfrm>
            <a:off x="1295398" y="1384327"/>
            <a:ext cx="10580652" cy="1754326"/>
          </a:xfrm>
          <a:prstGeom prst="rect">
            <a:avLst/>
          </a:prstGeom>
        </p:spPr>
        <p:txBody>
          <a:bodyPr wrap="square">
            <a:spAutoFit/>
          </a:bodyPr>
          <a:lstStyle/>
          <a:p>
            <a:r>
              <a:rPr lang="en-US" altLang="ko-KR" smtClean="0"/>
              <a:t>(        </a:t>
            </a:r>
            <a:r>
              <a:rPr lang="ko-KR" altLang="en-US" smtClean="0"/>
              <a:t>) </a:t>
            </a:r>
            <a:r>
              <a:rPr lang="ko-KR" altLang="en-US"/>
              <a:t>is a network that is constructed using public wires — usually the Internet — to connect to a private network, such as a company's internal network. There are a number of systems that enable you to create networks using the Internet as the medium for transporting data. </a:t>
            </a:r>
          </a:p>
          <a:p>
            <a:endParaRPr lang="ko-KR" altLang="en-US"/>
          </a:p>
          <a:p>
            <a:r>
              <a:rPr lang="en-US" altLang="ko-KR" smtClean="0"/>
              <a:t>(        )</a:t>
            </a:r>
            <a:r>
              <a:rPr lang="ko-KR" altLang="en-US" smtClean="0"/>
              <a:t> </a:t>
            </a:r>
            <a:r>
              <a:rPr lang="ko-KR" altLang="en-US"/>
              <a:t>secures the private network, using encryption and other security mechanisms to ensure that only authorized users can access the network and that the data cannot be intercepted.</a:t>
            </a:r>
          </a:p>
        </p:txBody>
      </p:sp>
    </p:spTree>
    <p:extLst>
      <p:ext uri="{BB962C8B-B14F-4D97-AF65-F5344CB8AC3E}">
        <p14:creationId xmlns:p14="http://schemas.microsoft.com/office/powerpoint/2010/main" val="30794412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a:solidFill>
                  <a:srgbClr val="D15A3E"/>
                </a:solidFill>
              </a:rPr>
              <a:t>( </a:t>
            </a:r>
            <a:r>
              <a:rPr lang="en-US" altLang="ko-KR" sz="2400">
                <a:solidFill>
                  <a:srgbClr val="D15A3E"/>
                </a:solidFill>
              </a:rPr>
              <a:t>4</a:t>
            </a:r>
            <a:r>
              <a:rPr lang="ko-KR" altLang="en-US" sz="2400">
                <a:solidFill>
                  <a:srgbClr val="D15A3E"/>
                </a:solidFill>
              </a:rPr>
              <a:t>과목</a:t>
            </a:r>
            <a:r>
              <a:rPr lang="en-US" altLang="ko-KR" sz="2400">
                <a:solidFill>
                  <a:srgbClr val="D15A3E"/>
                </a:solidFill>
              </a:rPr>
              <a:t>: IT </a:t>
            </a:r>
            <a:r>
              <a:rPr lang="ko-KR" altLang="en-US" sz="2400">
                <a:solidFill>
                  <a:srgbClr val="D15A3E"/>
                </a:solidFill>
              </a:rPr>
              <a:t>신기술 동향 및 시스템관리 </a:t>
            </a:r>
            <a:r>
              <a:rPr lang="en-US" altLang="ko-KR">
                <a:solidFill>
                  <a:srgbClr val="D15A3E"/>
                </a:solidFill>
              </a:rPr>
              <a:t>)</a:t>
            </a:r>
            <a:endParaRPr lang="ko-KR" altLang="en-US"/>
          </a:p>
        </p:txBody>
      </p:sp>
      <p:sp>
        <p:nvSpPr>
          <p:cNvPr id="3" name="직사각형 2"/>
          <p:cNvSpPr/>
          <p:nvPr/>
        </p:nvSpPr>
        <p:spPr>
          <a:xfrm>
            <a:off x="1295400" y="998700"/>
            <a:ext cx="10580650" cy="5078313"/>
          </a:xfrm>
          <a:prstGeom prst="rect">
            <a:avLst/>
          </a:prstGeom>
        </p:spPr>
        <p:txBody>
          <a:bodyPr wrap="square">
            <a:spAutoFit/>
          </a:bodyPr>
          <a:lstStyle/>
          <a:p>
            <a:pPr marL="771525" indent="-771525"/>
            <a:r>
              <a:rPr lang="ko-KR" altLang="en-US" smtClean="0"/>
              <a:t>연습</a:t>
            </a:r>
            <a:r>
              <a:rPr lang="en-US" altLang="ko-KR" smtClean="0"/>
              <a:t>5) </a:t>
            </a:r>
            <a:r>
              <a:rPr lang="ko-KR" altLang="en-US"/>
              <a:t>빈칸에 들어갈 용어는</a:t>
            </a:r>
            <a:r>
              <a:rPr lang="en-US" altLang="ko-KR" smtClean="0"/>
              <a:t>?</a:t>
            </a:r>
          </a:p>
          <a:p>
            <a:pPr marL="771525" indent="-771525"/>
            <a:endParaRPr lang="en-US" altLang="ko-KR"/>
          </a:p>
          <a:p>
            <a:pPr marL="771525" indent="-771525"/>
            <a:endParaRPr lang="en-US" altLang="ko-KR" smtClean="0"/>
          </a:p>
          <a:p>
            <a:pPr marL="771525" indent="-771525"/>
            <a:endParaRPr lang="en-US" altLang="ko-KR"/>
          </a:p>
          <a:p>
            <a:pPr marL="771525" indent="-771525"/>
            <a:endParaRPr lang="en-US" altLang="ko-KR" smtClean="0"/>
          </a:p>
          <a:p>
            <a:pPr marL="771525" indent="-771525"/>
            <a:endParaRPr lang="en-US" altLang="ko-KR" smtClean="0"/>
          </a:p>
          <a:p>
            <a:pPr marL="771525" indent="-771525"/>
            <a:r>
              <a:rPr lang="en-US" altLang="ko-KR" smtClean="0"/>
              <a:t>DLP(Data Leakage/Loss Prevention)</a:t>
            </a:r>
            <a:endParaRPr lang="en-US" altLang="ko-KR"/>
          </a:p>
          <a:p>
            <a:pPr marL="771525" indent="-771525"/>
            <a:endParaRPr lang="en-US" altLang="ko-KR" smtClean="0"/>
          </a:p>
          <a:p>
            <a:pPr marL="771525" indent="-771525"/>
            <a:endParaRPr lang="en-US" altLang="ko-KR"/>
          </a:p>
          <a:p>
            <a:pPr marL="771525" indent="-771525"/>
            <a:endParaRPr lang="en-US" altLang="ko-KR" smtClean="0"/>
          </a:p>
          <a:p>
            <a:pPr marL="771525" indent="-771525"/>
            <a:r>
              <a:rPr lang="ko-KR" altLang="en-US" smtClean="0"/>
              <a:t>연습</a:t>
            </a:r>
            <a:r>
              <a:rPr lang="en-US" altLang="ko-KR"/>
              <a:t>6</a:t>
            </a:r>
            <a:r>
              <a:rPr lang="en-US" altLang="ko-KR" smtClean="0"/>
              <a:t>) </a:t>
            </a:r>
            <a:r>
              <a:rPr lang="ko-KR" altLang="en-US"/>
              <a:t>빈칸에 들어갈 용어는</a:t>
            </a:r>
            <a:r>
              <a:rPr lang="en-US" altLang="ko-KR"/>
              <a:t>?</a:t>
            </a:r>
          </a:p>
          <a:p>
            <a:pPr marL="771525" indent="-771525"/>
            <a:endParaRPr lang="en-US" altLang="ko-KR" smtClean="0"/>
          </a:p>
          <a:p>
            <a:pPr marL="771525" indent="-771525"/>
            <a:endParaRPr lang="en-US" altLang="ko-KR"/>
          </a:p>
          <a:p>
            <a:pPr marL="771525" indent="-771525"/>
            <a:endParaRPr lang="en-US" altLang="ko-KR" smtClean="0"/>
          </a:p>
          <a:p>
            <a:pPr marL="771525" indent="-771525"/>
            <a:endParaRPr lang="en-US" altLang="ko-KR"/>
          </a:p>
          <a:p>
            <a:pPr marL="771525" indent="-771525"/>
            <a:endParaRPr lang="en-US" altLang="ko-KR" smtClean="0"/>
          </a:p>
          <a:p>
            <a:pPr marL="771525" indent="-771525"/>
            <a:endParaRPr lang="en-US" altLang="ko-KR"/>
          </a:p>
          <a:p>
            <a:pPr marL="771525" indent="-771525"/>
            <a:r>
              <a:rPr lang="en-US" altLang="ko-KR" smtClean="0"/>
              <a:t>DAI(Digital Access Index)</a:t>
            </a:r>
            <a:endParaRPr lang="en-US" altLang="ko-KR"/>
          </a:p>
        </p:txBody>
      </p:sp>
      <p:pic>
        <p:nvPicPr>
          <p:cNvPr id="6" name="그림 5"/>
          <p:cNvPicPr>
            <a:picLocks noChangeAspect="1"/>
          </p:cNvPicPr>
          <p:nvPr/>
        </p:nvPicPr>
        <p:blipFill>
          <a:blip r:embed="rId3"/>
          <a:stretch>
            <a:fillRect/>
          </a:stretch>
        </p:blipFill>
        <p:spPr>
          <a:xfrm>
            <a:off x="1295400" y="1345203"/>
            <a:ext cx="10438019" cy="1240807"/>
          </a:xfrm>
          <a:prstGeom prst="rect">
            <a:avLst/>
          </a:prstGeom>
        </p:spPr>
      </p:pic>
      <p:pic>
        <p:nvPicPr>
          <p:cNvPr id="7" name="그림 6"/>
          <p:cNvPicPr>
            <a:picLocks noChangeAspect="1"/>
          </p:cNvPicPr>
          <p:nvPr/>
        </p:nvPicPr>
        <p:blipFill>
          <a:blip r:embed="rId4"/>
          <a:stretch>
            <a:fillRect/>
          </a:stretch>
        </p:blipFill>
        <p:spPr>
          <a:xfrm>
            <a:off x="1295400" y="4250171"/>
            <a:ext cx="10389049" cy="1022704"/>
          </a:xfrm>
          <a:prstGeom prst="rect">
            <a:avLst/>
          </a:prstGeom>
        </p:spPr>
      </p:pic>
    </p:spTree>
    <p:extLst>
      <p:ext uri="{BB962C8B-B14F-4D97-AF65-F5344CB8AC3E}">
        <p14:creationId xmlns:p14="http://schemas.microsoft.com/office/powerpoint/2010/main" val="8060512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a:solidFill>
                  <a:srgbClr val="D15A3E"/>
                </a:solidFill>
              </a:rPr>
              <a:t>( </a:t>
            </a:r>
            <a:r>
              <a:rPr lang="en-US" altLang="ko-KR" sz="2400">
                <a:solidFill>
                  <a:srgbClr val="D15A3E"/>
                </a:solidFill>
              </a:rPr>
              <a:t>4</a:t>
            </a:r>
            <a:r>
              <a:rPr lang="ko-KR" altLang="en-US" sz="2400">
                <a:solidFill>
                  <a:srgbClr val="D15A3E"/>
                </a:solidFill>
              </a:rPr>
              <a:t>과목</a:t>
            </a:r>
            <a:r>
              <a:rPr lang="en-US" altLang="ko-KR" sz="2400">
                <a:solidFill>
                  <a:srgbClr val="D15A3E"/>
                </a:solidFill>
              </a:rPr>
              <a:t>: IT </a:t>
            </a:r>
            <a:r>
              <a:rPr lang="ko-KR" altLang="en-US" sz="2400">
                <a:solidFill>
                  <a:srgbClr val="D15A3E"/>
                </a:solidFill>
              </a:rPr>
              <a:t>신기술 동향 및 시스템관리 </a:t>
            </a:r>
            <a:r>
              <a:rPr lang="en-US" altLang="ko-KR">
                <a:solidFill>
                  <a:srgbClr val="D15A3E"/>
                </a:solidFill>
              </a:rPr>
              <a:t>)</a:t>
            </a:r>
            <a:endParaRPr lang="ko-KR" altLang="en-US"/>
          </a:p>
        </p:txBody>
      </p:sp>
      <p:sp>
        <p:nvSpPr>
          <p:cNvPr id="3" name="직사각형 2"/>
          <p:cNvSpPr/>
          <p:nvPr/>
        </p:nvSpPr>
        <p:spPr>
          <a:xfrm>
            <a:off x="1295400" y="998700"/>
            <a:ext cx="10580650" cy="4801314"/>
          </a:xfrm>
          <a:prstGeom prst="rect">
            <a:avLst/>
          </a:prstGeom>
        </p:spPr>
        <p:txBody>
          <a:bodyPr wrap="square">
            <a:spAutoFit/>
          </a:bodyPr>
          <a:lstStyle/>
          <a:p>
            <a:pPr marL="771525" indent="-771525"/>
            <a:r>
              <a:rPr lang="ko-KR" altLang="en-US" smtClean="0"/>
              <a:t>연습</a:t>
            </a:r>
            <a:r>
              <a:rPr lang="en-US" altLang="ko-KR" smtClean="0"/>
              <a:t>7) </a:t>
            </a:r>
            <a:r>
              <a:rPr lang="ko-KR" altLang="en-US"/>
              <a:t>빈칸에 들어갈 용어는</a:t>
            </a:r>
            <a:r>
              <a:rPr lang="en-US" altLang="ko-KR" smtClean="0"/>
              <a:t>?</a:t>
            </a:r>
          </a:p>
          <a:p>
            <a:pPr marL="771525" indent="-771525"/>
            <a:endParaRPr lang="en-US" altLang="ko-KR"/>
          </a:p>
          <a:p>
            <a:pPr marL="771525" indent="-771525"/>
            <a:endParaRPr lang="en-US" altLang="ko-KR" smtClean="0"/>
          </a:p>
          <a:p>
            <a:pPr marL="771525" indent="-771525"/>
            <a:endParaRPr lang="en-US" altLang="ko-KR"/>
          </a:p>
          <a:p>
            <a:pPr marL="771525" indent="-771525"/>
            <a:endParaRPr lang="en-US" altLang="ko-KR" smtClean="0"/>
          </a:p>
          <a:p>
            <a:pPr marL="771525" indent="-771525"/>
            <a:endParaRPr lang="en-US" altLang="ko-KR" smtClean="0"/>
          </a:p>
          <a:p>
            <a:pPr marL="771525" indent="-771525"/>
            <a:endParaRPr lang="en-US" altLang="ko-KR"/>
          </a:p>
          <a:p>
            <a:pPr marL="771525" indent="-771525"/>
            <a:endParaRPr lang="en-US" altLang="ko-KR" smtClean="0"/>
          </a:p>
          <a:p>
            <a:pPr marL="771525" indent="-771525"/>
            <a:r>
              <a:rPr lang="en-US" altLang="ko-KR" smtClean="0"/>
              <a:t>WEP(Wired Equivalent Privacy)</a:t>
            </a:r>
            <a:endParaRPr lang="en-US" altLang="ko-KR"/>
          </a:p>
          <a:p>
            <a:pPr marL="771525" indent="-771525"/>
            <a:endParaRPr lang="en-US" altLang="ko-KR" smtClean="0"/>
          </a:p>
          <a:p>
            <a:pPr marL="771525" indent="-771525"/>
            <a:r>
              <a:rPr lang="ko-KR" altLang="en-US" smtClean="0"/>
              <a:t>연습</a:t>
            </a:r>
            <a:r>
              <a:rPr lang="en-US" altLang="ko-KR" smtClean="0"/>
              <a:t>8) </a:t>
            </a:r>
            <a:r>
              <a:rPr lang="ko-KR" altLang="en-US"/>
              <a:t>빈칸에 들어갈 용어는</a:t>
            </a:r>
            <a:r>
              <a:rPr lang="en-US" altLang="ko-KR"/>
              <a:t>?</a:t>
            </a:r>
          </a:p>
          <a:p>
            <a:pPr marL="771525" indent="-771525"/>
            <a:endParaRPr lang="en-US" altLang="ko-KR" smtClean="0"/>
          </a:p>
          <a:p>
            <a:pPr marL="771525" indent="-771525"/>
            <a:endParaRPr lang="en-US" altLang="ko-KR"/>
          </a:p>
          <a:p>
            <a:pPr marL="771525" indent="-771525"/>
            <a:endParaRPr lang="en-US" altLang="ko-KR" smtClean="0"/>
          </a:p>
          <a:p>
            <a:pPr marL="771525" indent="-771525"/>
            <a:endParaRPr lang="en-US" altLang="ko-KR"/>
          </a:p>
          <a:p>
            <a:pPr marL="771525" indent="-771525"/>
            <a:endParaRPr lang="en-US" altLang="ko-KR" smtClean="0"/>
          </a:p>
          <a:p>
            <a:pPr marL="771525" indent="-771525"/>
            <a:r>
              <a:rPr lang="en-US" altLang="ko-KR" smtClean="0"/>
              <a:t>i-PIN(internet Personal Identification Number)</a:t>
            </a:r>
            <a:endParaRPr lang="en-US" altLang="ko-KR"/>
          </a:p>
        </p:txBody>
      </p:sp>
      <p:pic>
        <p:nvPicPr>
          <p:cNvPr id="4" name="그림 3"/>
          <p:cNvPicPr>
            <a:picLocks noChangeAspect="1"/>
          </p:cNvPicPr>
          <p:nvPr/>
        </p:nvPicPr>
        <p:blipFill>
          <a:blip r:embed="rId3"/>
          <a:stretch>
            <a:fillRect/>
          </a:stretch>
        </p:blipFill>
        <p:spPr>
          <a:xfrm>
            <a:off x="1295400" y="1503253"/>
            <a:ext cx="10444494" cy="1691209"/>
          </a:xfrm>
          <a:prstGeom prst="rect">
            <a:avLst/>
          </a:prstGeom>
        </p:spPr>
      </p:pic>
      <p:pic>
        <p:nvPicPr>
          <p:cNvPr id="5" name="그림 4"/>
          <p:cNvPicPr>
            <a:picLocks noChangeAspect="1"/>
          </p:cNvPicPr>
          <p:nvPr/>
        </p:nvPicPr>
        <p:blipFill>
          <a:blip r:embed="rId4"/>
          <a:stretch>
            <a:fillRect/>
          </a:stretch>
        </p:blipFill>
        <p:spPr>
          <a:xfrm>
            <a:off x="1295400" y="4206832"/>
            <a:ext cx="10410178" cy="1089563"/>
          </a:xfrm>
          <a:prstGeom prst="rect">
            <a:avLst/>
          </a:prstGeom>
        </p:spPr>
      </p:pic>
    </p:spTree>
    <p:extLst>
      <p:ext uri="{BB962C8B-B14F-4D97-AF65-F5344CB8AC3E}">
        <p14:creationId xmlns:p14="http://schemas.microsoft.com/office/powerpoint/2010/main" val="33254186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a:solidFill>
                  <a:srgbClr val="D15A3E"/>
                </a:solidFill>
              </a:rPr>
              <a:t>( </a:t>
            </a:r>
            <a:r>
              <a:rPr lang="en-US" altLang="ko-KR" sz="2400">
                <a:solidFill>
                  <a:srgbClr val="D15A3E"/>
                </a:solidFill>
              </a:rPr>
              <a:t>4</a:t>
            </a:r>
            <a:r>
              <a:rPr lang="ko-KR" altLang="en-US" sz="2400">
                <a:solidFill>
                  <a:srgbClr val="D15A3E"/>
                </a:solidFill>
              </a:rPr>
              <a:t>과목</a:t>
            </a:r>
            <a:r>
              <a:rPr lang="en-US" altLang="ko-KR" sz="2400">
                <a:solidFill>
                  <a:srgbClr val="D15A3E"/>
                </a:solidFill>
              </a:rPr>
              <a:t>: IT </a:t>
            </a:r>
            <a:r>
              <a:rPr lang="ko-KR" altLang="en-US" sz="2400">
                <a:solidFill>
                  <a:srgbClr val="D15A3E"/>
                </a:solidFill>
              </a:rPr>
              <a:t>신기술 동향 및 시스템관리 </a:t>
            </a:r>
            <a:r>
              <a:rPr lang="en-US" altLang="ko-KR">
                <a:solidFill>
                  <a:srgbClr val="D15A3E"/>
                </a:solidFill>
              </a:rPr>
              <a:t>)</a:t>
            </a:r>
            <a:endParaRPr lang="ko-KR" altLang="en-US"/>
          </a:p>
        </p:txBody>
      </p:sp>
      <p:sp>
        <p:nvSpPr>
          <p:cNvPr id="3" name="직사각형 2"/>
          <p:cNvSpPr/>
          <p:nvPr/>
        </p:nvSpPr>
        <p:spPr>
          <a:xfrm>
            <a:off x="1295400" y="998700"/>
            <a:ext cx="10580650" cy="5632311"/>
          </a:xfrm>
          <a:prstGeom prst="rect">
            <a:avLst/>
          </a:prstGeom>
        </p:spPr>
        <p:txBody>
          <a:bodyPr wrap="square">
            <a:spAutoFit/>
          </a:bodyPr>
          <a:lstStyle/>
          <a:p>
            <a:pPr marL="771525" indent="-771525"/>
            <a:r>
              <a:rPr lang="ko-KR" altLang="en-US" smtClean="0"/>
              <a:t>연습</a:t>
            </a:r>
            <a:r>
              <a:rPr lang="en-US" altLang="ko-KR" smtClean="0"/>
              <a:t>9) </a:t>
            </a:r>
            <a:r>
              <a:rPr lang="ko-KR" altLang="en-US"/>
              <a:t>빈칸에 들어갈 용어는</a:t>
            </a:r>
            <a:r>
              <a:rPr lang="en-US" altLang="ko-KR" smtClean="0"/>
              <a:t>?</a:t>
            </a:r>
          </a:p>
          <a:p>
            <a:pPr marL="771525" indent="-771525"/>
            <a:endParaRPr lang="en-US" altLang="ko-KR"/>
          </a:p>
          <a:p>
            <a:pPr marL="771525" indent="-771525"/>
            <a:endParaRPr lang="en-US" altLang="ko-KR" smtClean="0"/>
          </a:p>
          <a:p>
            <a:pPr marL="771525" indent="-771525"/>
            <a:endParaRPr lang="en-US" altLang="ko-KR"/>
          </a:p>
          <a:p>
            <a:pPr marL="771525" indent="-771525"/>
            <a:endParaRPr lang="en-US" altLang="ko-KR" smtClean="0"/>
          </a:p>
          <a:p>
            <a:pPr marL="771525" indent="-771525"/>
            <a:endParaRPr lang="en-US" altLang="ko-KR" smtClean="0"/>
          </a:p>
          <a:p>
            <a:pPr marL="771525" indent="-771525"/>
            <a:endParaRPr lang="en-US" altLang="ko-KR"/>
          </a:p>
          <a:p>
            <a:pPr marL="771525" indent="-771525"/>
            <a:endParaRPr lang="en-US" altLang="ko-KR" smtClean="0"/>
          </a:p>
          <a:p>
            <a:pPr marL="771525" indent="-771525"/>
            <a:endParaRPr lang="en-US" altLang="ko-KR"/>
          </a:p>
          <a:p>
            <a:pPr marL="771525" indent="-771525"/>
            <a:endParaRPr lang="en-US" altLang="ko-KR" smtClean="0"/>
          </a:p>
          <a:p>
            <a:pPr marL="771525" indent="-771525"/>
            <a:r>
              <a:rPr lang="en-US" altLang="ko-KR" smtClean="0"/>
              <a:t>PET(Privacy Enhancing Technology, </a:t>
            </a:r>
            <a:r>
              <a:rPr lang="ko-KR" altLang="en-US" smtClean="0"/>
              <a:t>개인정보 강화 기술</a:t>
            </a:r>
            <a:r>
              <a:rPr lang="en-US" altLang="ko-KR" smtClean="0"/>
              <a:t>(</a:t>
            </a:r>
            <a:r>
              <a:rPr lang="ko-KR" altLang="en-US" smtClean="0"/>
              <a:t>개인정보 위험 관리 기술</a:t>
            </a:r>
            <a:r>
              <a:rPr lang="en-US" altLang="ko-KR" smtClean="0"/>
              <a:t>) )</a:t>
            </a:r>
          </a:p>
          <a:p>
            <a:pPr marL="771525" indent="-771525"/>
            <a:endParaRPr lang="en-US" altLang="ko-KR" smtClean="0"/>
          </a:p>
          <a:p>
            <a:pPr marL="771525" indent="-771525"/>
            <a:r>
              <a:rPr lang="ko-KR" altLang="en-US" smtClean="0"/>
              <a:t>연습</a:t>
            </a:r>
            <a:r>
              <a:rPr lang="en-US" altLang="ko-KR" smtClean="0"/>
              <a:t>10) </a:t>
            </a:r>
            <a:r>
              <a:rPr lang="ko-KR" altLang="en-US" smtClean="0"/>
              <a:t>다음 내용이 설명하는 용어는</a:t>
            </a:r>
            <a:r>
              <a:rPr lang="en-US" altLang="ko-KR" smtClean="0"/>
              <a:t>?</a:t>
            </a:r>
          </a:p>
          <a:p>
            <a:pPr marL="771525" indent="-771525"/>
            <a:endParaRPr lang="en-US" altLang="ko-KR"/>
          </a:p>
          <a:p>
            <a:r>
              <a:rPr lang="ko-KR" altLang="en-US" smtClean="0"/>
              <a:t>인터넷 사용자의 컴퓨터에 잠입해 내부 문서나 파일 등을 임</a:t>
            </a:r>
            <a:r>
              <a:rPr lang="ko-KR" altLang="en-US"/>
              <a:t>의</a:t>
            </a:r>
            <a:r>
              <a:rPr lang="ko-KR" altLang="en-US" smtClean="0"/>
              <a:t>로 암호화하여 사용자가 열지 못하도록 만든 후 암호 해독용 프로그램의 전달을 조건으로 사용자에게 돈을 요구하기도 하는 미국에서 발견된 스파이웨어 형태의 신종 악성 프로그램이다</a:t>
            </a:r>
            <a:r>
              <a:rPr lang="en-US" altLang="ko-KR" smtClean="0"/>
              <a:t>.</a:t>
            </a:r>
          </a:p>
          <a:p>
            <a:endParaRPr lang="en-US" altLang="ko-KR"/>
          </a:p>
          <a:p>
            <a:endParaRPr lang="en-US" altLang="ko-KR"/>
          </a:p>
          <a:p>
            <a:r>
              <a:rPr lang="en-US" altLang="ko-KR" smtClean="0"/>
              <a:t>Ransomware (</a:t>
            </a:r>
            <a:r>
              <a:rPr lang="ko-KR" altLang="en-US" smtClean="0"/>
              <a:t>랜섬웨어</a:t>
            </a:r>
            <a:r>
              <a:rPr lang="en-US" altLang="ko-KR" smtClean="0"/>
              <a:t>)</a:t>
            </a:r>
            <a:endParaRPr lang="en-US" altLang="ko-KR"/>
          </a:p>
        </p:txBody>
      </p:sp>
      <p:pic>
        <p:nvPicPr>
          <p:cNvPr id="4" name="그림 3"/>
          <p:cNvPicPr>
            <a:picLocks noChangeAspect="1"/>
          </p:cNvPicPr>
          <p:nvPr/>
        </p:nvPicPr>
        <p:blipFill>
          <a:blip r:embed="rId3"/>
          <a:stretch>
            <a:fillRect/>
          </a:stretch>
        </p:blipFill>
        <p:spPr>
          <a:xfrm>
            <a:off x="1295400" y="1398139"/>
            <a:ext cx="10438003" cy="2211960"/>
          </a:xfrm>
          <a:prstGeom prst="rect">
            <a:avLst/>
          </a:prstGeom>
        </p:spPr>
      </p:pic>
    </p:spTree>
    <p:extLst>
      <p:ext uri="{BB962C8B-B14F-4D97-AF65-F5344CB8AC3E}">
        <p14:creationId xmlns:p14="http://schemas.microsoft.com/office/powerpoint/2010/main" val="35263024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a:solidFill>
                  <a:srgbClr val="D15A3E"/>
                </a:solidFill>
              </a:rPr>
              <a:t>( </a:t>
            </a:r>
            <a:r>
              <a:rPr lang="en-US" altLang="ko-KR" sz="2400">
                <a:solidFill>
                  <a:srgbClr val="D15A3E"/>
                </a:solidFill>
              </a:rPr>
              <a:t>4</a:t>
            </a:r>
            <a:r>
              <a:rPr lang="ko-KR" altLang="en-US" sz="2400">
                <a:solidFill>
                  <a:srgbClr val="D15A3E"/>
                </a:solidFill>
              </a:rPr>
              <a:t>과목</a:t>
            </a:r>
            <a:r>
              <a:rPr lang="en-US" altLang="ko-KR" sz="2400">
                <a:solidFill>
                  <a:srgbClr val="D15A3E"/>
                </a:solidFill>
              </a:rPr>
              <a:t>: IT </a:t>
            </a:r>
            <a:r>
              <a:rPr lang="ko-KR" altLang="en-US" sz="2400">
                <a:solidFill>
                  <a:srgbClr val="D15A3E"/>
                </a:solidFill>
              </a:rPr>
              <a:t>신기술 동향 및 시스템관리 </a:t>
            </a:r>
            <a:r>
              <a:rPr lang="en-US" altLang="ko-KR">
                <a:solidFill>
                  <a:srgbClr val="D15A3E"/>
                </a:solidFill>
              </a:rPr>
              <a:t>)</a:t>
            </a:r>
            <a:endParaRPr lang="ko-KR" altLang="en-US"/>
          </a:p>
        </p:txBody>
      </p:sp>
      <p:sp>
        <p:nvSpPr>
          <p:cNvPr id="3" name="직사각형 2"/>
          <p:cNvSpPr/>
          <p:nvPr/>
        </p:nvSpPr>
        <p:spPr>
          <a:xfrm>
            <a:off x="1295400" y="998700"/>
            <a:ext cx="10580650" cy="5355312"/>
          </a:xfrm>
          <a:prstGeom prst="rect">
            <a:avLst/>
          </a:prstGeom>
        </p:spPr>
        <p:txBody>
          <a:bodyPr wrap="square">
            <a:spAutoFit/>
          </a:bodyPr>
          <a:lstStyle/>
          <a:p>
            <a:pPr marL="771525" indent="-771525"/>
            <a:r>
              <a:rPr lang="ko-KR" altLang="en-US" smtClean="0"/>
              <a:t>연습</a:t>
            </a:r>
            <a:r>
              <a:rPr lang="en-US" altLang="ko-KR" smtClean="0"/>
              <a:t>11) </a:t>
            </a:r>
            <a:r>
              <a:rPr lang="ko-KR" altLang="en-US"/>
              <a:t>빈칸에 들어갈 용어는</a:t>
            </a:r>
            <a:r>
              <a:rPr lang="en-US" altLang="ko-KR"/>
              <a:t>?</a:t>
            </a:r>
          </a:p>
          <a:p>
            <a:pPr marL="771525" indent="-771525"/>
            <a:endParaRPr lang="en-US" altLang="ko-KR"/>
          </a:p>
          <a:p>
            <a:pPr marL="771525" indent="-771525"/>
            <a:endParaRPr lang="en-US" altLang="ko-KR" smtClean="0"/>
          </a:p>
          <a:p>
            <a:pPr marL="771525" indent="-771525"/>
            <a:endParaRPr lang="en-US" altLang="ko-KR"/>
          </a:p>
          <a:p>
            <a:pPr marL="771525" indent="-771525"/>
            <a:endParaRPr lang="en-US" altLang="ko-KR" smtClean="0"/>
          </a:p>
          <a:p>
            <a:pPr marL="771525" indent="-771525"/>
            <a:endParaRPr lang="en-US" altLang="ko-KR" smtClean="0"/>
          </a:p>
          <a:p>
            <a:pPr marL="771525" indent="-771525"/>
            <a:endParaRPr lang="en-US" altLang="ko-KR"/>
          </a:p>
          <a:p>
            <a:pPr marL="771525" indent="-771525"/>
            <a:endParaRPr lang="en-US" altLang="ko-KR" smtClean="0"/>
          </a:p>
          <a:p>
            <a:pPr marL="771525" indent="-771525"/>
            <a:r>
              <a:rPr lang="en-US" altLang="ko-KR" smtClean="0"/>
              <a:t>Digital Footprint (</a:t>
            </a:r>
            <a:r>
              <a:rPr lang="ko-KR" altLang="en-US" smtClean="0"/>
              <a:t>디지털 발자국</a:t>
            </a:r>
            <a:r>
              <a:rPr lang="en-US" altLang="ko-KR" smtClean="0"/>
              <a:t>)</a:t>
            </a:r>
            <a:endParaRPr lang="en-US" altLang="ko-KR"/>
          </a:p>
          <a:p>
            <a:pPr marL="771525" indent="-771525"/>
            <a:endParaRPr lang="en-US" altLang="ko-KR" smtClean="0"/>
          </a:p>
          <a:p>
            <a:pPr marL="771525" indent="-771525"/>
            <a:r>
              <a:rPr lang="ko-KR" altLang="en-US" smtClean="0"/>
              <a:t>연습</a:t>
            </a:r>
            <a:r>
              <a:rPr lang="en-US" altLang="ko-KR" smtClean="0"/>
              <a:t>12) </a:t>
            </a:r>
            <a:r>
              <a:rPr lang="ko-KR" altLang="en-US" smtClean="0"/>
              <a:t>다음 내용이 설명하는 용어는</a:t>
            </a:r>
            <a:r>
              <a:rPr lang="en-US" altLang="ko-KR" smtClean="0"/>
              <a:t>?</a:t>
            </a:r>
          </a:p>
          <a:p>
            <a:pPr marL="771525" indent="-771525"/>
            <a:endParaRPr lang="en-US" altLang="ko-KR"/>
          </a:p>
          <a:p>
            <a:pPr marL="771525" indent="-771525"/>
            <a:r>
              <a:rPr lang="ko-KR" altLang="en-US"/>
              <a:t>표적으로 삼은 특정 집단이 주로 방문하는 웹 사이트를 감염시키고 피해 대상이 그 웹사이트</a:t>
            </a:r>
          </a:p>
          <a:p>
            <a:pPr marL="771525" indent="-771525"/>
            <a:r>
              <a:rPr lang="ko-KR" altLang="en-US"/>
              <a:t>를 방문할 때까지 기다리는 웹 </a:t>
            </a:r>
            <a:r>
              <a:rPr lang="ko-KR" altLang="en-US"/>
              <a:t>기반 </a:t>
            </a:r>
            <a:r>
              <a:rPr lang="ko-KR" altLang="en-US" smtClean="0"/>
              <a:t>공격을 말한다</a:t>
            </a:r>
            <a:r>
              <a:rPr lang="en-US" altLang="ko-KR" smtClean="0"/>
              <a:t>.</a:t>
            </a:r>
            <a:endParaRPr lang="en-US" altLang="ko-KR"/>
          </a:p>
          <a:p>
            <a:pPr marL="771525" indent="-771525"/>
            <a:r>
              <a:rPr lang="ko-KR" altLang="en-US"/>
              <a:t>공격자는 사전에 표적 집단이 자주 방문하는 웹 사이트를 조사하여</a:t>
            </a:r>
            <a:r>
              <a:rPr lang="en-US" altLang="ko-KR"/>
              <a:t>, </a:t>
            </a:r>
            <a:r>
              <a:rPr lang="ko-KR" altLang="en-US"/>
              <a:t>그 웹 사이트를 감염시</a:t>
            </a:r>
          </a:p>
          <a:p>
            <a:pPr marL="771525" indent="-771525"/>
            <a:r>
              <a:rPr lang="ko-KR" altLang="en-US"/>
              <a:t>킨다</a:t>
            </a:r>
            <a:r>
              <a:rPr lang="en-US" altLang="ko-KR"/>
              <a:t>. </a:t>
            </a:r>
            <a:r>
              <a:rPr lang="ko-KR" altLang="en-US"/>
              <a:t>감염된 웹 사이트의 방문자는 모두 악성 코드에 감염되어</a:t>
            </a:r>
            <a:r>
              <a:rPr lang="en-US" altLang="ko-KR"/>
              <a:t>, </a:t>
            </a:r>
            <a:r>
              <a:rPr lang="ko-KR" altLang="en-US"/>
              <a:t>전염성이 높아지는 것이 특</a:t>
            </a:r>
          </a:p>
          <a:p>
            <a:pPr marL="771525" indent="-771525"/>
            <a:r>
              <a:rPr lang="ko-KR" altLang="en-US"/>
              <a:t>징이다</a:t>
            </a:r>
            <a:r>
              <a:rPr lang="en-US" altLang="ko-KR" smtClean="0"/>
              <a:t>.</a:t>
            </a:r>
          </a:p>
          <a:p>
            <a:pPr marL="771525" indent="-771525"/>
            <a:endParaRPr lang="en-US" altLang="ko-KR"/>
          </a:p>
          <a:p>
            <a:pPr marL="771525" indent="-771525"/>
            <a:r>
              <a:rPr lang="en-US" altLang="ko-KR" smtClean="0"/>
              <a:t>Watering Hole</a:t>
            </a:r>
            <a:endParaRPr lang="en-US" altLang="ko-KR"/>
          </a:p>
        </p:txBody>
      </p:sp>
      <p:pic>
        <p:nvPicPr>
          <p:cNvPr id="4" name="그림 3"/>
          <p:cNvPicPr>
            <a:picLocks noChangeAspect="1"/>
          </p:cNvPicPr>
          <p:nvPr/>
        </p:nvPicPr>
        <p:blipFill>
          <a:blip r:embed="rId3"/>
          <a:stretch>
            <a:fillRect/>
          </a:stretch>
        </p:blipFill>
        <p:spPr>
          <a:xfrm>
            <a:off x="1295399" y="1541467"/>
            <a:ext cx="10614443" cy="1534241"/>
          </a:xfrm>
          <a:prstGeom prst="rect">
            <a:avLst/>
          </a:prstGeom>
        </p:spPr>
      </p:pic>
      <p:sp>
        <p:nvSpPr>
          <p:cNvPr id="5" name="직사각형 4"/>
          <p:cNvSpPr/>
          <p:nvPr/>
        </p:nvSpPr>
        <p:spPr>
          <a:xfrm>
            <a:off x="2185060" y="2149434"/>
            <a:ext cx="1246909" cy="2493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mtClean="0">
                <a:solidFill>
                  <a:schemeClr val="tx1"/>
                </a:solidFill>
              </a:rPr>
              <a:t>(          )</a:t>
            </a:r>
            <a:endParaRPr lang="ko-KR" altLang="en-US">
              <a:solidFill>
                <a:schemeClr val="tx1"/>
              </a:solidFill>
            </a:endParaRPr>
          </a:p>
        </p:txBody>
      </p:sp>
      <p:sp>
        <p:nvSpPr>
          <p:cNvPr id="6" name="직사각형 5"/>
          <p:cNvSpPr/>
          <p:nvPr/>
        </p:nvSpPr>
        <p:spPr>
          <a:xfrm>
            <a:off x="2956956" y="2446316"/>
            <a:ext cx="1246909" cy="2493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mtClean="0">
                <a:solidFill>
                  <a:schemeClr val="tx1"/>
                </a:solidFill>
              </a:rPr>
              <a:t>(        )</a:t>
            </a:r>
            <a:endParaRPr lang="en-US" altLang="ko-KR">
              <a:solidFill>
                <a:schemeClr val="tx1"/>
              </a:solidFill>
            </a:endParaRPr>
          </a:p>
        </p:txBody>
      </p:sp>
    </p:spTree>
    <p:extLst>
      <p:ext uri="{BB962C8B-B14F-4D97-AF65-F5344CB8AC3E}">
        <p14:creationId xmlns:p14="http://schemas.microsoft.com/office/powerpoint/2010/main" val="17276492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a:solidFill>
                  <a:srgbClr val="D15A3E"/>
                </a:solidFill>
              </a:rPr>
              <a:t>( </a:t>
            </a:r>
            <a:r>
              <a:rPr lang="en-US" altLang="ko-KR" sz="2400">
                <a:solidFill>
                  <a:srgbClr val="D15A3E"/>
                </a:solidFill>
              </a:rPr>
              <a:t>4</a:t>
            </a:r>
            <a:r>
              <a:rPr lang="ko-KR" altLang="en-US" sz="2400">
                <a:solidFill>
                  <a:srgbClr val="D15A3E"/>
                </a:solidFill>
              </a:rPr>
              <a:t>과목</a:t>
            </a:r>
            <a:r>
              <a:rPr lang="en-US" altLang="ko-KR" sz="2400">
                <a:solidFill>
                  <a:srgbClr val="D15A3E"/>
                </a:solidFill>
              </a:rPr>
              <a:t>: IT </a:t>
            </a:r>
            <a:r>
              <a:rPr lang="ko-KR" altLang="en-US" sz="2400">
                <a:solidFill>
                  <a:srgbClr val="D15A3E"/>
                </a:solidFill>
              </a:rPr>
              <a:t>신기술 동향 및 시스템관리 </a:t>
            </a:r>
            <a:r>
              <a:rPr lang="en-US" altLang="ko-KR">
                <a:solidFill>
                  <a:srgbClr val="D15A3E"/>
                </a:solidFill>
              </a:rPr>
              <a:t>)</a:t>
            </a:r>
            <a:endParaRPr lang="ko-KR" altLang="en-US"/>
          </a:p>
        </p:txBody>
      </p:sp>
      <p:sp>
        <p:nvSpPr>
          <p:cNvPr id="3" name="직사각형 2"/>
          <p:cNvSpPr/>
          <p:nvPr/>
        </p:nvSpPr>
        <p:spPr>
          <a:xfrm>
            <a:off x="1295400" y="998700"/>
            <a:ext cx="10580650" cy="5632311"/>
          </a:xfrm>
          <a:prstGeom prst="rect">
            <a:avLst/>
          </a:prstGeom>
        </p:spPr>
        <p:txBody>
          <a:bodyPr wrap="square">
            <a:spAutoFit/>
          </a:bodyPr>
          <a:lstStyle/>
          <a:p>
            <a:pPr marL="771525" indent="-771525"/>
            <a:r>
              <a:rPr lang="ko-KR" altLang="en-US" smtClean="0"/>
              <a:t>연습</a:t>
            </a:r>
            <a:r>
              <a:rPr lang="en-US" altLang="ko-KR" smtClean="0"/>
              <a:t>13) </a:t>
            </a:r>
            <a:r>
              <a:rPr lang="ko-KR" altLang="en-US" smtClean="0"/>
              <a:t>빈칸에 들어갈 용어는</a:t>
            </a:r>
            <a:r>
              <a:rPr lang="en-US" altLang="ko-KR" smtClean="0"/>
              <a:t>?</a:t>
            </a:r>
          </a:p>
          <a:p>
            <a:pPr marL="771525" indent="-771525"/>
            <a:endParaRPr lang="en-US" altLang="ko-KR" smtClean="0"/>
          </a:p>
          <a:p>
            <a:r>
              <a:rPr lang="ko-KR" altLang="en-US"/>
              <a:t>서비스 기술자나 유지 보수 프로그램 작성자</a:t>
            </a:r>
            <a:r>
              <a:rPr lang="en-US" altLang="ko-KR"/>
              <a:t>(programmer)</a:t>
            </a:r>
            <a:r>
              <a:rPr lang="ko-KR" altLang="en-US"/>
              <a:t>의 액세스 편의를 위해 시스템 설계자가 고의로 만들어 놓은 시스템의 </a:t>
            </a:r>
            <a:r>
              <a:rPr lang="ko-KR" altLang="en-US"/>
              <a:t>보안 </a:t>
            </a:r>
            <a:r>
              <a:rPr lang="ko-KR" altLang="en-US" smtClean="0"/>
              <a:t>구멍이다</a:t>
            </a:r>
            <a:r>
              <a:rPr lang="en-US" altLang="ko-KR" smtClean="0"/>
              <a:t>. </a:t>
            </a:r>
            <a:r>
              <a:rPr lang="ko-KR" altLang="en-US"/>
              <a:t>대규모의 응용 프로그램이나 운영 체계</a:t>
            </a:r>
            <a:r>
              <a:rPr lang="en-US" altLang="ko-KR"/>
              <a:t>(OS) </a:t>
            </a:r>
            <a:r>
              <a:rPr lang="ko-KR" altLang="en-US"/>
              <a:t>개발에서는 코드 </a:t>
            </a:r>
            <a:r>
              <a:rPr lang="ko-KR" altLang="en-US"/>
              <a:t>도중에 </a:t>
            </a:r>
            <a:r>
              <a:rPr lang="en-US" altLang="ko-KR" smtClean="0"/>
              <a:t>(            )</a:t>
            </a:r>
            <a:r>
              <a:rPr lang="ko-KR" altLang="en-US" smtClean="0"/>
              <a:t>라는 </a:t>
            </a:r>
            <a:r>
              <a:rPr lang="ko-KR" altLang="en-US"/>
              <a:t>중단 부분을 설정하여 쉽게 보수할 수 있게 한다</a:t>
            </a:r>
            <a:r>
              <a:rPr lang="en-US" altLang="ko-KR"/>
              <a:t>. </a:t>
            </a:r>
            <a:r>
              <a:rPr lang="ko-KR" altLang="en-US"/>
              <a:t>최종 단계에서 삭제되어야 </a:t>
            </a:r>
            <a:r>
              <a:rPr lang="ko-KR" altLang="en-US"/>
              <a:t>하는 </a:t>
            </a:r>
            <a:r>
              <a:rPr lang="en-US" altLang="ko-KR" smtClean="0"/>
              <a:t>(               )</a:t>
            </a:r>
            <a:r>
              <a:rPr lang="ko-KR" altLang="en-US" smtClean="0"/>
              <a:t>가 </a:t>
            </a:r>
            <a:r>
              <a:rPr lang="ko-KR" altLang="en-US"/>
              <a:t>남아 있으면 컴퓨터 범죄에 악용되기도 </a:t>
            </a:r>
            <a:r>
              <a:rPr lang="ko-KR" altLang="en-US"/>
              <a:t>한다</a:t>
            </a:r>
            <a:r>
              <a:rPr lang="en-US" altLang="ko-KR" smtClean="0"/>
              <a:t>.</a:t>
            </a:r>
            <a:endParaRPr lang="en-US" altLang="ko-KR" smtClean="0"/>
          </a:p>
          <a:p>
            <a:pPr marL="771525" indent="-771525"/>
            <a:endParaRPr lang="en-US" altLang="ko-KR" smtClean="0"/>
          </a:p>
          <a:p>
            <a:pPr marL="771525" indent="-771525"/>
            <a:r>
              <a:rPr lang="en-US" altLang="ko-KR" smtClean="0"/>
              <a:t>Back Door(Trap Door)</a:t>
            </a:r>
            <a:endParaRPr lang="en-US" altLang="ko-KR"/>
          </a:p>
          <a:p>
            <a:pPr marL="771525" indent="-771525"/>
            <a:endParaRPr lang="en-US" altLang="ko-KR" smtClean="0"/>
          </a:p>
          <a:p>
            <a:pPr marL="771525" indent="-771525"/>
            <a:r>
              <a:rPr lang="ko-KR" altLang="en-US" smtClean="0"/>
              <a:t>연습</a:t>
            </a:r>
            <a:r>
              <a:rPr lang="en-US" altLang="ko-KR" smtClean="0"/>
              <a:t>14) </a:t>
            </a:r>
            <a:r>
              <a:rPr lang="ko-KR" altLang="en-US"/>
              <a:t>빈칸에 들어갈 </a:t>
            </a:r>
            <a:r>
              <a:rPr lang="ko-KR" altLang="en-US"/>
              <a:t>용어는</a:t>
            </a:r>
            <a:r>
              <a:rPr lang="en-US" altLang="ko-KR" smtClean="0"/>
              <a:t>?</a:t>
            </a:r>
          </a:p>
          <a:p>
            <a:pPr marL="771525" indent="-771525"/>
            <a:endParaRPr lang="en-US" altLang="ko-KR"/>
          </a:p>
          <a:p>
            <a:r>
              <a:rPr lang="ko-KR" altLang="en-US"/>
              <a:t>보안 취약점이 발견되었을 때 그 문제의 존재 자체가 널리 공표되기도 전에 해당 취약점을 악용하여 이루어 지는 보안 공격</a:t>
            </a:r>
            <a:r>
              <a:rPr lang="en-US" altLang="ko-KR"/>
              <a:t>. </a:t>
            </a:r>
            <a:r>
              <a:rPr lang="ko-KR" altLang="en-US"/>
              <a:t>공격의 신속성을 의미하는 것으로</a:t>
            </a:r>
            <a:r>
              <a:rPr lang="en-US" altLang="ko-KR"/>
              <a:t>, </a:t>
            </a:r>
            <a:r>
              <a:rPr lang="ko-KR" altLang="en-US"/>
              <a:t>일반적으로 컴퓨터에서 취약점이 발견되면 제작자나 개발자가 취약점을 보완하는 패치를 배포하고 사용자가 이를 내려받아 대처하는 것이 관례이나</a:t>
            </a:r>
            <a:r>
              <a:rPr lang="en-US" altLang="ko-KR"/>
              <a:t>, </a:t>
            </a:r>
            <a:r>
              <a:rPr lang="en-US" altLang="ko-KR" smtClean="0"/>
              <a:t>(          )</a:t>
            </a:r>
            <a:r>
              <a:rPr lang="ko-KR" altLang="en-US" smtClean="0"/>
              <a:t>은 </a:t>
            </a:r>
            <a:r>
              <a:rPr lang="ko-KR" altLang="en-US"/>
              <a:t>대응책이 공표되기도 전에 공격이 이루어 지기 때문에 대처 방법이 없다</a:t>
            </a:r>
            <a:r>
              <a:rPr lang="en-US" altLang="ko-KR"/>
              <a:t>. </a:t>
            </a:r>
            <a:r>
              <a:rPr lang="ko-KR" altLang="en-US"/>
              <a:t>아직 알려지지 않은 취약 지점도 공격할 수 있는 알려지지 않은 프로그램 공격도 이에 속하며</a:t>
            </a:r>
            <a:r>
              <a:rPr lang="en-US" altLang="ko-KR"/>
              <a:t>, </a:t>
            </a:r>
            <a:r>
              <a:rPr lang="ko-KR" altLang="en-US"/>
              <a:t>공격에 이용된 패킷의 특징을 분석해서 아직 발견되지 않은 취약점을 이용한 공격을 차단하는 연구도 진행되고 있으나 아직 확실한 해결책은 발견되지 않고 </a:t>
            </a:r>
            <a:r>
              <a:rPr lang="ko-KR" altLang="en-US"/>
              <a:t>있다</a:t>
            </a:r>
            <a:r>
              <a:rPr lang="en-US" altLang="ko-KR" smtClean="0"/>
              <a:t>.</a:t>
            </a:r>
          </a:p>
          <a:p>
            <a:endParaRPr lang="en-US" altLang="ko-KR"/>
          </a:p>
          <a:p>
            <a:r>
              <a:rPr lang="en-US" altLang="ko-KR" smtClean="0"/>
              <a:t>Zero Day Attack</a:t>
            </a:r>
            <a:endParaRPr lang="en-US" altLang="ko-KR"/>
          </a:p>
        </p:txBody>
      </p:sp>
    </p:spTree>
    <p:extLst>
      <p:ext uri="{BB962C8B-B14F-4D97-AF65-F5344CB8AC3E}">
        <p14:creationId xmlns:p14="http://schemas.microsoft.com/office/powerpoint/2010/main" val="33941119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latinLnBrk="0"/>
            <a:r>
              <a:rPr lang="ko-KR" altLang="en-US" smtClean="0"/>
              <a:t>연습문제</a:t>
            </a:r>
            <a:r>
              <a:rPr lang="en-US" altLang="ko-KR">
                <a:solidFill>
                  <a:srgbClr val="D15A3E"/>
                </a:solidFill>
              </a:rPr>
              <a:t>( </a:t>
            </a:r>
            <a:r>
              <a:rPr lang="en-US" altLang="ko-KR" sz="2400">
                <a:solidFill>
                  <a:srgbClr val="D15A3E"/>
                </a:solidFill>
              </a:rPr>
              <a:t>4</a:t>
            </a:r>
            <a:r>
              <a:rPr lang="ko-KR" altLang="en-US" sz="2400">
                <a:solidFill>
                  <a:srgbClr val="D15A3E"/>
                </a:solidFill>
              </a:rPr>
              <a:t>과목</a:t>
            </a:r>
            <a:r>
              <a:rPr lang="en-US" altLang="ko-KR" sz="2400">
                <a:solidFill>
                  <a:srgbClr val="D15A3E"/>
                </a:solidFill>
              </a:rPr>
              <a:t>: IT </a:t>
            </a:r>
            <a:r>
              <a:rPr lang="ko-KR" altLang="en-US" sz="2400">
                <a:solidFill>
                  <a:srgbClr val="D15A3E"/>
                </a:solidFill>
              </a:rPr>
              <a:t>신기술 동향 및 시스템관리 </a:t>
            </a:r>
            <a:r>
              <a:rPr lang="en-US" altLang="ko-KR">
                <a:solidFill>
                  <a:srgbClr val="D15A3E"/>
                </a:solidFill>
              </a:rPr>
              <a:t>)</a:t>
            </a:r>
            <a:endParaRPr lang="ko-KR" altLang="en-US"/>
          </a:p>
        </p:txBody>
      </p:sp>
      <p:sp>
        <p:nvSpPr>
          <p:cNvPr id="3" name="직사각형 2"/>
          <p:cNvSpPr/>
          <p:nvPr/>
        </p:nvSpPr>
        <p:spPr>
          <a:xfrm>
            <a:off x="1295400" y="998700"/>
            <a:ext cx="10580650" cy="4247317"/>
          </a:xfrm>
          <a:prstGeom prst="rect">
            <a:avLst/>
          </a:prstGeom>
        </p:spPr>
        <p:txBody>
          <a:bodyPr wrap="square">
            <a:spAutoFit/>
          </a:bodyPr>
          <a:lstStyle/>
          <a:p>
            <a:pPr marL="771525" indent="-771525"/>
            <a:r>
              <a:rPr lang="ko-KR" altLang="en-US" smtClean="0"/>
              <a:t>연습</a:t>
            </a:r>
            <a:r>
              <a:rPr lang="en-US" altLang="ko-KR" smtClean="0"/>
              <a:t>15) </a:t>
            </a:r>
            <a:r>
              <a:rPr lang="ko-KR" altLang="en-US" smtClean="0"/>
              <a:t>다음 내용이 설명하는 용어는</a:t>
            </a:r>
            <a:r>
              <a:rPr lang="en-US" altLang="ko-KR" smtClean="0"/>
              <a:t>?</a:t>
            </a:r>
          </a:p>
          <a:p>
            <a:pPr marL="771525" indent="-771525"/>
            <a:endParaRPr lang="en-US" altLang="ko-KR" smtClean="0"/>
          </a:p>
          <a:p>
            <a:r>
              <a:rPr lang="ko-KR" altLang="en-US"/>
              <a:t>시스템이 아닌 사람의 취약점을 공략하여 원하는 정보를 얻는 공격 기법</a:t>
            </a:r>
            <a:r>
              <a:rPr lang="en-US" altLang="ko-KR"/>
              <a:t>. </a:t>
            </a:r>
            <a:r>
              <a:rPr lang="ko-KR" altLang="en-US"/>
              <a:t>신뢰할 수 있는 사람으로 위장하여 다른 사람으로 하여금 자신의 목적을 위해 행동하도록 만드는 기술이다</a:t>
            </a:r>
            <a:r>
              <a:rPr lang="en-US" altLang="ko-KR"/>
              <a:t>. </a:t>
            </a:r>
            <a:r>
              <a:rPr lang="ko-KR" altLang="en-US"/>
              <a:t>전화</a:t>
            </a:r>
            <a:r>
              <a:rPr lang="en-US" altLang="ko-KR"/>
              <a:t>, </a:t>
            </a:r>
            <a:r>
              <a:rPr lang="ko-KR" altLang="en-US"/>
              <a:t>이메일</a:t>
            </a:r>
            <a:r>
              <a:rPr lang="en-US" altLang="ko-KR"/>
              <a:t>, </a:t>
            </a:r>
            <a:r>
              <a:rPr lang="ko-KR" altLang="en-US"/>
              <a:t>메신저 등 접근 </a:t>
            </a:r>
            <a:r>
              <a:rPr lang="ko-KR" altLang="en-US"/>
              <a:t>채널이 </a:t>
            </a:r>
            <a:r>
              <a:rPr lang="ko-KR" altLang="en-US" smtClean="0"/>
              <a:t>다각화 되어 가고 있다</a:t>
            </a:r>
            <a:r>
              <a:rPr lang="en-US" altLang="ko-KR" smtClean="0"/>
              <a:t>.</a:t>
            </a:r>
          </a:p>
          <a:p>
            <a:endParaRPr lang="en-US" altLang="ko-KR"/>
          </a:p>
          <a:p>
            <a:r>
              <a:rPr lang="en-US" altLang="ko-KR" smtClean="0"/>
              <a:t>Social Engineering(</a:t>
            </a:r>
            <a:r>
              <a:rPr lang="ko-KR" altLang="en-US" smtClean="0"/>
              <a:t>사회 공학</a:t>
            </a:r>
            <a:r>
              <a:rPr lang="en-US" altLang="ko-KR" smtClean="0"/>
              <a:t>)</a:t>
            </a:r>
          </a:p>
          <a:p>
            <a:endParaRPr lang="en-US" altLang="ko-KR" smtClean="0"/>
          </a:p>
          <a:p>
            <a:pPr marL="771525" indent="-771525"/>
            <a:r>
              <a:rPr lang="ko-KR" altLang="en-US" smtClean="0"/>
              <a:t>연습</a:t>
            </a:r>
            <a:r>
              <a:rPr lang="en-US" altLang="ko-KR" smtClean="0"/>
              <a:t>16) </a:t>
            </a:r>
            <a:r>
              <a:rPr lang="ko-KR" altLang="en-US"/>
              <a:t>빈칸에 들어갈 </a:t>
            </a:r>
            <a:r>
              <a:rPr lang="ko-KR" altLang="en-US"/>
              <a:t>용어는</a:t>
            </a:r>
            <a:r>
              <a:rPr lang="en-US" altLang="ko-KR" smtClean="0"/>
              <a:t>?</a:t>
            </a:r>
          </a:p>
          <a:p>
            <a:pPr marL="771525" indent="-771525"/>
            <a:endParaRPr lang="en-US" altLang="ko-KR"/>
          </a:p>
          <a:p>
            <a:r>
              <a:rPr lang="ko-KR" altLang="en-US" smtClean="0"/>
              <a:t>해커와 행동주의의 </a:t>
            </a:r>
            <a:r>
              <a:rPr lang="ko-KR" altLang="en-US"/>
              <a:t>합성어로 자신들의 정치적 목적을 달성하기 위한 수단으로 자신과 노선을 달리하는 정부나 기업</a:t>
            </a:r>
            <a:r>
              <a:rPr lang="en-US" altLang="ko-KR"/>
              <a:t>·</a:t>
            </a:r>
            <a:r>
              <a:rPr lang="ko-KR" altLang="en-US"/>
              <a:t>단체 등의 인터넷 웹 사이트를 해킹하는 </a:t>
            </a:r>
            <a:r>
              <a:rPr lang="ko-KR" altLang="en-US"/>
              <a:t>일체의 </a:t>
            </a:r>
            <a:r>
              <a:rPr lang="ko-KR" altLang="en-US" smtClean="0"/>
              <a:t>활동이다</a:t>
            </a:r>
            <a:r>
              <a:rPr lang="en-US" altLang="ko-KR" smtClean="0"/>
              <a:t>. </a:t>
            </a:r>
            <a:r>
              <a:rPr lang="ko-KR" altLang="en-US" smtClean="0"/>
              <a:t>인터넷이 </a:t>
            </a:r>
            <a:r>
              <a:rPr lang="ko-KR" altLang="en-US"/>
              <a:t>활성화되면서 정치가</a:t>
            </a:r>
            <a:r>
              <a:rPr lang="en-US" altLang="ko-KR"/>
              <a:t>, </a:t>
            </a:r>
            <a:r>
              <a:rPr lang="ko-KR" altLang="en-US"/>
              <a:t>사회 운동가들이 인터넷 공간으로 활동영역을 </a:t>
            </a:r>
            <a:r>
              <a:rPr lang="ko-KR" altLang="en-US"/>
              <a:t>넓히면서 </a:t>
            </a:r>
            <a:r>
              <a:rPr lang="en-US" altLang="ko-KR" smtClean="0"/>
              <a:t>(             )</a:t>
            </a:r>
            <a:r>
              <a:rPr lang="ko-KR" altLang="en-US" smtClean="0"/>
              <a:t>도 </a:t>
            </a:r>
            <a:r>
              <a:rPr lang="ko-KR" altLang="en-US"/>
              <a:t>증가하고 </a:t>
            </a:r>
            <a:r>
              <a:rPr lang="ko-KR" altLang="en-US"/>
              <a:t>있다</a:t>
            </a:r>
            <a:r>
              <a:rPr lang="en-US" altLang="ko-KR" smtClean="0"/>
              <a:t>.</a:t>
            </a:r>
          </a:p>
          <a:p>
            <a:endParaRPr lang="en-US" altLang="ko-KR"/>
          </a:p>
          <a:p>
            <a:r>
              <a:rPr lang="en-US" altLang="ko-KR" smtClean="0"/>
              <a:t>Hacktivism(</a:t>
            </a:r>
            <a:r>
              <a:rPr lang="ko-KR" altLang="en-US" smtClean="0"/>
              <a:t>핵티비즘</a:t>
            </a:r>
            <a:r>
              <a:rPr lang="en-US" altLang="ko-KR" smtClean="0"/>
              <a:t>)</a:t>
            </a:r>
            <a:endParaRPr lang="en-US" altLang="ko-KR"/>
          </a:p>
        </p:txBody>
      </p:sp>
    </p:spTree>
    <p:extLst>
      <p:ext uri="{BB962C8B-B14F-4D97-AF65-F5344CB8AC3E}">
        <p14:creationId xmlns:p14="http://schemas.microsoft.com/office/powerpoint/2010/main" val="36766353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A7FC589-B728-4532-88A7-60E2B861FC0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다이아몬드 눈금 프레젠테이션(와이드스크린)</Template>
  <TotalTime>0</TotalTime>
  <Words>5347</Words>
  <Application>Microsoft Office PowerPoint</Application>
  <PresentationFormat>와이드스크린</PresentationFormat>
  <Paragraphs>526</Paragraphs>
  <Slides>38</Slides>
  <Notes>37</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38</vt:i4>
      </vt:variant>
    </vt:vector>
  </HeadingPairs>
  <TitlesOfParts>
    <vt:vector size="42" baseType="lpstr">
      <vt:lpstr>HY중고딕</vt:lpstr>
      <vt:lpstr>맑은 고딕</vt:lpstr>
      <vt:lpstr>Arial</vt:lpstr>
      <vt:lpstr>Diamond Grid 16x9</vt:lpstr>
      <vt:lpstr>정보처리기사 실기</vt:lpstr>
      <vt:lpstr>연습문제( 4과목: IT 신기술 동향 및 시스템관리 )</vt:lpstr>
      <vt:lpstr>연습문제( 4과목: IT 신기술 동향 및 시스템관리 )</vt:lpstr>
      <vt:lpstr>연습문제( 4과목: IT 신기술 동향 및 시스템관리 )</vt:lpstr>
      <vt:lpstr>연습문제( 4과목: IT 신기술 동향 및 시스템관리 )</vt:lpstr>
      <vt:lpstr>연습문제( 4과목: IT 신기술 동향 및 시스템관리 )</vt:lpstr>
      <vt:lpstr>연습문제( 4과목: IT 신기술 동향 및 시스템관리 )</vt:lpstr>
      <vt:lpstr>연습문제( 4과목: IT 신기술 동향 및 시스템관리 )</vt:lpstr>
      <vt:lpstr>연습문제( 4과목: IT 신기술 동향 및 시스템관리 )</vt:lpstr>
      <vt:lpstr>연습문제( 4과목: IT 신기술 동향 및 시스템관리 )</vt:lpstr>
      <vt:lpstr>연습문제( 4과목: IT 신기술 동향 및 시스템관리 )</vt:lpstr>
      <vt:lpstr>연습문제( 4과목: IT 신기술 동향 및 시스템관리 )</vt:lpstr>
      <vt:lpstr>연습문제( 4과목: IT 신기술 동향 및 시스템관리 )</vt:lpstr>
      <vt:lpstr>연습문제( 4과목: IT 신기술 동향 및 시스템관리 )</vt:lpstr>
      <vt:lpstr>연습문제( 4과목: IT 신기술 동향 및 시스템관리 )</vt:lpstr>
      <vt:lpstr>연습문제( 4과목: IT 신기술 동향 및 시스템관리 )</vt:lpstr>
      <vt:lpstr>연습문제( 4과목: IT 신기술 동향 및 시스템관리 )</vt:lpstr>
      <vt:lpstr>연습문제( 4과목: IT 신기술 동향 및 시스템관리 )</vt:lpstr>
      <vt:lpstr>연습문제( 4과목: IT 신기술 동향 및 시스템관리 )</vt:lpstr>
      <vt:lpstr>연습문제( 4과목: IT 신기술 동향 및 시스템관리 )</vt:lpstr>
      <vt:lpstr>연습문제( 4과목: IT 신기술 동향 및 시스템관리 )</vt:lpstr>
      <vt:lpstr>연습문제( 4과목: IT 신기술 동향 및 시스템관리 )</vt:lpstr>
      <vt:lpstr>연습문제( 4과목: IT 신기술 동향 및 시스템관리 )</vt:lpstr>
      <vt:lpstr>연습문제( 4과목: IT 신기술 동향 및 시스템관리 )</vt:lpstr>
      <vt:lpstr>연습문제( 4과목: IT 신기술 동향 및 시스템관리 )</vt:lpstr>
      <vt:lpstr>연습문제( 4과목: IT 신기술 동향 및 시스템관리 )</vt:lpstr>
      <vt:lpstr>연습문제( 4과목: IT 신기술 동향 및 시스템관리 )</vt:lpstr>
      <vt:lpstr>연습문제( 4과목: IT 신기술 동향 및 시스템관리 )</vt:lpstr>
      <vt:lpstr>연습문제( 4과목: IT 신기술 동향 및 시스템관리 )</vt:lpstr>
      <vt:lpstr>연습문제( 4과목: IT 신기술 동향 및 시스템관리 )</vt:lpstr>
      <vt:lpstr>연습문제( 4과목: IT 신기술 동향 및 시스템관리 )</vt:lpstr>
      <vt:lpstr>연습문제( 4과목: IT 신기술 동향 및 시스템관리 )</vt:lpstr>
      <vt:lpstr>연습문제( 4과목: IT 신기술 동향 및 시스템관리 )</vt:lpstr>
      <vt:lpstr>연습문제( 4과목: IT 신기술 동향 및 시스템관리 )</vt:lpstr>
      <vt:lpstr>연습문제( 4과목: IT 신기술 동향 및 시스템관리 )</vt:lpstr>
      <vt:lpstr>연습문제( 4과목: IT 신기술 동향 및 시스템관리 )</vt:lpstr>
      <vt:lpstr>연습문제(5과목: 전산영어)</vt:lpstr>
      <vt:lpstr>연습문제(5과목: 전산영어)</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2017-05-03T01:40:33Z</dcterms:created>
  <dcterms:modified xsi:type="dcterms:W3CDTF">2017-05-15T19:23:31Z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