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1" r:id="rId3"/>
    <p:sldId id="312" r:id="rId4"/>
    <p:sldId id="344" r:id="rId5"/>
    <p:sldId id="346" r:id="rId6"/>
    <p:sldId id="347" r:id="rId7"/>
    <p:sldId id="349" r:id="rId8"/>
    <p:sldId id="348" r:id="rId9"/>
    <p:sldId id="351" r:id="rId10"/>
    <p:sldId id="350" r:id="rId11"/>
    <p:sldId id="352" r:id="rId12"/>
    <p:sldId id="353" r:id="rId13"/>
    <p:sldId id="354" r:id="rId14"/>
    <p:sldId id="339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5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5/14/2017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2017-05-14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69074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8877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45441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5191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79711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04434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46427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71915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15284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86074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8451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2388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81582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0800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45210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1056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8576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7364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86437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7232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3167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967645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490863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4352474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2017-05-14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2017-05-14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53726"/>
            <a:ext cx="9601200" cy="5606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28299"/>
            <a:ext cx="9601200" cy="45629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2017-05-14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2017-05-14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2017-05-14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2017-05-14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2017-05-14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2017-05-14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2017-05-14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356235"/>
            <a:ext cx="9604310" cy="183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실기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527627"/>
            <a:ext cx="9604310" cy="54313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3,4,5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업무프로세스 실무응용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신기술동향 및 시스템관리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전산영어</a:t>
            </a:r>
            <a:endParaRPr 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3</a:t>
            </a:r>
            <a:r>
              <a:rPr lang="ko-KR" altLang="en-US" smtClean="0"/>
              <a:t>과목</a:t>
            </a:r>
            <a:r>
              <a:rPr lang="en-US" altLang="ko-KR" smtClean="0"/>
              <a:t>: </a:t>
            </a:r>
            <a:r>
              <a:rPr lang="ko-KR" altLang="en-US" smtClean="0"/>
              <a:t>업무프로세스 </a:t>
            </a:r>
            <a:r>
              <a:rPr lang="en-US" altLang="ko-KR" smtClean="0"/>
              <a:t>– </a:t>
            </a:r>
            <a:r>
              <a:rPr lang="ko-KR" altLang="en-US" smtClean="0"/>
              <a:t>전사적 자원 관리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1024" y="1221939"/>
            <a:ext cx="105806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SEM(Strategic Enterprise Management, </a:t>
            </a:r>
            <a:r>
              <a:rPr lang="ko-KR" altLang="en-US" b="1" smtClean="0"/>
              <a:t>전략적 기업 경영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/>
          </a:p>
          <a:p>
            <a:pPr marL="119063" indent="-119063">
              <a:lnSpc>
                <a:spcPct val="150000"/>
              </a:lnSpc>
            </a:pPr>
            <a:r>
              <a:rPr lang="ko-KR" altLang="en-US" smtClean="0"/>
              <a:t>  기업의 수익 창출을 위한 합리적인 의사 결정을 할 수 있도록 신뢰할 수 있는 정보를 제공해 주는 전략적 의사결정 지원 시스템이다</a:t>
            </a:r>
            <a:r>
              <a:rPr lang="en-US" altLang="ko-KR" smtClean="0"/>
              <a:t>.</a:t>
            </a:r>
          </a:p>
          <a:p>
            <a:pPr marL="119063" indent="-119063">
              <a:lnSpc>
                <a:spcPct val="150000"/>
              </a:lnSpc>
            </a:pPr>
            <a:endParaRPr lang="en-US" altLang="ko-KR" smtClean="0"/>
          </a:p>
          <a:p>
            <a:pPr marL="119063" indent="-119063">
              <a:lnSpc>
                <a:spcPct val="150000"/>
              </a:lnSpc>
            </a:pPr>
            <a:r>
              <a:rPr lang="en-US" altLang="ko-KR" b="1" smtClean="0"/>
              <a:t>SEM </a:t>
            </a:r>
            <a:r>
              <a:rPr lang="ko-KR" altLang="en-US" b="1" smtClean="0"/>
              <a:t>구성요소</a:t>
            </a:r>
            <a:endParaRPr lang="en-US" altLang="ko-KR" b="1" smtClean="0"/>
          </a:p>
          <a:p>
            <a:pPr marL="119063" indent="-119063">
              <a:lnSpc>
                <a:spcPct val="150000"/>
              </a:lnSpc>
            </a:pPr>
            <a:r>
              <a:rPr lang="en-US" altLang="ko-KR" smtClean="0"/>
              <a:t>VBM(Value Based Management) </a:t>
            </a:r>
            <a:r>
              <a:rPr lang="en-US" altLang="ko-KR"/>
              <a:t>: </a:t>
            </a:r>
            <a:r>
              <a:rPr lang="ko-KR" altLang="en-US"/>
              <a:t>기업의 가장 근본이 되는 목적을 주주와 투자자들에게 최고의 경제적 가치를 창조하는데 핵심을 둔 가치중심 </a:t>
            </a:r>
            <a:r>
              <a:rPr lang="ko-KR" altLang="en-US"/>
              <a:t>경영 </a:t>
            </a:r>
            <a:endParaRPr lang="ko-KR" altLang="en-US"/>
          </a:p>
          <a:p>
            <a:pPr marL="119063" indent="-119063">
              <a:lnSpc>
                <a:spcPct val="150000"/>
              </a:lnSpc>
            </a:pPr>
            <a:endParaRPr lang="ko-KR" altLang="en-US"/>
          </a:p>
          <a:p>
            <a:pPr marL="119063" indent="-119063">
              <a:lnSpc>
                <a:spcPct val="150000"/>
              </a:lnSpc>
            </a:pPr>
            <a:r>
              <a:rPr lang="en-US" altLang="ko-KR" smtClean="0"/>
              <a:t>ABC(Activity Based Costing </a:t>
            </a:r>
            <a:r>
              <a:rPr lang="ko-KR" altLang="en-US" smtClean="0"/>
              <a:t>활동기준 원가계산</a:t>
            </a:r>
            <a:r>
              <a:rPr lang="en-US" altLang="ko-KR" smtClean="0"/>
              <a:t>)/ ABM</a:t>
            </a:r>
            <a:r>
              <a:rPr lang="en-US" altLang="ko-KR"/>
              <a:t>(Activity </a:t>
            </a:r>
            <a:r>
              <a:rPr lang="en-US" altLang="ko-KR"/>
              <a:t>Based </a:t>
            </a:r>
            <a:r>
              <a:rPr lang="en-US" altLang="ko-KR" smtClean="0"/>
              <a:t>Management</a:t>
            </a:r>
            <a:r>
              <a:rPr lang="ko-KR" altLang="en-US" smtClean="0"/>
              <a:t>활동기준관리</a:t>
            </a:r>
            <a:r>
              <a:rPr lang="en-US" altLang="ko-KR" smtClean="0"/>
              <a:t>): </a:t>
            </a:r>
            <a:r>
              <a:rPr lang="ko-KR" altLang="en-US"/>
              <a:t>원가 관리 체계를 근거를 두고 정확한 원가를 측정 </a:t>
            </a:r>
            <a:r>
              <a:rPr lang="en-US" altLang="ko-KR"/>
              <a:t>, </a:t>
            </a:r>
            <a:r>
              <a:rPr lang="ko-KR" altLang="en-US"/>
              <a:t>원가 대상에 대한 </a:t>
            </a:r>
            <a:r>
              <a:rPr lang="ko-KR" altLang="en-US"/>
              <a:t>성과 </a:t>
            </a:r>
            <a:r>
              <a:rPr lang="ko-KR" altLang="en-US" smtClean="0"/>
              <a:t>측정</a:t>
            </a:r>
            <a:endParaRPr lang="ko-KR" altLang="en-US"/>
          </a:p>
          <a:p>
            <a:pPr marL="119063" indent="-119063">
              <a:lnSpc>
                <a:spcPct val="150000"/>
              </a:lnSpc>
            </a:pPr>
            <a:endParaRPr lang="ko-KR" altLang="en-US"/>
          </a:p>
          <a:p>
            <a:pPr marL="119063" indent="-119063">
              <a:lnSpc>
                <a:spcPct val="150000"/>
              </a:lnSpc>
            </a:pPr>
            <a:r>
              <a:rPr lang="en-US" altLang="ko-KR" smtClean="0"/>
              <a:t>BSC(Balanced Score Card </a:t>
            </a:r>
            <a:r>
              <a:rPr lang="ko-KR" altLang="en-US" smtClean="0"/>
              <a:t>균형성과관리</a:t>
            </a:r>
            <a:r>
              <a:rPr lang="en-US" altLang="ko-KR" smtClean="0"/>
              <a:t>) </a:t>
            </a:r>
            <a:r>
              <a:rPr lang="en-US" altLang="ko-KR"/>
              <a:t>:  </a:t>
            </a:r>
            <a:r>
              <a:rPr lang="ko-KR" altLang="en-US"/>
              <a:t>내부 프로세스 </a:t>
            </a:r>
            <a:r>
              <a:rPr lang="en-US" altLang="ko-KR"/>
              <a:t>, </a:t>
            </a:r>
            <a:r>
              <a:rPr lang="ko-KR" altLang="en-US"/>
              <a:t>학습 등을 추가 하여 균형있게 평가하는 무형 자산 </a:t>
            </a:r>
            <a:r>
              <a:rPr lang="ko-KR" altLang="en-US"/>
              <a:t>평가 </a:t>
            </a:r>
            <a:r>
              <a:rPr lang="ko-KR" altLang="en-US" smtClean="0"/>
              <a:t>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3</a:t>
            </a:r>
            <a:r>
              <a:rPr lang="ko-KR" altLang="en-US" smtClean="0"/>
              <a:t>과목</a:t>
            </a:r>
            <a:r>
              <a:rPr lang="en-US" altLang="ko-KR" smtClean="0"/>
              <a:t>: </a:t>
            </a:r>
            <a:r>
              <a:rPr lang="ko-KR" altLang="en-US" smtClean="0"/>
              <a:t>업무프로세스 </a:t>
            </a:r>
            <a:r>
              <a:rPr lang="en-US" altLang="ko-KR" smtClean="0"/>
              <a:t>– </a:t>
            </a:r>
            <a:r>
              <a:rPr lang="ko-KR" altLang="en-US" smtClean="0"/>
              <a:t>정보 시스템 구축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1024" y="1221939"/>
            <a:ext cx="105806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IRM(Information Resource Management, </a:t>
            </a:r>
            <a:r>
              <a:rPr lang="ko-KR" altLang="en-US" b="1" smtClean="0"/>
              <a:t>정보 자원 관리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/>
          </a:p>
          <a:p>
            <a:pPr marL="119063" indent="-119063">
              <a:lnSpc>
                <a:spcPct val="150000"/>
              </a:lnSpc>
            </a:pPr>
            <a:r>
              <a:rPr lang="ko-KR" altLang="en-US" smtClean="0"/>
              <a:t>  기업의 정보 자원을 조직 전체가 공유할 수 있도록 자원 관리 원칙에 따라 관리하는 정보 관리 접근 방법</a:t>
            </a:r>
            <a:endParaRPr lang="en-US" altLang="ko-KR" smtClean="0"/>
          </a:p>
          <a:p>
            <a:pPr marL="119063" indent="-119063">
              <a:lnSpc>
                <a:spcPct val="150000"/>
              </a:lnSpc>
            </a:pPr>
            <a:r>
              <a:rPr lang="en-US" altLang="ko-KR" b="1"/>
              <a:t>ERM</a:t>
            </a:r>
            <a:r>
              <a:rPr lang="ko-KR" altLang="en-US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전사적 </a:t>
            </a:r>
            <a:r>
              <a:rPr lang="ko-KR" altLang="en-US"/>
              <a:t>위험 </a:t>
            </a:r>
            <a:r>
              <a:rPr lang="ko-KR" altLang="en-US"/>
              <a:t>관리 </a:t>
            </a:r>
            <a:r>
              <a:rPr lang="en-US" altLang="ko-KR" smtClean="0"/>
              <a:t>)</a:t>
            </a:r>
            <a:r>
              <a:rPr lang="ko-KR" altLang="en-US"/>
              <a:t> 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en-US" altLang="ko-KR"/>
              <a:t> </a:t>
            </a:r>
            <a:r>
              <a:rPr lang="ko-KR" altLang="en-US"/>
              <a:t>기업의 궁극적인 목표 달성을 위해 대응 방안을 수립</a:t>
            </a:r>
            <a:r>
              <a:rPr lang="en-US" altLang="ko-KR"/>
              <a:t>, </a:t>
            </a:r>
            <a:r>
              <a:rPr lang="ko-KR" altLang="en-US"/>
              <a:t>실행  프로세스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b="1"/>
              <a:t>SCM</a:t>
            </a:r>
            <a:r>
              <a:rPr lang="ko-KR" altLang="en-US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공급망 관리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  </a:t>
            </a:r>
            <a:r>
              <a:rPr lang="en-US" altLang="ko-KR"/>
              <a:t> </a:t>
            </a:r>
            <a:r>
              <a:rPr lang="ko-KR" altLang="en-US"/>
              <a:t>기업 내부에서 제품이나 부품의 생산자로부터 사용자에 이르는 과정에 불필요한 시간과 비용을 절감하는 기법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b="1"/>
              <a:t>CRM</a:t>
            </a:r>
            <a:r>
              <a:rPr lang="ko-KR" altLang="en-US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고객 </a:t>
            </a:r>
            <a:r>
              <a:rPr lang="ko-KR" altLang="en-US"/>
              <a:t>관계 </a:t>
            </a:r>
            <a:r>
              <a:rPr lang="ko-KR" altLang="en-US" smtClean="0"/>
              <a:t>관리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 </a:t>
            </a:r>
            <a:r>
              <a:rPr lang="en-US" altLang="ko-KR"/>
              <a:t> </a:t>
            </a:r>
            <a:r>
              <a:rPr lang="ko-KR" altLang="en-US"/>
              <a:t>고객 </a:t>
            </a:r>
            <a:r>
              <a:rPr lang="ko-KR" altLang="en-US"/>
              <a:t>관계를 </a:t>
            </a:r>
            <a:r>
              <a:rPr lang="ko-KR" altLang="en-US" smtClean="0"/>
              <a:t>관리해 </a:t>
            </a:r>
            <a:r>
              <a:rPr lang="ko-KR" altLang="en-US"/>
              <a:t>나가기 위해 필요한 방법론이나 소프트웨어등 고객 중심의 경영 기법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b="1"/>
              <a:t>SRM</a:t>
            </a:r>
            <a:r>
              <a:rPr lang="ko-KR" altLang="en-US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공급 </a:t>
            </a:r>
            <a:r>
              <a:rPr lang="ko-KR" altLang="en-US"/>
              <a:t>업체 </a:t>
            </a:r>
            <a:r>
              <a:rPr lang="ko-KR" altLang="en-US" smtClean="0"/>
              <a:t>관계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 </a:t>
            </a:r>
            <a:r>
              <a:rPr lang="en-US" altLang="ko-KR"/>
              <a:t> </a:t>
            </a:r>
            <a:r>
              <a:rPr lang="ko-KR" altLang="en-US"/>
              <a:t>제품 공급망을 어떻게 관리 해야 하는가 제시해주는 </a:t>
            </a:r>
            <a:r>
              <a:rPr lang="ko-KR" altLang="en-US"/>
              <a:t>경영 </a:t>
            </a:r>
            <a:r>
              <a:rPr lang="ko-KR" altLang="en-US" smtClean="0"/>
              <a:t>솔루션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b="1" smtClean="0"/>
              <a:t>MDM (</a:t>
            </a:r>
            <a:r>
              <a:rPr lang="ko-KR" altLang="en-US" smtClean="0"/>
              <a:t>기준 </a:t>
            </a:r>
            <a:r>
              <a:rPr lang="ko-KR" altLang="en-US"/>
              <a:t>정보 </a:t>
            </a:r>
            <a:r>
              <a:rPr lang="ko-KR" altLang="en-US" smtClean="0"/>
              <a:t>관리</a:t>
            </a:r>
            <a:r>
              <a:rPr lang="en-US" altLang="ko-KR" smtClean="0"/>
              <a:t>) </a:t>
            </a:r>
            <a:r>
              <a:rPr lang="ko-KR" altLang="en-US"/>
              <a:t>마스터 데이터 관리를 위한 </a:t>
            </a:r>
            <a:r>
              <a:rPr lang="ko-KR" altLang="en-US"/>
              <a:t>기업내 </a:t>
            </a:r>
            <a:r>
              <a:rPr lang="ko-KR" altLang="en-US" smtClean="0"/>
              <a:t>조직활동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3</a:t>
            </a:r>
            <a:r>
              <a:rPr lang="ko-KR" altLang="en-US" smtClean="0"/>
              <a:t>과목</a:t>
            </a:r>
            <a:r>
              <a:rPr lang="en-US" altLang="ko-KR" smtClean="0"/>
              <a:t>: </a:t>
            </a:r>
            <a:r>
              <a:rPr lang="ko-KR" altLang="en-US" smtClean="0"/>
              <a:t>업무프로세스 </a:t>
            </a:r>
            <a:r>
              <a:rPr lang="en-US" altLang="ko-KR" smtClean="0"/>
              <a:t>– </a:t>
            </a:r>
            <a:r>
              <a:rPr lang="ko-KR" altLang="en-US" smtClean="0"/>
              <a:t>시스템 통합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1024" y="1221939"/>
            <a:ext cx="105806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EAI </a:t>
            </a:r>
            <a:r>
              <a:rPr lang="en-US" altLang="ko-KR" b="1" smtClean="0"/>
              <a:t>(</a:t>
            </a:r>
            <a:r>
              <a:rPr lang="ko-KR" altLang="en-US" b="1" smtClean="0"/>
              <a:t>전사적 </a:t>
            </a:r>
            <a:r>
              <a:rPr lang="ko-KR" altLang="en-US" b="1"/>
              <a:t>응용 </a:t>
            </a:r>
            <a:r>
              <a:rPr lang="ko-KR" altLang="en-US" b="1" smtClean="0"/>
              <a:t>통합</a:t>
            </a:r>
            <a:r>
              <a:rPr lang="en-US" altLang="ko-KR" b="1" smtClean="0"/>
              <a:t>)</a:t>
            </a:r>
            <a:endParaRPr lang="en-US" altLang="ko-KR" b="1"/>
          </a:p>
          <a:p>
            <a:r>
              <a:rPr lang="ko-KR" altLang="en-US" smtClean="0"/>
              <a:t>기존의 </a:t>
            </a:r>
            <a:r>
              <a:rPr lang="ko-KR" altLang="en-US"/>
              <a:t>정보시스템들을 통합하고 유기적으로 처리 할 수 있는 기반 </a:t>
            </a:r>
            <a:r>
              <a:rPr lang="ko-KR" altLang="en-US"/>
              <a:t>기술을 </a:t>
            </a:r>
            <a:r>
              <a:rPr lang="ko-KR" altLang="en-US" smtClean="0"/>
              <a:t>통칭</a:t>
            </a:r>
            <a:endParaRPr lang="ko-KR" altLang="en-US"/>
          </a:p>
          <a:p>
            <a:r>
              <a:rPr lang="ko-KR" altLang="en-US" smtClean="0"/>
              <a:t>기업내의 </a:t>
            </a:r>
            <a:r>
              <a:rPr lang="ko-KR" altLang="en-US"/>
              <a:t>컴퓨터 애플리케이션들을 통합해 업무의 효율성을 높이는 것을 목표로 세운 계획 </a:t>
            </a:r>
            <a:r>
              <a:rPr lang="en-US" altLang="ko-KR"/>
              <a:t>,</a:t>
            </a:r>
            <a:r>
              <a:rPr lang="ko-KR" altLang="en-US"/>
              <a:t>방법 </a:t>
            </a:r>
            <a:r>
              <a:rPr lang="en-US" altLang="ko-KR"/>
              <a:t>,</a:t>
            </a:r>
            <a:r>
              <a:rPr lang="ko-KR" altLang="en-US"/>
              <a:t>도구</a:t>
            </a:r>
          </a:p>
          <a:p>
            <a:endParaRPr lang="ko-KR" altLang="en-US" b="1"/>
          </a:p>
          <a:p>
            <a:r>
              <a:rPr lang="en-US" altLang="ko-KR" b="1"/>
              <a:t>EIP </a:t>
            </a:r>
            <a:r>
              <a:rPr lang="en-US" altLang="ko-KR" b="1" smtClean="0"/>
              <a:t>(</a:t>
            </a:r>
            <a:r>
              <a:rPr lang="ko-KR" altLang="en-US" b="1" smtClean="0"/>
              <a:t>전사적 </a:t>
            </a:r>
            <a:r>
              <a:rPr lang="ko-KR" altLang="en-US" b="1"/>
              <a:t>정보 </a:t>
            </a:r>
            <a:r>
              <a:rPr lang="ko-KR" altLang="en-US" b="1" smtClean="0"/>
              <a:t>포털</a:t>
            </a:r>
            <a:r>
              <a:rPr lang="en-US" altLang="ko-KR" b="1" smtClean="0"/>
              <a:t>)</a:t>
            </a:r>
          </a:p>
          <a:p>
            <a:r>
              <a:rPr lang="en-US" altLang="ko-KR" smtClean="0"/>
              <a:t> </a:t>
            </a:r>
            <a:r>
              <a:rPr lang="ko-KR" altLang="en-US"/>
              <a:t>기업 내부 정보 및 주식 </a:t>
            </a:r>
            <a:r>
              <a:rPr lang="en-US" altLang="ko-KR"/>
              <a:t>,</a:t>
            </a:r>
            <a:r>
              <a:rPr lang="ko-KR" altLang="en-US"/>
              <a:t>뉴스등 외부정보까지 통합해 웹 포털 형태로 제공 하는 시스템</a:t>
            </a:r>
          </a:p>
          <a:p>
            <a:endParaRPr lang="en-US" altLang="ko-KR" b="1" smtClean="0"/>
          </a:p>
          <a:p>
            <a:r>
              <a:rPr lang="en-US" altLang="ko-KR" b="1" smtClean="0"/>
              <a:t>KMS(</a:t>
            </a:r>
            <a:r>
              <a:rPr lang="ko-KR" altLang="en-US" b="1" smtClean="0"/>
              <a:t>지식 </a:t>
            </a:r>
            <a:r>
              <a:rPr lang="ko-KR" altLang="en-US" b="1"/>
              <a:t>관리 </a:t>
            </a:r>
            <a:r>
              <a:rPr lang="ko-KR" altLang="en-US" b="1" smtClean="0"/>
              <a:t>시스템</a:t>
            </a:r>
            <a:r>
              <a:rPr lang="en-US" altLang="ko-KR" b="1" smtClean="0"/>
              <a:t>)</a:t>
            </a:r>
            <a:r>
              <a:rPr lang="ko-KR" altLang="en-US" b="1" smtClean="0"/>
              <a:t> </a:t>
            </a:r>
            <a:r>
              <a:rPr lang="en-US" altLang="ko-KR" b="1" smtClean="0"/>
              <a:t>  </a:t>
            </a:r>
          </a:p>
          <a:p>
            <a:r>
              <a:rPr lang="en-US" altLang="ko-KR" smtClean="0"/>
              <a:t> </a:t>
            </a:r>
            <a:r>
              <a:rPr lang="ko-KR" altLang="en-US"/>
              <a:t>조직 내의 지식을 관리하기 위한 분산 하이퍼 미디어 시스템 </a:t>
            </a:r>
          </a:p>
          <a:p>
            <a:endParaRPr lang="ko-KR" altLang="en-US"/>
          </a:p>
          <a:p>
            <a:r>
              <a:rPr lang="ko-KR" altLang="en-US"/>
              <a:t> 최근에는 비정형적 정보를 활용하여 기업의 효율 성을 높이고 지식 경영을 꾀함</a:t>
            </a:r>
          </a:p>
          <a:p>
            <a:endParaRPr lang="ko-KR" altLang="en-US" b="1"/>
          </a:p>
          <a:p>
            <a:r>
              <a:rPr lang="en-US" altLang="ko-KR" b="1" smtClean="0"/>
              <a:t>EA(</a:t>
            </a:r>
            <a:r>
              <a:rPr lang="ko-KR" altLang="en-US" b="1" smtClean="0"/>
              <a:t>전사적 아키텍처</a:t>
            </a:r>
            <a:r>
              <a:rPr lang="en-US" altLang="ko-KR" b="1" smtClean="0"/>
              <a:t>)</a:t>
            </a:r>
            <a:endParaRPr lang="ko-KR" altLang="en-US" b="1"/>
          </a:p>
          <a:p>
            <a:r>
              <a:rPr lang="ko-KR" altLang="en-US" smtClean="0"/>
              <a:t>기업의 목표와 요구사항을 효과적으로 지원하기 위해</a:t>
            </a:r>
            <a:r>
              <a:rPr lang="en-US" altLang="ko-KR"/>
              <a:t> </a:t>
            </a:r>
            <a:r>
              <a:rPr lang="en-US" altLang="ko-KR" smtClean="0"/>
              <a:t>IT </a:t>
            </a:r>
            <a:r>
              <a:rPr lang="ko-KR" altLang="en-US" smtClean="0"/>
              <a:t>인프라 각 부분의 구성과 구현 기술을 체계적으로 기술하는 작업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b="1" smtClean="0"/>
              <a:t>BRMS(</a:t>
            </a:r>
            <a:r>
              <a:rPr lang="ko-KR" altLang="en-US" b="1" smtClean="0"/>
              <a:t>비즈니스 규칙 관리 시스템</a:t>
            </a:r>
            <a:r>
              <a:rPr lang="en-US" altLang="ko-KR" b="1" smtClean="0"/>
              <a:t>)</a:t>
            </a:r>
          </a:p>
          <a:p>
            <a:r>
              <a:rPr lang="ko-KR" altLang="en-US" smtClean="0"/>
              <a:t>비구조적이고 복잡한 업무 프로세스를 자동으로 정의 및 제어함으로써 경험이 부족한 비전문가도 효과적인 업무 처리 및 상품 판매등이 가능하도록 지원하는 시스템이다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1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98700"/>
            <a:ext cx="105806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</a:t>
            </a:r>
            <a:r>
              <a:rPr lang="en-US" altLang="ko-KR" smtClean="0"/>
              <a:t>1) </a:t>
            </a:r>
            <a:r>
              <a:rPr lang="ko-KR" altLang="en-US" smtClean="0"/>
              <a:t>빈칸에 들어갈 용어는</a:t>
            </a:r>
            <a:r>
              <a:rPr lang="en-US" altLang="ko-KR" smtClean="0"/>
              <a:t>? (</a:t>
            </a:r>
            <a:r>
              <a:rPr lang="ko-KR" altLang="en-US" smtClean="0"/>
              <a:t>전체영문이나 약자로 쓰시오</a:t>
            </a:r>
            <a:r>
              <a:rPr lang="en-US" altLang="ko-KR" smtClean="0"/>
              <a:t>.)</a:t>
            </a:r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 smtClean="0"/>
          </a:p>
          <a:p>
            <a:pPr marL="771525" indent="-771525"/>
            <a:r>
              <a:rPr lang="ko-KR" altLang="en-US" smtClean="0"/>
              <a:t>연습</a:t>
            </a:r>
            <a:r>
              <a:rPr lang="en-US" altLang="ko-KR" smtClean="0"/>
              <a:t>2) </a:t>
            </a:r>
            <a:r>
              <a:rPr lang="ko-KR" altLang="en-US"/>
              <a:t>빈칸에 들어갈 용어는</a:t>
            </a:r>
            <a:r>
              <a:rPr lang="en-US" altLang="ko-KR"/>
              <a:t>? (</a:t>
            </a:r>
            <a:r>
              <a:rPr lang="ko-KR" altLang="en-US"/>
              <a:t>전체영문이나 약자로 쓰시오</a:t>
            </a:r>
            <a:r>
              <a:rPr lang="en-US" altLang="ko-KR"/>
              <a:t>.)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18" y="1429657"/>
            <a:ext cx="10226234" cy="10285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418" y="3945324"/>
            <a:ext cx="10541078" cy="9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8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98700"/>
            <a:ext cx="10580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</a:t>
            </a:r>
            <a:r>
              <a:rPr lang="en-US" altLang="ko-KR" smtClean="0"/>
              <a:t>3) </a:t>
            </a:r>
            <a:r>
              <a:rPr lang="ko-KR" altLang="en-US"/>
              <a:t>빈칸에 들어갈 용어는</a:t>
            </a:r>
            <a:r>
              <a:rPr lang="en-US" altLang="ko-KR"/>
              <a:t>? (</a:t>
            </a:r>
            <a:r>
              <a:rPr lang="ko-KR" altLang="en-US"/>
              <a:t>전체영문이나 약자로 쓰시오</a:t>
            </a:r>
            <a:r>
              <a:rPr lang="en-US" altLang="ko-KR"/>
              <a:t>.)</a:t>
            </a:r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52400"/>
            <a:ext cx="10510138" cy="24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9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98700"/>
            <a:ext cx="105806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smtClean="0"/>
              <a:t>연습</a:t>
            </a:r>
            <a:r>
              <a:rPr lang="en-US" altLang="ko-KR" smtClean="0"/>
              <a:t>4) </a:t>
            </a:r>
            <a:r>
              <a:rPr lang="ko-KR" altLang="en-US"/>
              <a:t>빈칸에 들어갈 용어는</a:t>
            </a:r>
            <a:r>
              <a:rPr lang="en-US" altLang="ko-KR"/>
              <a:t>? (</a:t>
            </a:r>
            <a:r>
              <a:rPr lang="ko-KR" altLang="en-US"/>
              <a:t>전체영문이나 약자로 </a:t>
            </a:r>
            <a:r>
              <a:rPr lang="ko-KR" altLang="en-US"/>
              <a:t>쓰시오</a:t>
            </a:r>
            <a:r>
              <a:rPr lang="en-US" altLang="ko-KR" smtClean="0"/>
              <a:t>.)</a:t>
            </a:r>
            <a:endParaRPr lang="en-US" altLang="ko-KR" smtClean="0"/>
          </a:p>
          <a:p>
            <a:pPr fontAlgn="base" latinLnBrk="1"/>
            <a:endParaRPr lang="en-US" altLang="ko-KR" smtClean="0"/>
          </a:p>
          <a:p>
            <a:pPr fontAlgn="base" latinLnBrk="1"/>
            <a:r>
              <a:rPr lang="en-US" altLang="ko-KR" smtClean="0"/>
              <a:t>(    1   )</a:t>
            </a:r>
            <a:r>
              <a:rPr lang="ko-KR" altLang="en-US" smtClean="0"/>
              <a:t>는 기업 </a:t>
            </a:r>
            <a:r>
              <a:rPr lang="ko-KR" altLang="en-US"/>
              <a:t>내</a:t>
            </a:r>
            <a:r>
              <a:rPr lang="en-US" altLang="ko-KR"/>
              <a:t>,</a:t>
            </a:r>
            <a:r>
              <a:rPr lang="ko-KR" altLang="en-US"/>
              <a:t>외부에 걸친 지속적인 프로세스의 개선과 실시간 정보제공을 통해 업무지연을 최소화하고 의사결정 스피드를 높여 경쟁력을 극대화하는 기업을 </a:t>
            </a:r>
            <a:r>
              <a:rPr lang="ko-KR" altLang="en-US"/>
              <a:t>말한다</a:t>
            </a:r>
            <a:r>
              <a:rPr lang="en-US" altLang="ko-KR" smtClean="0"/>
              <a:t>.</a:t>
            </a:r>
          </a:p>
          <a:p>
            <a:pPr fontAlgn="base" latinLnBrk="1"/>
            <a:endParaRPr lang="ko-KR" altLang="en-US"/>
          </a:p>
          <a:p>
            <a:pPr fontAlgn="base" latinLnBrk="1"/>
            <a:r>
              <a:rPr lang="en-US" altLang="ko-KR" smtClean="0"/>
              <a:t>(    1    )</a:t>
            </a:r>
            <a:r>
              <a:rPr lang="ko-KR" altLang="en-US" smtClean="0"/>
              <a:t>의 </a:t>
            </a:r>
            <a:r>
              <a:rPr lang="ko-KR" altLang="en-US"/>
              <a:t>목적인 기업의 경쟁력 확보를 위해 비즈니스 프로세스 관리와 실행 과정에서 생기는 지연을 빨리 인식</a:t>
            </a:r>
            <a:r>
              <a:rPr lang="en-US" altLang="ko-KR"/>
              <a:t>(Awareness)</a:t>
            </a:r>
            <a:r>
              <a:rPr lang="ko-KR" altLang="en-US"/>
              <a:t>하여</a:t>
            </a:r>
            <a:r>
              <a:rPr lang="en-US" altLang="ko-KR"/>
              <a:t>, </a:t>
            </a:r>
            <a:r>
              <a:rPr lang="ko-KR" altLang="en-US"/>
              <a:t>빨리 결정</a:t>
            </a:r>
            <a:r>
              <a:rPr lang="en-US" altLang="ko-KR"/>
              <a:t>(Decision)</a:t>
            </a:r>
            <a:r>
              <a:rPr lang="ko-KR" altLang="en-US"/>
              <a:t>하고 빨리 처리</a:t>
            </a:r>
            <a:r>
              <a:rPr lang="en-US" altLang="ko-KR"/>
              <a:t>(Action)</a:t>
            </a:r>
            <a:r>
              <a:rPr lang="ko-KR" altLang="en-US"/>
              <a:t>하여 프로세스를 개선한다</a:t>
            </a:r>
            <a:r>
              <a:rPr lang="en-US" altLang="ko-KR"/>
              <a:t>.</a:t>
            </a:r>
            <a:endParaRPr lang="ko-KR" altLang="en-US"/>
          </a:p>
          <a:p>
            <a:pPr marL="771525" indent="-771525"/>
            <a:r>
              <a:rPr lang="en-US" altLang="ko-KR" smtClean="0"/>
              <a:t> </a:t>
            </a:r>
          </a:p>
          <a:p>
            <a:pPr fontAlgn="base" latinLnBrk="1"/>
            <a:r>
              <a:rPr lang="en-US" altLang="ko-KR" smtClean="0"/>
              <a:t>(     1   )</a:t>
            </a:r>
            <a:r>
              <a:rPr lang="ko-KR" altLang="en-US" smtClean="0"/>
              <a:t>의 </a:t>
            </a:r>
            <a:r>
              <a:rPr lang="ko-KR" altLang="en-US"/>
              <a:t>핵심은 효율적인 협업체계 구축</a:t>
            </a:r>
            <a:r>
              <a:rPr lang="en-US" altLang="ko-KR"/>
              <a:t>, </a:t>
            </a:r>
            <a:r>
              <a:rPr lang="ko-KR" altLang="en-US"/>
              <a:t>실시간 정보공유</a:t>
            </a:r>
            <a:r>
              <a:rPr lang="en-US" altLang="ko-KR"/>
              <a:t>, </a:t>
            </a:r>
            <a:r>
              <a:rPr lang="ko-KR" altLang="en-US"/>
              <a:t>스피드</a:t>
            </a:r>
            <a:r>
              <a:rPr lang="en-US" altLang="ko-KR"/>
              <a:t>, </a:t>
            </a:r>
            <a:r>
              <a:rPr lang="ko-KR" altLang="en-US"/>
              <a:t>변화에 대한 민첩성</a:t>
            </a:r>
            <a:r>
              <a:rPr lang="en-US" altLang="ko-KR"/>
              <a:t>, </a:t>
            </a:r>
            <a:r>
              <a:rPr lang="ko-KR" altLang="en-US"/>
              <a:t>지속적인 개선 등이다</a:t>
            </a:r>
            <a:r>
              <a:rPr lang="en-US" altLang="ko-KR"/>
              <a:t>.</a:t>
            </a:r>
            <a:endParaRPr lang="ko-KR" altLang="en-US"/>
          </a:p>
          <a:p>
            <a:pPr fontAlgn="base" latinLnBrk="1"/>
            <a:r>
              <a:rPr lang="ko-KR" altLang="en-US" smtClean="0"/>
              <a:t>프로세스에 </a:t>
            </a:r>
            <a:r>
              <a:rPr lang="ko-KR" altLang="en-US"/>
              <a:t>대한 </a:t>
            </a:r>
            <a:r>
              <a:rPr lang="ko-KR" altLang="en-US"/>
              <a:t>실시간 </a:t>
            </a:r>
            <a:r>
              <a:rPr lang="ko-KR" altLang="en-US" smtClean="0"/>
              <a:t>가시성 확보와 </a:t>
            </a:r>
            <a:r>
              <a:rPr lang="ko-KR" altLang="en-US"/>
              <a:t>프로세스 자동화</a:t>
            </a:r>
            <a:r>
              <a:rPr lang="en-US" altLang="ko-KR"/>
              <a:t>, </a:t>
            </a:r>
            <a:r>
              <a:rPr lang="ko-KR" altLang="en-US"/>
              <a:t>최적화 등이 필수 성공 요소이며</a:t>
            </a:r>
            <a:r>
              <a:rPr lang="en-US" altLang="ko-KR"/>
              <a:t>, </a:t>
            </a:r>
            <a:r>
              <a:rPr lang="ko-KR" altLang="en-US"/>
              <a:t>이를 위한 핵심 </a:t>
            </a:r>
            <a:r>
              <a:rPr lang="ko-KR" altLang="en-US"/>
              <a:t>요소가 </a:t>
            </a:r>
            <a:r>
              <a:rPr lang="en-US" altLang="ko-KR" smtClean="0"/>
              <a:t>(     2     )</a:t>
            </a:r>
            <a:r>
              <a:rPr lang="ko-KR" altLang="en-US" smtClean="0"/>
              <a:t>이다</a:t>
            </a:r>
            <a:r>
              <a:rPr lang="en-US" altLang="ko-KR"/>
              <a:t>.</a:t>
            </a:r>
            <a:endParaRPr lang="ko-KR" altLang="en-US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85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98700"/>
            <a:ext cx="10580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</a:t>
            </a:r>
            <a:r>
              <a:rPr lang="en-US" altLang="ko-KR" smtClean="0"/>
              <a:t>5) </a:t>
            </a:r>
            <a:r>
              <a:rPr lang="ko-KR" altLang="en-US"/>
              <a:t>빈칸에 들어갈 용어는</a:t>
            </a:r>
            <a:r>
              <a:rPr lang="en-US" altLang="ko-KR"/>
              <a:t>? (</a:t>
            </a:r>
            <a:r>
              <a:rPr lang="ko-KR" altLang="en-US"/>
              <a:t>전체영문이나 약자로 쓰시오</a:t>
            </a:r>
            <a:r>
              <a:rPr lang="en-US" altLang="ko-KR"/>
              <a:t>.)</a:t>
            </a:r>
          </a:p>
          <a:p>
            <a:pPr marL="771525" indent="-771525"/>
            <a:endParaRPr lang="en-US" altLang="ko-KR" smtClean="0"/>
          </a:p>
          <a:p>
            <a:r>
              <a:rPr lang="en-US" altLang="ko-KR" smtClean="0"/>
              <a:t>(      1     )</a:t>
            </a:r>
            <a:r>
              <a:rPr lang="ko-KR" altLang="en-US" smtClean="0"/>
              <a:t>분석이란 현재 </a:t>
            </a:r>
            <a:r>
              <a:rPr lang="ko-KR" altLang="en-US"/>
              <a:t>업무의 프로세스를 분석하는 것이다</a:t>
            </a:r>
            <a:r>
              <a:rPr lang="en-US" altLang="ko-KR"/>
              <a:t>. </a:t>
            </a:r>
            <a:r>
              <a:rPr lang="en-US" altLang="ko-KR" smtClean="0"/>
              <a:t>(     1     )</a:t>
            </a:r>
            <a:r>
              <a:rPr lang="ko-KR" altLang="en-US" smtClean="0"/>
              <a:t>분석이 현재의 업무 프로세스를 분석하는 것을 의미한다면 </a:t>
            </a:r>
            <a:r>
              <a:rPr lang="en-US" altLang="ko-KR" smtClean="0"/>
              <a:t>(     2      )</a:t>
            </a:r>
            <a:r>
              <a:rPr lang="ko-KR" altLang="en-US" smtClean="0"/>
              <a:t>분석은 미래에 구현하고자 하는 업무 프로세스를 정의하는 분석이다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</a:t>
            </a:r>
            <a:r>
              <a:rPr lang="en-US" altLang="ko-KR" smtClean="0"/>
              <a:t>6) </a:t>
            </a:r>
            <a:r>
              <a:rPr lang="ko-KR" altLang="en-US" smtClean="0"/>
              <a:t>다음이 설명하는 기법의 명칭을 전체영문 또는 약자로 쓰시오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기업 내외의 프로세스를 가시화하고</a:t>
            </a:r>
            <a:r>
              <a:rPr lang="en-US" altLang="ko-KR" smtClean="0"/>
              <a:t>, </a:t>
            </a:r>
            <a:r>
              <a:rPr lang="ko-KR" altLang="en-US" smtClean="0"/>
              <a:t>업무 수행과 관련된 사람 및 시스템을  프로세스에 맞게 실행</a:t>
            </a:r>
            <a:r>
              <a:rPr lang="en-US" altLang="ko-KR" smtClean="0"/>
              <a:t>, </a:t>
            </a:r>
            <a:r>
              <a:rPr lang="ko-KR" altLang="en-US" smtClean="0"/>
              <a:t>통제하며</a:t>
            </a:r>
            <a:r>
              <a:rPr lang="en-US" altLang="ko-KR" smtClean="0"/>
              <a:t>, </a:t>
            </a:r>
            <a:r>
              <a:rPr lang="ko-KR" altLang="en-US" smtClean="0"/>
              <a:t>전체 업무 프로세스를 효율적으로 관리하고 최적화 할 수 있는  변화 관리 및 시스템 구현 기법을 의미한다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536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98700"/>
            <a:ext cx="105806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7) </a:t>
            </a:r>
            <a:r>
              <a:rPr lang="ko-KR" altLang="en-US"/>
              <a:t>빈칸에 들어갈 용어는</a:t>
            </a:r>
            <a:r>
              <a:rPr lang="en-US" altLang="ko-KR"/>
              <a:t>? (</a:t>
            </a:r>
            <a:r>
              <a:rPr lang="ko-KR" altLang="en-US"/>
              <a:t>전체영문이나 약자로 쓰시오</a:t>
            </a:r>
            <a:r>
              <a:rPr lang="en-US" altLang="ko-KR"/>
              <a:t>.)</a:t>
            </a:r>
          </a:p>
          <a:p>
            <a:pPr marL="771525" indent="-771525"/>
            <a:endParaRPr lang="en-US" altLang="ko-KR" smtClean="0"/>
          </a:p>
          <a:p>
            <a:r>
              <a:rPr lang="en-US" altLang="ko-KR" smtClean="0"/>
              <a:t>(           )</a:t>
            </a:r>
            <a:r>
              <a:rPr lang="ko-KR" altLang="en-US" smtClean="0"/>
              <a:t>는 미래 성과에 영향을 주는 여러 핵심 지표를 묶은 평가 기준이다</a:t>
            </a:r>
            <a:r>
              <a:rPr lang="en-US" altLang="ko-KR" smtClean="0"/>
              <a:t>. BPM</a:t>
            </a:r>
            <a:r>
              <a:rPr lang="ko-KR" altLang="en-US" smtClean="0"/>
              <a:t>을 활용한 프로세스 관리 사이클 중 </a:t>
            </a:r>
            <a:r>
              <a:rPr lang="en-US" altLang="ko-KR" smtClean="0"/>
              <a:t>3</a:t>
            </a:r>
            <a:r>
              <a:rPr lang="ko-KR" altLang="en-US" smtClean="0"/>
              <a:t>단계인 프로세서의 측정 단계에서는 프로세스가 실행되는 과정 중 발생한 정보들을 이용해 다양한 관점에서의 측정이 가능한데</a:t>
            </a:r>
            <a:r>
              <a:rPr lang="en-US" altLang="ko-KR" smtClean="0"/>
              <a:t>, </a:t>
            </a:r>
            <a:r>
              <a:rPr lang="ko-KR" altLang="en-US" smtClean="0"/>
              <a:t>예를들어 프로세스 수행과 관련된 자원</a:t>
            </a:r>
            <a:r>
              <a:rPr lang="en-US" altLang="ko-KR" smtClean="0"/>
              <a:t>(</a:t>
            </a:r>
            <a:r>
              <a:rPr lang="ko-KR" altLang="en-US" smtClean="0"/>
              <a:t>조직</a:t>
            </a:r>
            <a:r>
              <a:rPr lang="en-US" altLang="ko-KR" smtClean="0"/>
              <a:t>), </a:t>
            </a:r>
            <a:r>
              <a:rPr lang="ko-KR" altLang="en-US" smtClean="0"/>
              <a:t>비용</a:t>
            </a:r>
            <a:r>
              <a:rPr lang="en-US" altLang="ko-KR" smtClean="0"/>
              <a:t>, </a:t>
            </a:r>
            <a:r>
              <a:rPr lang="ko-KR" altLang="en-US" smtClean="0"/>
              <a:t>시간</a:t>
            </a:r>
            <a:r>
              <a:rPr lang="en-US" altLang="ko-KR" smtClean="0"/>
              <a:t>, </a:t>
            </a:r>
            <a:r>
              <a:rPr lang="ko-KR" altLang="en-US" smtClean="0"/>
              <a:t>오류</a:t>
            </a:r>
            <a:r>
              <a:rPr lang="en-US" altLang="ko-KR" smtClean="0"/>
              <a:t>, </a:t>
            </a:r>
            <a:r>
              <a:rPr lang="ko-KR" altLang="en-US" smtClean="0"/>
              <a:t>클레임 발생률 등과 같은 비즈니스 관점에서 측정하는 </a:t>
            </a:r>
            <a:r>
              <a:rPr lang="en-US" altLang="ko-KR" smtClean="0"/>
              <a:t>(       )</a:t>
            </a:r>
            <a:r>
              <a:rPr lang="ko-KR" altLang="en-US" smtClean="0"/>
              <a:t>로 측정할 수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</a:t>
            </a:r>
            <a:r>
              <a:rPr lang="en-US" altLang="ko-KR" smtClean="0"/>
              <a:t>8) </a:t>
            </a:r>
            <a:r>
              <a:rPr lang="ko-KR" altLang="en-US" smtClean="0"/>
              <a:t>다음이 설명하는 기법의 명칭을 영문 또는 약자로 쓰시오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/>
              <a:t>기업내의 모든 인적</a:t>
            </a:r>
            <a:r>
              <a:rPr lang="en-US" altLang="ko-KR"/>
              <a:t>, </a:t>
            </a:r>
            <a:r>
              <a:rPr lang="ko-KR" altLang="en-US"/>
              <a:t>물적 자원을 효율적으로 관리하여 궁극적으로 기업의 경쟁력을 강화시켜 주는 역할을 하게 되는 통합정보시스템이라고 할 수 있다</a:t>
            </a:r>
            <a:r>
              <a:rPr lang="en-US" altLang="ko-KR"/>
              <a:t>.</a:t>
            </a:r>
            <a:endParaRPr lang="ko-KR" altLang="en-US"/>
          </a:p>
          <a:p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39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98700"/>
            <a:ext cx="10580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9) </a:t>
            </a:r>
            <a:r>
              <a:rPr lang="ko-KR" altLang="en-US" smtClean="0"/>
              <a:t>빈칸에 들어갈 용어는</a:t>
            </a:r>
            <a:r>
              <a:rPr lang="en-US" altLang="ko-KR" smtClean="0"/>
              <a:t>? (</a:t>
            </a:r>
            <a:r>
              <a:rPr lang="ko-KR" altLang="en-US" smtClean="0"/>
              <a:t>전체영문이나 약자로 쓰시오</a:t>
            </a:r>
            <a:r>
              <a:rPr lang="en-US" altLang="ko-KR" smtClean="0"/>
              <a:t>.)</a:t>
            </a:r>
          </a:p>
          <a:p>
            <a:pPr marL="771525" indent="-771525"/>
            <a:endParaRPr lang="en-US" altLang="ko-KR" smtClean="0"/>
          </a:p>
          <a:p>
            <a:r>
              <a:rPr lang="en-US" altLang="ko-KR" smtClean="0"/>
              <a:t>(           )</a:t>
            </a:r>
            <a:r>
              <a:rPr lang="ko-KR" altLang="en-US" smtClean="0"/>
              <a:t>는</a:t>
            </a:r>
            <a:r>
              <a:rPr lang="en-US" altLang="ko-KR" smtClean="0"/>
              <a:t>/</a:t>
            </a:r>
            <a:r>
              <a:rPr lang="ko-KR" altLang="en-US" smtClean="0"/>
              <a:t>은 원자재에서 최종 완제품에 이르기까지 자재의 흐름을 관리하는 기법이다</a:t>
            </a:r>
            <a:r>
              <a:rPr lang="en-US" altLang="ko-KR" smtClean="0"/>
              <a:t>. </a:t>
            </a:r>
            <a:r>
              <a:rPr lang="ko-KR" altLang="en-US" smtClean="0"/>
              <a:t>그 기능으로는 필요한 자재를 필요한 시기에 필요한 양만큼 필요한 곳에 공급하기 위해 자재 구매 담당자에게는 자재 수배를 지시하고</a:t>
            </a:r>
            <a:r>
              <a:rPr lang="en-US" altLang="ko-KR" smtClean="0"/>
              <a:t>, </a:t>
            </a:r>
            <a:r>
              <a:rPr lang="ko-KR" altLang="en-US" smtClean="0"/>
              <a:t>생산 관리 담당자에게는 가공 및 조립을 지시하여</a:t>
            </a:r>
            <a:r>
              <a:rPr lang="en-US" altLang="ko-KR" smtClean="0"/>
              <a:t>, </a:t>
            </a:r>
            <a:r>
              <a:rPr lang="ko-KR" altLang="en-US" smtClean="0"/>
              <a:t>설계 변경 및 생산 계획 변동 시 이에 대한 정보를 전 생산 체계에 재공함으로써 상황 변화에 즉시 대처하여 최적의 자재 소요 관리를 가능하게 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pPr marL="771525" indent="-771525"/>
            <a:r>
              <a:rPr lang="ko-KR" altLang="en-US"/>
              <a:t>연습 </a:t>
            </a:r>
            <a:r>
              <a:rPr lang="en-US" altLang="ko-KR" smtClean="0"/>
              <a:t>10) </a:t>
            </a:r>
            <a:r>
              <a:rPr lang="ko-KR" altLang="en-US"/>
              <a:t>빈칸에 들어갈 용어는</a:t>
            </a:r>
            <a:r>
              <a:rPr lang="en-US" altLang="ko-KR"/>
              <a:t>? (</a:t>
            </a:r>
            <a:r>
              <a:rPr lang="ko-KR" altLang="en-US"/>
              <a:t>전체영문이나 약자로 </a:t>
            </a:r>
            <a:r>
              <a:rPr lang="ko-KR" altLang="en-US"/>
              <a:t>쓰시오</a:t>
            </a:r>
            <a:r>
              <a:rPr lang="en-US" altLang="ko-KR" smtClean="0"/>
              <a:t>.)</a:t>
            </a:r>
          </a:p>
          <a:p>
            <a:pPr marL="771525" indent="-771525"/>
            <a:endParaRPr lang="en-US" altLang="ko-KR"/>
          </a:p>
          <a:p>
            <a:r>
              <a:rPr lang="en-US" altLang="ko-KR" smtClean="0"/>
              <a:t>(          ) </a:t>
            </a:r>
            <a:r>
              <a:rPr lang="ko-KR" altLang="en-US" smtClean="0"/>
              <a:t>기업의 성과 관리 체계를 단수한 재무적 관점의 평가에서 벗어나 핵심적인 관점들</a:t>
            </a:r>
            <a:r>
              <a:rPr lang="en-US" altLang="ko-KR" smtClean="0"/>
              <a:t>(</a:t>
            </a:r>
            <a:r>
              <a:rPr lang="ko-KR" altLang="en-US" smtClean="0"/>
              <a:t>재무</a:t>
            </a:r>
            <a:r>
              <a:rPr lang="en-US" altLang="ko-KR" smtClean="0"/>
              <a:t>, </a:t>
            </a:r>
            <a:r>
              <a:rPr lang="ko-KR" altLang="en-US" smtClean="0"/>
              <a:t>고객</a:t>
            </a:r>
            <a:r>
              <a:rPr lang="en-US" altLang="ko-KR" smtClean="0"/>
              <a:t>, </a:t>
            </a:r>
            <a:r>
              <a:rPr lang="ko-KR" altLang="en-US" smtClean="0"/>
              <a:t>내부 프로세스 및 조직 학습</a:t>
            </a:r>
            <a:r>
              <a:rPr lang="en-US" altLang="ko-KR" smtClean="0"/>
              <a:t>)</a:t>
            </a:r>
            <a:r>
              <a:rPr lang="ko-KR" altLang="en-US" smtClean="0"/>
              <a:t>을 균형있게 측정</a:t>
            </a:r>
            <a:r>
              <a:rPr lang="en-US" altLang="ko-KR" smtClean="0"/>
              <a:t>, </a:t>
            </a:r>
            <a:r>
              <a:rPr lang="ko-KR" altLang="en-US" smtClean="0"/>
              <a:t>관리한다</a:t>
            </a:r>
            <a:r>
              <a:rPr lang="en-US" altLang="ko-KR" smtClean="0"/>
              <a:t>.</a:t>
            </a:r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707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98700"/>
            <a:ext cx="105806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11) </a:t>
            </a:r>
            <a:r>
              <a:rPr lang="ko-KR" altLang="en-US" smtClean="0"/>
              <a:t>빈칸에 들어갈 용어는</a:t>
            </a:r>
            <a:r>
              <a:rPr lang="en-US" altLang="ko-KR" smtClean="0"/>
              <a:t>? (</a:t>
            </a:r>
            <a:r>
              <a:rPr lang="ko-KR" altLang="en-US" smtClean="0"/>
              <a:t>전체영문이나 약자로 쓰시오</a:t>
            </a:r>
            <a:r>
              <a:rPr lang="en-US" altLang="ko-KR" smtClean="0"/>
              <a:t>.)</a:t>
            </a:r>
          </a:p>
          <a:p>
            <a:pPr marL="771525" indent="-771525"/>
            <a:endParaRPr lang="en-US" altLang="ko-KR" smtClean="0"/>
          </a:p>
          <a:p>
            <a:r>
              <a:rPr lang="en-US" altLang="ko-KR" smtClean="0"/>
              <a:t>(           )</a:t>
            </a:r>
            <a:r>
              <a:rPr lang="ko-KR" altLang="en-US" smtClean="0"/>
              <a:t>는</a:t>
            </a:r>
            <a:r>
              <a:rPr lang="en-US" altLang="ko-KR" smtClean="0"/>
              <a:t>/</a:t>
            </a:r>
            <a:r>
              <a:rPr lang="ko-KR" altLang="en-US" smtClean="0"/>
              <a:t>은 복잡해지는 원가관리 체계를 실제 활동에 근거를 두고 좀 더 정확한 원가를 측정하고 프로세스 관련 활동과 원가대상에 대한 성과를 측정하는 일련의 관리 체계로</a:t>
            </a:r>
            <a:r>
              <a:rPr lang="en-US" altLang="ko-KR" smtClean="0"/>
              <a:t>, ABC</a:t>
            </a:r>
            <a:r>
              <a:rPr lang="ko-KR" altLang="en-US" smtClean="0"/>
              <a:t>를 이용하여 전략적 의사결정을 지원한다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pPr marL="771525" indent="-771525"/>
            <a:r>
              <a:rPr lang="ko-KR" altLang="en-US"/>
              <a:t>연습 </a:t>
            </a:r>
            <a:r>
              <a:rPr lang="en-US" altLang="ko-KR" smtClean="0"/>
              <a:t>12) </a:t>
            </a:r>
            <a:r>
              <a:rPr lang="ko-KR" altLang="en-US"/>
              <a:t>빈칸에 들어갈 용어는</a:t>
            </a:r>
            <a:r>
              <a:rPr lang="en-US" altLang="ko-KR"/>
              <a:t>? (</a:t>
            </a:r>
            <a:r>
              <a:rPr lang="ko-KR" altLang="en-US"/>
              <a:t>전체영문이나 약자로 </a:t>
            </a:r>
            <a:r>
              <a:rPr lang="ko-KR" altLang="en-US"/>
              <a:t>쓰시오</a:t>
            </a:r>
            <a:r>
              <a:rPr lang="en-US" altLang="ko-KR" smtClean="0"/>
              <a:t>.)</a:t>
            </a:r>
          </a:p>
          <a:p>
            <a:pPr marL="771525" indent="-771525"/>
            <a:endParaRPr lang="en-US" altLang="ko-KR"/>
          </a:p>
          <a:p>
            <a:r>
              <a:rPr lang="en-US" altLang="ko-KR" smtClean="0"/>
              <a:t>(          ) </a:t>
            </a:r>
            <a:r>
              <a:rPr lang="ko-KR" altLang="en-US" smtClean="0"/>
              <a:t>기업의 가장 근본이 되는 목적을 주주와 투자자들에게 최고의 경제적 가치를 창조하는데 두고 이를 각종 기업 자원 활용의 의사결정 및 평가에 반영하는 가치 중심 경영을 의미한다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pPr marL="771525" indent="-771525"/>
            <a:r>
              <a:rPr lang="ko-KR" altLang="en-US"/>
              <a:t>연습 </a:t>
            </a:r>
            <a:r>
              <a:rPr lang="en-US" altLang="ko-KR" smtClean="0"/>
              <a:t>13) </a:t>
            </a:r>
            <a:r>
              <a:rPr lang="ko-KR" altLang="en-US"/>
              <a:t>빈칸에 들어갈 용어는</a:t>
            </a:r>
            <a:r>
              <a:rPr lang="en-US" altLang="ko-KR"/>
              <a:t>? (</a:t>
            </a:r>
            <a:r>
              <a:rPr lang="ko-KR" altLang="en-US"/>
              <a:t>전체영문이나 약자로 쓰시오</a:t>
            </a:r>
            <a:r>
              <a:rPr lang="en-US" altLang="ko-KR"/>
              <a:t>.)</a:t>
            </a:r>
          </a:p>
          <a:p>
            <a:pPr marL="771525" indent="-771525"/>
            <a:endParaRPr lang="en-US" altLang="ko-KR" smtClean="0"/>
          </a:p>
          <a:p>
            <a:r>
              <a:rPr lang="en-US" altLang="ko-KR" smtClean="0"/>
              <a:t>(          )</a:t>
            </a:r>
            <a:r>
              <a:rPr lang="ko-KR" altLang="en-US" smtClean="0"/>
              <a:t>이</a:t>
            </a:r>
            <a:r>
              <a:rPr lang="en-US" altLang="ko-KR" smtClean="0"/>
              <a:t>/</a:t>
            </a:r>
            <a:r>
              <a:rPr lang="ko-KR" altLang="en-US" smtClean="0"/>
              <a:t>가 기업의 전략적 의사 결정과 관련된 정보와 운영 업무의 통합 기반을 제공하면</a:t>
            </a:r>
            <a:r>
              <a:rPr lang="en-US" altLang="ko-KR" smtClean="0"/>
              <a:t>, </a:t>
            </a:r>
            <a:r>
              <a:rPr lang="ko-KR" altLang="en-US" smtClean="0"/>
              <a:t>경영자 및 관리자는 이를 바탕으로 인적</a:t>
            </a:r>
            <a:r>
              <a:rPr lang="en-US" altLang="ko-KR" smtClean="0"/>
              <a:t>, </a:t>
            </a:r>
            <a:r>
              <a:rPr lang="ko-KR" altLang="en-US" smtClean="0"/>
              <a:t>물적 자원을 재배분하여 기업의 가치를 극대화 할 수 있다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34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3</a:t>
            </a:r>
            <a:r>
              <a:rPr lang="ko-KR" altLang="en-US" smtClean="0"/>
              <a:t>과목</a:t>
            </a:r>
            <a:r>
              <a:rPr lang="en-US" altLang="ko-KR" smtClean="0"/>
              <a:t>: </a:t>
            </a:r>
            <a:r>
              <a:rPr lang="ko-KR" altLang="en-US" smtClean="0"/>
              <a:t>업무프로세스 </a:t>
            </a:r>
            <a:r>
              <a:rPr lang="en-US" altLang="ko-KR" smtClean="0"/>
              <a:t>– </a:t>
            </a:r>
            <a:r>
              <a:rPr lang="ko-KR" altLang="en-US" smtClean="0"/>
              <a:t>정보전략 계획 수립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ISP(</a:t>
            </a:r>
            <a:r>
              <a:rPr lang="en-US" altLang="ko-KR"/>
              <a:t>Information Strategy </a:t>
            </a:r>
            <a:r>
              <a:rPr lang="en-US" altLang="ko-KR" smtClean="0"/>
              <a:t>Planning)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ko-KR" altLang="en-US" smtClean="0"/>
              <a:t>조직이나 기관의 비전을 달성하기 위해 어떻게 효과적으로 정보기술</a:t>
            </a:r>
            <a:r>
              <a:rPr lang="en-US" altLang="ko-KR" smtClean="0"/>
              <a:t>(IT)</a:t>
            </a:r>
            <a:r>
              <a:rPr lang="ko-KR" altLang="en-US" smtClean="0"/>
              <a:t>을 적용하고 연계할 것인가에 대한 전략과 해결책을 찾고 실행계획을 수립해나가는 일련의 과정이라 말할 수 있다</a:t>
            </a:r>
            <a:r>
              <a:rPr lang="en-US" altLang="ko-KR" smtClean="0"/>
              <a:t>.</a:t>
            </a:r>
          </a:p>
          <a:p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92" y="2829895"/>
            <a:ext cx="8536815" cy="31663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27592" y="246056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[ BPR</a:t>
            </a:r>
            <a:r>
              <a:rPr lang="ko-KR" altLang="en-US"/>
              <a:t>을 수용한 연계 </a:t>
            </a:r>
            <a:r>
              <a:rPr lang="ko-KR" altLang="en-US" smtClean="0"/>
              <a:t>방법론</a:t>
            </a:r>
            <a:r>
              <a:rPr lang="en-US" altLang="ko-KR" smtClean="0"/>
              <a:t>]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98700"/>
            <a:ext cx="105806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</a:t>
            </a:r>
            <a:r>
              <a:rPr lang="en-US" altLang="ko-KR" smtClean="0"/>
              <a:t>14) </a:t>
            </a:r>
            <a:r>
              <a:rPr lang="ko-KR" altLang="en-US" smtClean="0"/>
              <a:t>다음 내용이 설명하는 가장 적합한 명칭을 영문 또는 약자로 쓰시오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고객 관리 비용을 최소화하면서 지속적인 기업의 가치 창출을 위해 고객의 요구나 의견을 분석하여 고객의 성향과 욕구를 충족시키는 마케팅을 실시하는 경영기법으로</a:t>
            </a:r>
            <a:r>
              <a:rPr lang="en-US" altLang="ko-KR" smtClean="0"/>
              <a:t>, </a:t>
            </a:r>
            <a:r>
              <a:rPr lang="ko-KR" altLang="en-US" smtClean="0"/>
              <a:t>고객 정보를 세부적으로 분류하여 고객의 구매 관련 행동을 지수화하고</a:t>
            </a:r>
            <a:r>
              <a:rPr lang="en-US" altLang="ko-KR" smtClean="0"/>
              <a:t>, </a:t>
            </a:r>
            <a:r>
              <a:rPr lang="ko-KR" altLang="en-US" smtClean="0"/>
              <a:t>신규 고객 유치</a:t>
            </a:r>
            <a:r>
              <a:rPr lang="en-US" altLang="ko-KR" smtClean="0"/>
              <a:t>, </a:t>
            </a:r>
            <a:r>
              <a:rPr lang="ko-KR" altLang="en-US" smtClean="0"/>
              <a:t>장기 고객 유지</a:t>
            </a:r>
            <a:r>
              <a:rPr lang="en-US" altLang="ko-KR" smtClean="0"/>
              <a:t>, </a:t>
            </a:r>
            <a:r>
              <a:rPr lang="ko-KR" altLang="en-US" smtClean="0"/>
              <a:t>잠재 고객 개발 등과 같은 사이클을 통해 고객과의 관계를 관리한다</a:t>
            </a:r>
            <a:r>
              <a:rPr lang="en-US" altLang="ko-KR" smtClean="0"/>
              <a:t>. </a:t>
            </a:r>
            <a:r>
              <a:rPr lang="ko-KR" altLang="en-US" smtClean="0"/>
              <a:t>이것은 한 번 고객이 영원한 고객이 될 수 있도록 고객과의 관계를 지속적으로 유지하면서 고객의 가치를 창출해주며</a:t>
            </a:r>
            <a:r>
              <a:rPr lang="en-US" altLang="ko-KR" smtClean="0"/>
              <a:t>, </a:t>
            </a:r>
            <a:r>
              <a:rPr lang="ko-KR" altLang="en-US" smtClean="0"/>
              <a:t>가장 적극적으로 활용되는 곳은 고객의 정보를 종합적으로 분석 및 관리하여 마케팅에 활용하고 있는 금융권이다</a:t>
            </a:r>
            <a:r>
              <a:rPr lang="en-US" altLang="ko-KR" smtClean="0"/>
              <a:t>.</a:t>
            </a:r>
            <a:endParaRPr lang="ko-KR" altLang="en-US"/>
          </a:p>
          <a:p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98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98700"/>
            <a:ext cx="105806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15) </a:t>
            </a:r>
            <a:r>
              <a:rPr lang="ko-KR" altLang="en-US" smtClean="0"/>
              <a:t>빈칸에 들어갈 용어는</a:t>
            </a:r>
            <a:r>
              <a:rPr lang="en-US" altLang="ko-KR" smtClean="0"/>
              <a:t>? (</a:t>
            </a:r>
            <a:r>
              <a:rPr lang="ko-KR" altLang="en-US" smtClean="0"/>
              <a:t>전체영문이나 약자로 쓰시오</a:t>
            </a:r>
            <a:r>
              <a:rPr lang="en-US" altLang="ko-KR" smtClean="0"/>
              <a:t>.)</a:t>
            </a:r>
          </a:p>
          <a:p>
            <a:pPr marL="771525" indent="-771525"/>
            <a:endParaRPr lang="en-US" altLang="ko-KR" smtClean="0"/>
          </a:p>
          <a:p>
            <a:r>
              <a:rPr lang="en-US" altLang="ko-KR" smtClean="0"/>
              <a:t>(           )</a:t>
            </a:r>
            <a:r>
              <a:rPr lang="ko-KR" altLang="en-US" smtClean="0"/>
              <a:t>는</a:t>
            </a:r>
            <a:r>
              <a:rPr lang="en-US" altLang="ko-KR" smtClean="0"/>
              <a:t>/</a:t>
            </a:r>
            <a:r>
              <a:rPr lang="ko-KR" altLang="en-US" smtClean="0"/>
              <a:t>은 기존의 정보 시스템들을 통합하고 유기적으로 처리할 수 있는 기반 기술을 통칭하는 것으로</a:t>
            </a:r>
            <a:r>
              <a:rPr lang="en-US" altLang="ko-KR" smtClean="0"/>
              <a:t>, </a:t>
            </a:r>
            <a:r>
              <a:rPr lang="ko-KR" altLang="en-US" smtClean="0"/>
              <a:t>기업 내 애플리케이션들을 유기적으로 연결시켜 업무 프로세스들을 최대한 단순화 자동화하고</a:t>
            </a:r>
            <a:r>
              <a:rPr lang="en-US" altLang="ko-KR" smtClean="0"/>
              <a:t>, </a:t>
            </a:r>
            <a:r>
              <a:rPr lang="ko-KR" altLang="en-US" smtClean="0"/>
              <a:t>여러 시스템간의 실시간 정보 조회가 가능하도록 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pPr marL="771525" indent="-771525"/>
            <a:r>
              <a:rPr lang="ko-KR" altLang="en-US"/>
              <a:t>연습 </a:t>
            </a:r>
            <a:r>
              <a:rPr lang="en-US" altLang="ko-KR" smtClean="0"/>
              <a:t>16) </a:t>
            </a:r>
            <a:r>
              <a:rPr lang="ko-KR" altLang="en-US"/>
              <a:t>빈칸에 들어갈 용어는</a:t>
            </a:r>
            <a:r>
              <a:rPr lang="en-US" altLang="ko-KR"/>
              <a:t>? (</a:t>
            </a:r>
            <a:r>
              <a:rPr lang="ko-KR" altLang="en-US"/>
              <a:t>전체영문이나 약자로 </a:t>
            </a:r>
            <a:r>
              <a:rPr lang="ko-KR" altLang="en-US"/>
              <a:t>쓰시오</a:t>
            </a:r>
            <a:r>
              <a:rPr lang="en-US" altLang="ko-KR" smtClean="0"/>
              <a:t>.)</a:t>
            </a:r>
          </a:p>
          <a:p>
            <a:pPr marL="771525" indent="-771525"/>
            <a:endParaRPr lang="en-US" altLang="ko-KR"/>
          </a:p>
          <a:p>
            <a:r>
              <a:rPr lang="en-US" altLang="ko-KR" smtClean="0"/>
              <a:t>(          ) </a:t>
            </a:r>
            <a:r>
              <a:rPr lang="ko-KR" altLang="en-US" smtClean="0"/>
              <a:t>는</a:t>
            </a:r>
            <a:r>
              <a:rPr lang="en-US" altLang="ko-KR" smtClean="0"/>
              <a:t>/</a:t>
            </a:r>
            <a:r>
              <a:rPr lang="ko-KR" altLang="en-US" smtClean="0"/>
              <a:t>은 기업 정책</a:t>
            </a:r>
            <a:r>
              <a:rPr lang="en-US" altLang="ko-KR" smtClean="0"/>
              <a:t>, </a:t>
            </a:r>
            <a:r>
              <a:rPr lang="ko-KR" altLang="en-US" smtClean="0"/>
              <a:t>마케팅 전략</a:t>
            </a:r>
            <a:r>
              <a:rPr lang="en-US" altLang="ko-KR" smtClean="0"/>
              <a:t>, </a:t>
            </a:r>
            <a:r>
              <a:rPr lang="ko-KR" altLang="en-US" smtClean="0"/>
              <a:t>가격 정책</a:t>
            </a:r>
            <a:r>
              <a:rPr lang="en-US" altLang="ko-KR" smtClean="0"/>
              <a:t>, </a:t>
            </a:r>
            <a:r>
              <a:rPr lang="ko-KR" altLang="en-US" smtClean="0"/>
              <a:t>이벤트 등 복잡하고 비구조적인 업무 프로세스를 자동으로 정의 및 제어함으로써 경험이 부족한 비전문가도 효과적인 업무 처리 및 상품 판매 등에 나설 수 있도록 지원하는 시스템을 말한다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750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98700"/>
            <a:ext cx="10580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17) </a:t>
            </a:r>
            <a:r>
              <a:rPr lang="ko-KR" altLang="en-US" smtClean="0"/>
              <a:t>빈칸에 공통으로 들어갈 용어는</a:t>
            </a:r>
            <a:r>
              <a:rPr lang="en-US" altLang="ko-KR" smtClean="0"/>
              <a:t>? (</a:t>
            </a:r>
            <a:r>
              <a:rPr lang="ko-KR" altLang="en-US" smtClean="0"/>
              <a:t>전체영문이나 약자로 쓰시오</a:t>
            </a:r>
            <a:r>
              <a:rPr lang="en-US" altLang="ko-KR" smtClean="0"/>
              <a:t>.)</a:t>
            </a:r>
          </a:p>
          <a:p>
            <a:pPr marL="771525" indent="-771525"/>
            <a:endParaRPr lang="en-US" altLang="ko-KR" smtClean="0"/>
          </a:p>
          <a:p>
            <a:r>
              <a:rPr lang="en-US" altLang="ko-KR" smtClean="0"/>
              <a:t>1980</a:t>
            </a:r>
            <a:r>
              <a:rPr lang="ko-KR" altLang="en-US" smtClean="0"/>
              <a:t>년대 광속거래라 불리는</a:t>
            </a:r>
            <a:r>
              <a:rPr lang="en-US" altLang="ko-KR" smtClean="0"/>
              <a:t>(           )</a:t>
            </a:r>
            <a:r>
              <a:rPr lang="ko-KR" altLang="en-US" smtClean="0"/>
              <a:t>의 등장으로 결제</a:t>
            </a:r>
            <a:r>
              <a:rPr lang="en-US" altLang="ko-KR" smtClean="0"/>
              <a:t>, </a:t>
            </a:r>
            <a:r>
              <a:rPr lang="ko-KR" altLang="en-US" smtClean="0"/>
              <a:t>재고관리</a:t>
            </a:r>
            <a:r>
              <a:rPr lang="en-US" altLang="ko-KR" smtClean="0"/>
              <a:t>, </a:t>
            </a:r>
            <a:r>
              <a:rPr lang="ko-KR" altLang="en-US" smtClean="0"/>
              <a:t>자금관리 등의 전자화가 이루어졌고 전자적 방식에 기초를 둔 각종 기업 간의 거래 촉진 및 신기술이 확산되었다</a:t>
            </a:r>
            <a:r>
              <a:rPr lang="en-US" altLang="ko-KR" smtClean="0"/>
              <a:t>. </a:t>
            </a:r>
            <a:r>
              <a:rPr lang="ko-KR" altLang="en-US" smtClean="0"/>
              <a:t>또한 인터넷 출현에 의한 </a:t>
            </a:r>
            <a:r>
              <a:rPr lang="en-US" altLang="ko-KR" smtClean="0"/>
              <a:t>Global Market </a:t>
            </a:r>
            <a:r>
              <a:rPr lang="ko-KR" altLang="en-US" smtClean="0"/>
              <a:t>의 구상이 제시되었다</a:t>
            </a:r>
            <a:r>
              <a:rPr lang="en-US" altLang="ko-KR" smtClean="0"/>
              <a:t>. (           )</a:t>
            </a:r>
            <a:r>
              <a:rPr lang="ko-KR" altLang="en-US" smtClean="0"/>
              <a:t>는</a:t>
            </a:r>
            <a:r>
              <a:rPr lang="en-US" altLang="ko-KR" smtClean="0"/>
              <a:t>/</a:t>
            </a:r>
            <a:r>
              <a:rPr lang="ko-KR" altLang="en-US" smtClean="0"/>
              <a:t>은 조달에서 설계</a:t>
            </a:r>
            <a:r>
              <a:rPr lang="en-US" altLang="ko-KR" smtClean="0"/>
              <a:t>, </a:t>
            </a:r>
            <a:r>
              <a:rPr lang="ko-KR" altLang="en-US" smtClean="0"/>
              <a:t>개발</a:t>
            </a:r>
            <a:r>
              <a:rPr lang="en-US" altLang="ko-KR" smtClean="0"/>
              <a:t>, </a:t>
            </a:r>
            <a:r>
              <a:rPr lang="ko-KR" altLang="en-US" smtClean="0"/>
              <a:t>생산</a:t>
            </a:r>
            <a:r>
              <a:rPr lang="en-US" altLang="ko-KR" smtClean="0"/>
              <a:t>, </a:t>
            </a:r>
            <a:r>
              <a:rPr lang="ko-KR" altLang="en-US" smtClean="0"/>
              <a:t>운용</a:t>
            </a:r>
            <a:r>
              <a:rPr lang="en-US" altLang="ko-KR" smtClean="0"/>
              <a:t>, </a:t>
            </a:r>
            <a:r>
              <a:rPr lang="ko-KR" altLang="en-US" smtClean="0"/>
              <a:t>유지보수에 이르는 제품의 수명 주기를 통해서 서류</a:t>
            </a:r>
            <a:r>
              <a:rPr lang="en-US" altLang="ko-KR" smtClean="0"/>
              <a:t>, </a:t>
            </a:r>
            <a:r>
              <a:rPr lang="ko-KR" altLang="en-US" smtClean="0"/>
              <a:t>도면</a:t>
            </a:r>
            <a:r>
              <a:rPr lang="en-US" altLang="ko-KR" smtClean="0"/>
              <a:t>, </a:t>
            </a:r>
            <a:r>
              <a:rPr lang="ko-KR" altLang="en-US" smtClean="0"/>
              <a:t>거래 등 모든 기술정보 등을 통합 데이터베이스로 관리하고 지원한다</a:t>
            </a:r>
            <a:r>
              <a:rPr lang="en-US" altLang="ko-KR" smtClean="0"/>
              <a:t>. 1985</a:t>
            </a:r>
            <a:r>
              <a:rPr lang="ko-KR" altLang="en-US" smtClean="0"/>
              <a:t>년 미국 국방부에서 컴퓨터를 이용해서 군수 물자와 기술의 흐름을 합리적으로 통제하여 군수품 납품 체계를 개선할 목적으로 시작했다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2267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3</a:t>
            </a:r>
            <a:r>
              <a:rPr lang="ko-KR" altLang="en-US" smtClean="0"/>
              <a:t>과목</a:t>
            </a:r>
            <a:r>
              <a:rPr lang="en-US" altLang="ko-KR" smtClean="0"/>
              <a:t>: </a:t>
            </a:r>
            <a:r>
              <a:rPr lang="ko-KR" altLang="en-US" smtClean="0"/>
              <a:t>업무프로세스 </a:t>
            </a:r>
            <a:r>
              <a:rPr lang="en-US" altLang="ko-KR" smtClean="0"/>
              <a:t>– </a:t>
            </a:r>
            <a:r>
              <a:rPr lang="ko-KR" altLang="en-US" smtClean="0"/>
              <a:t>정보전략 계획 수립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11" y="1685411"/>
            <a:ext cx="3624774" cy="28644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64996" y="1805390"/>
            <a:ext cx="71845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CSF </a:t>
            </a:r>
            <a:r>
              <a:rPr lang="en-US" altLang="ko-KR" smtClean="0"/>
              <a:t>(Critical Success Factor) </a:t>
            </a:r>
            <a:r>
              <a:rPr lang="en-US" altLang="ko-KR"/>
              <a:t>: MIT </a:t>
            </a:r>
            <a:r>
              <a:rPr lang="ko-KR" altLang="en-US"/>
              <a:t>경영 대학원에서 개발한 전략 정보시스템 실현을 위한 기법 </a:t>
            </a:r>
          </a:p>
          <a:p>
            <a:endParaRPr lang="ko-KR" altLang="en-US"/>
          </a:p>
          <a:p>
            <a:r>
              <a:rPr lang="ko-KR" altLang="en-US" smtClean="0"/>
              <a:t>성공불가결 </a:t>
            </a:r>
            <a:r>
              <a:rPr lang="ko-KR" altLang="en-US"/>
              <a:t>요인을 찾아 경영상 중요 정보를 결정하는 방법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400" y="1316079"/>
            <a:ext cx="183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ISP </a:t>
            </a:r>
            <a:r>
              <a:rPr lang="ko-KR" altLang="en-US"/>
              <a:t>추진 방법론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478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3</a:t>
            </a:r>
            <a:r>
              <a:rPr lang="ko-KR" altLang="en-US" smtClean="0"/>
              <a:t>과목</a:t>
            </a:r>
            <a:r>
              <a:rPr lang="en-US" altLang="ko-KR" smtClean="0"/>
              <a:t>: </a:t>
            </a:r>
            <a:r>
              <a:rPr lang="ko-KR" altLang="en-US" smtClean="0"/>
              <a:t>업무프로세스 </a:t>
            </a:r>
            <a:r>
              <a:rPr lang="en-US" altLang="ko-KR" smtClean="0"/>
              <a:t>– </a:t>
            </a:r>
            <a:r>
              <a:rPr lang="ko-KR" altLang="en-US" smtClean="0"/>
              <a:t>정보전략 계획 수립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3C </a:t>
            </a:r>
            <a:r>
              <a:rPr lang="ko-KR" altLang="en-US" b="1"/>
              <a:t>분석</a:t>
            </a:r>
          </a:p>
          <a:p>
            <a:r>
              <a:rPr lang="ko-KR" altLang="en-US"/>
              <a:t>기업이 표적시장을 선정하기 위해 고객</a:t>
            </a:r>
            <a:r>
              <a:rPr lang="en-US" altLang="ko-KR"/>
              <a:t>(Customer), </a:t>
            </a:r>
            <a:r>
              <a:rPr lang="ko-KR" altLang="en-US"/>
              <a:t>경쟁사</a:t>
            </a:r>
            <a:r>
              <a:rPr lang="en-US" altLang="ko-KR"/>
              <a:t>(Competitor), </a:t>
            </a:r>
            <a:r>
              <a:rPr lang="ko-KR" altLang="en-US"/>
              <a:t>자사</a:t>
            </a:r>
            <a:r>
              <a:rPr lang="en-US" altLang="ko-KR"/>
              <a:t>(Company)</a:t>
            </a:r>
            <a:r>
              <a:rPr lang="ko-KR" altLang="en-US"/>
              <a:t>를 분석하여 자사의 성공에 필요한 전략을 수립하는 </a:t>
            </a:r>
            <a:r>
              <a:rPr lang="ko-KR" altLang="en-US" smtClean="0"/>
              <a:t>기법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b="1"/>
              <a:t>SWOT </a:t>
            </a: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en-US" altLang="ko-KR"/>
              <a:t> </a:t>
            </a:r>
            <a:r>
              <a:rPr lang="ko-KR" altLang="en-US"/>
              <a:t>외부 환경의 기회 </a:t>
            </a:r>
            <a:r>
              <a:rPr lang="en-US" altLang="ko-KR"/>
              <a:t>, </a:t>
            </a:r>
            <a:r>
              <a:rPr lang="ko-KR" altLang="en-US"/>
              <a:t>위협 </a:t>
            </a:r>
            <a:r>
              <a:rPr lang="en-US" altLang="ko-KR"/>
              <a:t>, </a:t>
            </a:r>
            <a:r>
              <a:rPr lang="ko-KR" altLang="en-US"/>
              <a:t>내부 환경의 강점</a:t>
            </a:r>
            <a:r>
              <a:rPr lang="en-US" altLang="ko-KR"/>
              <a:t>, </a:t>
            </a:r>
            <a:r>
              <a:rPr lang="ko-KR" altLang="en-US"/>
              <a:t>약점을 분석하여 전략적 </a:t>
            </a:r>
            <a:r>
              <a:rPr lang="ko-KR" altLang="en-US" smtClean="0"/>
              <a:t>과제 </a:t>
            </a:r>
            <a:r>
              <a:rPr lang="ko-KR" altLang="en-US"/>
              <a:t>및 방향성 설정</a:t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en-US" altLang="ko-KR" b="1" smtClean="0"/>
              <a:t>5Force</a:t>
            </a:r>
            <a:r>
              <a:rPr lang="ko-KR" altLang="en-US" b="1" smtClean="0"/>
              <a:t>분석</a:t>
            </a:r>
            <a:r>
              <a:rPr lang="ko-KR" altLang="en-US" smtClean="0"/>
              <a:t> </a:t>
            </a:r>
            <a:r>
              <a:rPr lang="en-US" altLang="ko-KR"/>
              <a:t>:  </a:t>
            </a:r>
            <a:r>
              <a:rPr lang="ko-KR" altLang="en-US"/>
              <a:t>마이클 포터가 주창한 개념  </a:t>
            </a:r>
            <a:r>
              <a:rPr lang="en-US" altLang="ko-KR"/>
              <a:t>( </a:t>
            </a:r>
            <a:r>
              <a:rPr lang="ko-KR" altLang="en-US"/>
              <a:t>기존 경쟁자 간 경쟁 정도 </a:t>
            </a:r>
            <a:r>
              <a:rPr lang="en-US" altLang="ko-KR"/>
              <a:t>, </a:t>
            </a:r>
            <a:r>
              <a:rPr lang="ko-KR" altLang="en-US"/>
              <a:t>공급자들의 교섭력</a:t>
            </a:r>
            <a:r>
              <a:rPr lang="en-US" altLang="ko-KR"/>
              <a:t>, </a:t>
            </a:r>
            <a:r>
              <a:rPr lang="ko-KR" altLang="en-US"/>
              <a:t>구매자들의 교섭력</a:t>
            </a:r>
            <a:r>
              <a:rPr lang="en-US" altLang="ko-KR"/>
              <a:t>, </a:t>
            </a:r>
            <a:r>
              <a:rPr lang="ko-KR" altLang="en-US"/>
              <a:t>잠재적 진입자들의 위협 </a:t>
            </a:r>
            <a:r>
              <a:rPr lang="en-US" altLang="ko-KR"/>
              <a:t>, </a:t>
            </a:r>
            <a:r>
              <a:rPr lang="ko-KR" altLang="en-US"/>
              <a:t>대체재의 위협 요소를 이용한 산업 환경 분석을 통해 기업과 기업을 둘러싸고 있는 주변 환경 </a:t>
            </a:r>
            <a:r>
              <a:rPr lang="en-US" altLang="ko-KR"/>
              <a:t>) </a:t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b="1" smtClean="0"/>
              <a:t>7S</a:t>
            </a:r>
            <a:r>
              <a:rPr lang="ko-KR" altLang="en-US" b="1" smtClean="0"/>
              <a:t>분석</a:t>
            </a:r>
            <a:r>
              <a:rPr lang="en-US" altLang="ko-KR" smtClean="0"/>
              <a:t> </a:t>
            </a:r>
            <a:r>
              <a:rPr lang="en-US" altLang="ko-KR"/>
              <a:t>: </a:t>
            </a:r>
            <a:r>
              <a:rPr lang="ko-KR" altLang="en-US"/>
              <a:t>맥킨지 사에서 개발된 조직 역량 </a:t>
            </a:r>
            <a:r>
              <a:rPr lang="en-US" altLang="ko-KR"/>
              <a:t>, </a:t>
            </a:r>
            <a:r>
              <a:rPr lang="ko-KR" altLang="en-US"/>
              <a:t>체계등을 분석하는 기법 </a:t>
            </a:r>
          </a:p>
          <a:p>
            <a:r>
              <a:rPr lang="en-US" altLang="ko-KR"/>
              <a:t>(Strategy , Structure, system , Staff , Style , Skill , Shared Value) </a:t>
            </a:r>
          </a:p>
          <a:p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1336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3</a:t>
            </a:r>
            <a:r>
              <a:rPr lang="ko-KR" altLang="en-US" smtClean="0"/>
              <a:t>과목</a:t>
            </a:r>
            <a:r>
              <a:rPr lang="en-US" altLang="ko-KR" smtClean="0"/>
              <a:t>: </a:t>
            </a:r>
            <a:r>
              <a:rPr lang="ko-KR" altLang="en-US" smtClean="0"/>
              <a:t>업무프로세스 </a:t>
            </a:r>
            <a:r>
              <a:rPr lang="en-US" altLang="ko-KR" smtClean="0"/>
              <a:t>– </a:t>
            </a:r>
            <a:r>
              <a:rPr lang="ko-KR" altLang="en-US" smtClean="0"/>
              <a:t>업무프로세스 재설계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BPR(Business Process Reengineering)   </a:t>
            </a:r>
          </a:p>
          <a:p>
            <a:r>
              <a:rPr lang="en-US" altLang="ko-KR" b="1"/>
              <a:t> </a:t>
            </a:r>
            <a:r>
              <a:rPr lang="en-US" altLang="ko-KR" b="1" smtClean="0"/>
              <a:t> </a:t>
            </a:r>
            <a:r>
              <a:rPr lang="ko-KR" altLang="en-US" smtClean="0"/>
              <a:t>프로세스를근간으로 </a:t>
            </a:r>
            <a:r>
              <a:rPr lang="ko-KR" altLang="en-US"/>
              <a:t>비즈니스 시스템을 근본적으로 재설계하여 혁신적인 성과를 추구 </a:t>
            </a:r>
          </a:p>
          <a:p>
            <a:r>
              <a:rPr lang="ko-KR" altLang="en-US" smtClean="0"/>
              <a:t>  </a:t>
            </a:r>
            <a:r>
              <a:rPr lang="ko-KR" altLang="en-US"/>
              <a:t>시스템 가치를 높이고 </a:t>
            </a:r>
            <a:r>
              <a:rPr lang="en-US" altLang="ko-KR"/>
              <a:t>, </a:t>
            </a:r>
            <a:r>
              <a:rPr lang="ko-KR" altLang="en-US"/>
              <a:t>품질 개선을 통해 비용 감소</a:t>
            </a:r>
          </a:p>
          <a:p>
            <a:endParaRPr lang="ko-KR" altLang="en-US"/>
          </a:p>
          <a:p>
            <a:r>
              <a:rPr lang="en-US" altLang="ko-KR"/>
              <a:t>BPR </a:t>
            </a:r>
            <a:r>
              <a:rPr lang="ko-KR" altLang="en-US"/>
              <a:t>방법론 </a:t>
            </a:r>
            <a:r>
              <a:rPr lang="en-US" altLang="ko-KR"/>
              <a:t>: </a:t>
            </a:r>
            <a:r>
              <a:rPr lang="ko-KR" altLang="en-US"/>
              <a:t>여러가지 방법론이 있으나 </a:t>
            </a:r>
            <a:r>
              <a:rPr lang="en-US" altLang="ko-KR"/>
              <a:t>IDEF</a:t>
            </a:r>
            <a:r>
              <a:rPr lang="ko-KR" altLang="en-US"/>
              <a:t>가 대표적인 방법론</a:t>
            </a:r>
          </a:p>
          <a:p>
            <a:endParaRPr lang="ko-KR" altLang="en-US"/>
          </a:p>
          <a:p>
            <a:r>
              <a:rPr lang="en-US" altLang="ko-KR"/>
              <a:t>IDEF : </a:t>
            </a:r>
            <a:r>
              <a:rPr lang="ko-KR" altLang="en-US"/>
              <a:t>기업이나 조직의 실체를 추상화 하여 모델화 </a:t>
            </a:r>
            <a:r>
              <a:rPr lang="en-US" altLang="ko-KR"/>
              <a:t>(AS- IS) , </a:t>
            </a:r>
            <a:r>
              <a:rPr lang="ko-KR" altLang="en-US"/>
              <a:t>작성된 모델의 체계저인 분석을 통해 문제점을 추출하는 개선된 기업모델 </a:t>
            </a:r>
            <a:r>
              <a:rPr lang="en-US" altLang="ko-KR"/>
              <a:t>(To-BE) </a:t>
            </a:r>
            <a:r>
              <a:rPr lang="ko-KR" altLang="en-US"/>
              <a:t>설계</a:t>
            </a:r>
          </a:p>
          <a:p>
            <a:endParaRPr lang="ko-KR" altLang="en-US"/>
          </a:p>
          <a:p>
            <a:r>
              <a:rPr lang="ko-KR" altLang="en-US"/>
              <a:t>   </a:t>
            </a:r>
            <a:r>
              <a:rPr lang="en-US" altLang="ko-KR"/>
              <a:t>1976</a:t>
            </a:r>
            <a:r>
              <a:rPr lang="ko-KR" altLang="en-US"/>
              <a:t>년 미 국방부에서 항공</a:t>
            </a:r>
            <a:r>
              <a:rPr lang="en-US" altLang="ko-KR"/>
              <a:t>, </a:t>
            </a:r>
            <a:r>
              <a:rPr lang="ko-KR" altLang="en-US"/>
              <a:t>우주 관련 가상 기업모델을 표현하기 위한 방법</a:t>
            </a:r>
          </a:p>
          <a:p>
            <a:endParaRPr lang="ko-KR" altLang="en-US" b="1"/>
          </a:p>
          <a:p>
            <a:endParaRPr lang="ko-KR" altLang="en-US" b="1"/>
          </a:p>
          <a:p>
            <a:r>
              <a:rPr lang="en-US" altLang="ko-KR"/>
              <a:t/>
            </a:r>
            <a:br>
              <a:rPr lang="en-US" altLang="ko-KR"/>
            </a:b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8859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3</a:t>
            </a:r>
            <a:r>
              <a:rPr lang="ko-KR" altLang="en-US" smtClean="0"/>
              <a:t>과목</a:t>
            </a:r>
            <a:r>
              <a:rPr lang="en-US" altLang="ko-KR" smtClean="0"/>
              <a:t>: </a:t>
            </a:r>
            <a:r>
              <a:rPr lang="ko-KR" altLang="en-US" smtClean="0"/>
              <a:t>업무프로세스 </a:t>
            </a:r>
            <a:r>
              <a:rPr lang="en-US" altLang="ko-KR" smtClean="0"/>
              <a:t>– </a:t>
            </a:r>
            <a:r>
              <a:rPr lang="ko-KR" altLang="en-US" smtClean="0"/>
              <a:t>업무프로세스 재설계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BPR </a:t>
            </a:r>
            <a:r>
              <a:rPr lang="en-US" altLang="ko-KR" b="1" smtClean="0"/>
              <a:t> </a:t>
            </a:r>
            <a:r>
              <a:rPr lang="ko-KR" altLang="en-US" b="1" smtClean="0"/>
              <a:t>실행 </a:t>
            </a:r>
            <a:r>
              <a:rPr lang="en-US" altLang="ko-KR" b="1" smtClean="0"/>
              <a:t>4</a:t>
            </a:r>
            <a:r>
              <a:rPr lang="ko-KR" altLang="en-US" b="1" smtClean="0"/>
              <a:t>단계</a:t>
            </a:r>
            <a:r>
              <a:rPr lang="en-US" altLang="ko-KR" b="1" smtClean="0"/>
              <a:t> </a:t>
            </a:r>
          </a:p>
          <a:p>
            <a:pPr marL="760413" indent="-760413"/>
            <a:r>
              <a:rPr lang="en-US" altLang="ko-KR" smtClean="0"/>
              <a:t>1</a:t>
            </a:r>
            <a:r>
              <a:rPr lang="ko-KR" altLang="en-US"/>
              <a:t>단계 </a:t>
            </a:r>
            <a:r>
              <a:rPr lang="en-US" altLang="ko-KR"/>
              <a:t>: </a:t>
            </a:r>
            <a:r>
              <a:rPr lang="ko-KR" altLang="en-US" b="1"/>
              <a:t>현행업무 프로세스 </a:t>
            </a:r>
            <a:r>
              <a:rPr lang="en-US" altLang="ko-KR" b="1"/>
              <a:t>(AS-IS) </a:t>
            </a:r>
            <a:r>
              <a:rPr lang="ko-KR" altLang="en-US" b="1"/>
              <a:t>모형 분석 </a:t>
            </a:r>
            <a:r>
              <a:rPr lang="en-US" altLang="ko-KR"/>
              <a:t>: </a:t>
            </a:r>
            <a:endParaRPr lang="en-US" altLang="ko-KR" smtClean="0"/>
          </a:p>
          <a:p>
            <a:pPr marL="760413" indent="-760413"/>
            <a:r>
              <a:rPr lang="en-US" altLang="ko-KR"/>
              <a:t> </a:t>
            </a:r>
            <a:r>
              <a:rPr lang="en-US" altLang="ko-KR" smtClean="0"/>
              <a:t>           </a:t>
            </a:r>
            <a:r>
              <a:rPr lang="ko-KR" altLang="en-US" smtClean="0"/>
              <a:t>고객과 </a:t>
            </a:r>
            <a:r>
              <a:rPr lang="ko-KR" altLang="en-US"/>
              <a:t>소유주를 식별하고 </a:t>
            </a:r>
            <a:r>
              <a:rPr lang="en-US" altLang="ko-KR"/>
              <a:t>, </a:t>
            </a:r>
            <a:r>
              <a:rPr lang="ko-KR" altLang="en-US"/>
              <a:t>수직적 </a:t>
            </a:r>
            <a:r>
              <a:rPr lang="en-US" altLang="ko-KR"/>
              <a:t>,</a:t>
            </a:r>
            <a:r>
              <a:rPr lang="ko-KR" altLang="en-US"/>
              <a:t>수평적 구조를 파악 </a:t>
            </a:r>
            <a:r>
              <a:rPr lang="en-US" altLang="ko-KR"/>
              <a:t>, </a:t>
            </a:r>
            <a:r>
              <a:rPr lang="ko-KR" altLang="en-US"/>
              <a:t>전략적 비전과 성과 척도를 조사</a:t>
            </a:r>
          </a:p>
          <a:p>
            <a:endParaRPr lang="ko-KR" altLang="en-US"/>
          </a:p>
          <a:p>
            <a:r>
              <a:rPr lang="ko-KR" altLang="en-US" smtClean="0"/>
              <a:t>    수직적 </a:t>
            </a:r>
            <a:r>
              <a:rPr lang="en-US" altLang="ko-KR"/>
              <a:t>:  </a:t>
            </a:r>
            <a:r>
              <a:rPr lang="ko-KR" altLang="en-US"/>
              <a:t>프로세스 요소 까지 분할 해 가는 과정 </a:t>
            </a:r>
            <a:r>
              <a:rPr lang="en-US" altLang="ko-KR"/>
              <a:t>,  </a:t>
            </a:r>
            <a:r>
              <a:rPr lang="ko-KR" altLang="en-US"/>
              <a:t>산출물은 프로세스 분할도</a:t>
            </a:r>
          </a:p>
          <a:p>
            <a:r>
              <a:rPr lang="ko-KR" altLang="en-US" smtClean="0"/>
              <a:t>    수평적 </a:t>
            </a:r>
            <a:r>
              <a:rPr lang="en-US" altLang="ko-KR"/>
              <a:t>: </a:t>
            </a:r>
            <a:r>
              <a:rPr lang="ko-KR" altLang="en-US"/>
              <a:t>하위 프로세스들의 상호 의존관계를 식별하는 과정 </a:t>
            </a:r>
            <a:r>
              <a:rPr lang="en-US" altLang="ko-KR"/>
              <a:t>, </a:t>
            </a:r>
            <a:r>
              <a:rPr lang="ko-KR" altLang="en-US"/>
              <a:t>산출물은 프로세스 종속도 </a:t>
            </a:r>
          </a:p>
          <a:p>
            <a:endParaRPr lang="ko-KR" altLang="en-US"/>
          </a:p>
          <a:p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: </a:t>
            </a:r>
            <a:r>
              <a:rPr lang="ko-KR" altLang="en-US" b="1"/>
              <a:t>개선사항 분석 </a:t>
            </a:r>
            <a:r>
              <a:rPr lang="en-US" altLang="ko-KR"/>
              <a:t>: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가치 </a:t>
            </a:r>
            <a:r>
              <a:rPr lang="ko-KR" altLang="en-US"/>
              <a:t>분석을 통한 통</a:t>
            </a:r>
            <a:r>
              <a:rPr lang="en-US" altLang="ko-KR"/>
              <a:t>,</a:t>
            </a:r>
            <a:r>
              <a:rPr lang="ko-KR" altLang="en-US"/>
              <a:t>폐합 변경 및 추가 활동 찾는 과정</a:t>
            </a:r>
          </a:p>
          <a:p>
            <a:r>
              <a:rPr lang="ko-KR" altLang="en-US" smtClean="0"/>
              <a:t>   </a:t>
            </a:r>
            <a:r>
              <a:rPr lang="ko-KR" altLang="en-US"/>
              <a:t>작업 측정 </a:t>
            </a:r>
            <a:r>
              <a:rPr lang="en-US" altLang="ko-KR"/>
              <a:t>: BPR</a:t>
            </a:r>
            <a:r>
              <a:rPr lang="ko-KR" altLang="en-US"/>
              <a:t>에서 활동의 성격과 범위 </a:t>
            </a:r>
            <a:r>
              <a:rPr lang="en-US" altLang="ko-KR"/>
              <a:t>, </a:t>
            </a:r>
            <a:r>
              <a:rPr lang="ko-KR" altLang="en-US"/>
              <a:t>절차와 효율 등을 계량적으로 평가하는 체계적인 접근법</a:t>
            </a:r>
          </a:p>
          <a:p>
            <a:endParaRPr lang="ko-KR" altLang="en-US"/>
          </a:p>
          <a:p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:  </a:t>
            </a:r>
            <a:r>
              <a:rPr lang="ko-KR" altLang="en-US" b="1"/>
              <a:t>향후 업무 프로세스 </a:t>
            </a:r>
            <a:r>
              <a:rPr lang="en-US" altLang="ko-KR" b="1"/>
              <a:t>(To-Be ) </a:t>
            </a:r>
            <a:r>
              <a:rPr lang="ko-KR" altLang="en-US" b="1"/>
              <a:t>모형 수립 </a:t>
            </a:r>
            <a:r>
              <a:rPr lang="en-US" altLang="ko-KR"/>
              <a:t>: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개선 </a:t>
            </a:r>
            <a:r>
              <a:rPr lang="ko-KR" altLang="en-US"/>
              <a:t>사항을 반영한 업무 모형 </a:t>
            </a:r>
          </a:p>
          <a:p>
            <a:endParaRPr lang="ko-KR" altLang="en-US"/>
          </a:p>
          <a:p>
            <a:pPr marL="808038" indent="-808038"/>
            <a:r>
              <a:rPr lang="en-US" altLang="ko-KR"/>
              <a:t>4</a:t>
            </a:r>
            <a:r>
              <a:rPr lang="ko-KR" altLang="en-US"/>
              <a:t>단계 </a:t>
            </a:r>
            <a:r>
              <a:rPr lang="en-US" altLang="ko-KR"/>
              <a:t>:  </a:t>
            </a:r>
            <a:r>
              <a:rPr lang="ko-KR" altLang="en-US" b="1"/>
              <a:t>이행 계획</a:t>
            </a:r>
            <a:r>
              <a:rPr lang="ko-KR" altLang="en-US"/>
              <a:t> </a:t>
            </a:r>
            <a:r>
              <a:rPr lang="en-US" altLang="ko-KR"/>
              <a:t>: </a:t>
            </a:r>
            <a:endParaRPr lang="en-US" altLang="ko-KR" smtClean="0"/>
          </a:p>
          <a:p>
            <a:pPr marL="808038" indent="-808038"/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직원들의 </a:t>
            </a:r>
            <a:r>
              <a:rPr lang="ko-KR" altLang="en-US"/>
              <a:t>저항과 불필요한 비용을 최소화 하기 위한 변화 관리 계획을 포함 하는 </a:t>
            </a:r>
            <a:r>
              <a:rPr lang="ko-KR" altLang="en-US" smtClean="0"/>
              <a:t> 포괄적인 </a:t>
            </a:r>
            <a:r>
              <a:rPr lang="ko-KR" altLang="en-US"/>
              <a:t>구현 계획 </a:t>
            </a:r>
            <a:endParaRPr lang="en-US" altLang="ko-KR" smtClean="0"/>
          </a:p>
          <a:p>
            <a:pPr marL="808038" indent="-808038"/>
            <a:endParaRPr lang="ko-KR" altLang="en-US"/>
          </a:p>
          <a:p>
            <a:r>
              <a:rPr lang="en-US" altLang="ko-KR" b="1" smtClean="0"/>
              <a:t>BRP</a:t>
            </a:r>
            <a:r>
              <a:rPr lang="ko-KR" altLang="en-US" b="1"/>
              <a:t>과 정보시스템 계획 수립 </a:t>
            </a:r>
            <a:r>
              <a:rPr lang="en-US" altLang="ko-KR" b="1"/>
              <a:t>( ISP )</a:t>
            </a:r>
            <a:r>
              <a:rPr lang="ko-KR" altLang="en-US" b="1"/>
              <a:t>의 연계 필요성</a:t>
            </a:r>
          </a:p>
          <a:p>
            <a:r>
              <a:rPr lang="en-US" altLang="ko-KR" smtClean="0"/>
              <a:t>    BPR</a:t>
            </a:r>
            <a:r>
              <a:rPr lang="ko-KR" altLang="en-US"/>
              <a:t>이 성공적으로 진행하기 위해서는 </a:t>
            </a:r>
            <a:r>
              <a:rPr lang="en-US" altLang="ko-KR"/>
              <a:t>ISP </a:t>
            </a:r>
            <a:r>
              <a:rPr lang="ko-KR" altLang="en-US"/>
              <a:t>단계에서부터 계획 되어야 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31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3</a:t>
            </a:r>
            <a:r>
              <a:rPr lang="ko-KR" altLang="en-US" smtClean="0"/>
              <a:t>과목</a:t>
            </a:r>
            <a:r>
              <a:rPr lang="en-US" altLang="ko-KR" smtClean="0"/>
              <a:t>: </a:t>
            </a:r>
            <a:r>
              <a:rPr lang="ko-KR" altLang="en-US" smtClean="0"/>
              <a:t>업무프로세스 </a:t>
            </a:r>
            <a:r>
              <a:rPr lang="en-US" altLang="ko-KR" smtClean="0"/>
              <a:t>– </a:t>
            </a:r>
            <a:r>
              <a:rPr lang="ko-KR" altLang="en-US" smtClean="0"/>
              <a:t>업무프로세스 재설계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BPM(</a:t>
            </a:r>
            <a:r>
              <a:rPr lang="en-US" altLang="ko-KR" b="1" smtClean="0"/>
              <a:t>Business Process Management, </a:t>
            </a:r>
            <a:r>
              <a:rPr lang="ko-KR" altLang="en-US" b="1" smtClean="0"/>
              <a:t>업무 프로세스 관리</a:t>
            </a:r>
            <a:r>
              <a:rPr lang="en-US" altLang="ko-KR" b="1" smtClean="0"/>
              <a:t>)</a:t>
            </a:r>
            <a:r>
              <a:rPr lang="en-US" altLang="ko-KR" b="1" smtClean="0"/>
              <a:t>   </a:t>
            </a:r>
            <a:endParaRPr lang="en-US" altLang="ko-KR" b="1" smtClean="0"/>
          </a:p>
          <a:p>
            <a:pPr marL="760413" indent="-760413"/>
            <a:r>
              <a:rPr lang="ko-KR" altLang="en-US" smtClean="0"/>
              <a:t>   정보자원과 </a:t>
            </a:r>
            <a:r>
              <a:rPr lang="ko-KR" altLang="en-US"/>
              <a:t>업무 흐름을 통합적으로 관리</a:t>
            </a:r>
            <a:r>
              <a:rPr lang="en-US" altLang="ko-KR"/>
              <a:t>, </a:t>
            </a:r>
            <a:r>
              <a:rPr lang="ko-KR" altLang="en-US"/>
              <a:t>지원 해주는 업무처리 자동화 기법 </a:t>
            </a:r>
          </a:p>
          <a:p>
            <a:pPr marL="760413" indent="-760413"/>
            <a:r>
              <a:rPr lang="ko-KR" altLang="en-US" smtClean="0"/>
              <a:t>   </a:t>
            </a:r>
            <a:r>
              <a:rPr lang="ko-KR" altLang="en-US"/>
              <a:t>핵심 수단이 워크 플로우 </a:t>
            </a:r>
          </a:p>
          <a:p>
            <a:pPr marL="760413" indent="-760413"/>
            <a:endParaRPr lang="ko-KR" altLang="en-US"/>
          </a:p>
          <a:p>
            <a:pPr marL="760413" indent="-760413"/>
            <a:r>
              <a:rPr lang="en-US" altLang="ko-KR" b="1"/>
              <a:t>BPM </a:t>
            </a:r>
            <a:r>
              <a:rPr lang="ko-KR" altLang="en-US" b="1"/>
              <a:t>관리 사이클</a:t>
            </a:r>
            <a:r>
              <a:rPr lang="ko-KR" altLang="en-US"/>
              <a:t> </a:t>
            </a:r>
          </a:p>
          <a:p>
            <a:pPr marL="760413" indent="-760413"/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: </a:t>
            </a:r>
            <a:r>
              <a:rPr lang="ko-KR" altLang="en-US"/>
              <a:t>프로세스 정의 </a:t>
            </a:r>
            <a:r>
              <a:rPr lang="en-US" altLang="ko-KR"/>
              <a:t>:  </a:t>
            </a:r>
            <a:r>
              <a:rPr lang="ko-KR" altLang="en-US"/>
              <a:t>프로세스 관리를 위해 먼저 핵심적인 비스니스 프로세스를 세부적으로 나누어 분석 </a:t>
            </a:r>
          </a:p>
          <a:p>
            <a:pPr marL="760413" indent="-760413"/>
            <a:endParaRPr lang="ko-KR" altLang="en-US"/>
          </a:p>
          <a:p>
            <a:pPr marL="760413" indent="-760413"/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: </a:t>
            </a:r>
            <a:r>
              <a:rPr lang="ko-KR" altLang="en-US"/>
              <a:t>프로세스 실행 </a:t>
            </a:r>
            <a:r>
              <a:rPr lang="en-US" altLang="ko-KR"/>
              <a:t>:  </a:t>
            </a:r>
            <a:r>
              <a:rPr lang="ko-KR" altLang="en-US"/>
              <a:t>정의된 프로세스는 </a:t>
            </a:r>
            <a:r>
              <a:rPr lang="en-US" altLang="ko-KR"/>
              <a:t>BPM </a:t>
            </a:r>
            <a:r>
              <a:rPr lang="ko-KR" altLang="en-US"/>
              <a:t>프레임 워크 내에서 모델로 관리 </a:t>
            </a:r>
            <a:r>
              <a:rPr lang="en-US" altLang="ko-KR"/>
              <a:t>,</a:t>
            </a:r>
            <a:r>
              <a:rPr lang="ko-KR" altLang="en-US"/>
              <a:t>실행</a:t>
            </a:r>
          </a:p>
          <a:p>
            <a:pPr marL="760413" indent="-760413"/>
            <a:endParaRPr lang="ko-KR" altLang="en-US"/>
          </a:p>
          <a:p>
            <a:pPr marL="760413" indent="-760413"/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: </a:t>
            </a:r>
            <a:r>
              <a:rPr lang="ko-KR" altLang="en-US"/>
              <a:t>프로세스 측정 </a:t>
            </a:r>
            <a:r>
              <a:rPr lang="en-US" altLang="ko-KR"/>
              <a:t>:  </a:t>
            </a:r>
            <a:r>
              <a:rPr lang="ko-KR" altLang="en-US"/>
              <a:t>프로세스가 실행되는 과정 중 발생한 정보들을 이용해 다양한 관점 측정</a:t>
            </a:r>
          </a:p>
          <a:p>
            <a:pPr marL="760413" indent="-760413"/>
            <a:endParaRPr lang="ko-KR" altLang="en-US"/>
          </a:p>
          <a:p>
            <a:pPr marL="760413" indent="-760413"/>
            <a:r>
              <a:rPr lang="en-US" altLang="ko-KR"/>
              <a:t>4</a:t>
            </a:r>
            <a:r>
              <a:rPr lang="ko-KR" altLang="en-US"/>
              <a:t>단계 </a:t>
            </a:r>
            <a:r>
              <a:rPr lang="en-US" altLang="ko-KR"/>
              <a:t>: </a:t>
            </a:r>
            <a:r>
              <a:rPr lang="ko-KR" altLang="en-US"/>
              <a:t>프로세스 분석</a:t>
            </a:r>
            <a:r>
              <a:rPr lang="en-US" altLang="ko-KR"/>
              <a:t>, </a:t>
            </a:r>
            <a:r>
              <a:rPr lang="ko-KR" altLang="en-US"/>
              <a:t>개선 </a:t>
            </a:r>
            <a:r>
              <a:rPr lang="en-US" altLang="ko-KR"/>
              <a:t>: </a:t>
            </a:r>
            <a:r>
              <a:rPr lang="ko-KR" altLang="en-US"/>
              <a:t>구체적인 목표 수준을 설정</a:t>
            </a:r>
            <a:r>
              <a:rPr lang="en-US" altLang="ko-KR"/>
              <a:t>, </a:t>
            </a:r>
            <a:r>
              <a:rPr lang="ko-KR" altLang="en-US"/>
              <a:t>다양한 프로세스 개선 정보 수집</a:t>
            </a:r>
          </a:p>
          <a:p>
            <a:pPr marL="760413" indent="-760413"/>
            <a:endParaRPr lang="ko-KR" altLang="en-US"/>
          </a:p>
          <a:p>
            <a:pPr marL="760413" indent="-760413"/>
            <a:r>
              <a:rPr lang="en-US" altLang="ko-KR"/>
              <a:t>5</a:t>
            </a:r>
            <a:r>
              <a:rPr lang="ko-KR" altLang="en-US"/>
              <a:t>단계 </a:t>
            </a:r>
            <a:r>
              <a:rPr lang="en-US" altLang="ko-KR"/>
              <a:t>: </a:t>
            </a:r>
            <a:r>
              <a:rPr lang="ko-KR" altLang="en-US"/>
              <a:t>프로세스 통제 </a:t>
            </a:r>
            <a:r>
              <a:rPr lang="en-US" altLang="ko-KR"/>
              <a:t>,</a:t>
            </a:r>
            <a:r>
              <a:rPr lang="ko-KR" altLang="en-US"/>
              <a:t>예측 </a:t>
            </a:r>
            <a:r>
              <a:rPr lang="en-US" altLang="ko-KR"/>
              <a:t>:  </a:t>
            </a:r>
            <a:r>
              <a:rPr lang="ko-KR" altLang="en-US"/>
              <a:t>개선을 통해 정의된 프로세스가 수행되도록 하며 필요한 통제를 함 </a:t>
            </a:r>
          </a:p>
          <a:p>
            <a:pPr marL="760413" indent="-760413"/>
            <a:endParaRPr lang="ko-KR" altLang="en-US"/>
          </a:p>
          <a:p>
            <a:pPr marL="760413" indent="-760413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3</a:t>
            </a:r>
            <a:r>
              <a:rPr lang="ko-KR" altLang="en-US" smtClean="0"/>
              <a:t>과목</a:t>
            </a:r>
            <a:r>
              <a:rPr lang="en-US" altLang="ko-KR" smtClean="0"/>
              <a:t>: </a:t>
            </a:r>
            <a:r>
              <a:rPr lang="ko-KR" altLang="en-US" smtClean="0"/>
              <a:t>업무프로세스 </a:t>
            </a:r>
            <a:r>
              <a:rPr lang="en-US" altLang="ko-KR" smtClean="0"/>
              <a:t>– </a:t>
            </a:r>
            <a:r>
              <a:rPr lang="ko-KR" altLang="en-US" smtClean="0"/>
              <a:t>업무프로세스 재설계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RTE(Real-Time Enterprise, </a:t>
            </a:r>
            <a:r>
              <a:rPr lang="ko-KR" altLang="en-US" smtClean="0"/>
              <a:t>실시간 기업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/>
          </a:p>
          <a:p>
            <a:pPr marL="119063" indent="-119063"/>
            <a:r>
              <a:rPr lang="ko-KR" altLang="en-US" smtClean="0"/>
              <a:t>  기업 </a:t>
            </a:r>
            <a:r>
              <a:rPr lang="ko-KR" altLang="en-US"/>
              <a:t>내 외부에 걸친 지속적인 프로세스 개선과 실시간 정보제공을 통한 업무지연 최소화 </a:t>
            </a:r>
            <a:r>
              <a:rPr lang="en-US" altLang="ko-KR"/>
              <a:t>,</a:t>
            </a:r>
            <a:r>
              <a:rPr lang="ko-KR" altLang="en-US"/>
              <a:t>경쟁력 극대화</a:t>
            </a:r>
          </a:p>
          <a:p>
            <a:pPr marL="760413" indent="-760413"/>
            <a:endParaRPr lang="ko-KR" altLang="en-US"/>
          </a:p>
          <a:p>
            <a:pPr marL="760413" indent="-760413"/>
            <a:r>
              <a:rPr lang="ko-KR" altLang="en-US" smtClean="0"/>
              <a:t>  경쟁력 </a:t>
            </a:r>
            <a:r>
              <a:rPr lang="ko-KR" altLang="en-US"/>
              <a:t>확보를 위해 지연을 빨리 인식하여 빨리 결정 하고 빨리 처리 </a:t>
            </a:r>
          </a:p>
          <a:p>
            <a:pPr marL="760413" indent="-760413"/>
            <a:endParaRPr lang="ko-KR" altLang="en-US"/>
          </a:p>
          <a:p>
            <a:pPr marL="760413" indent="-760413"/>
            <a:endParaRPr lang="ko-KR" altLang="en-US"/>
          </a:p>
          <a:p>
            <a:pPr marL="760413" indent="-760413"/>
            <a:r>
              <a:rPr lang="en-US" altLang="ko-KR" b="1" smtClean="0"/>
              <a:t>RTE </a:t>
            </a:r>
            <a:r>
              <a:rPr lang="ko-KR" altLang="en-US" b="1" smtClean="0"/>
              <a:t>실현을 위한 </a:t>
            </a:r>
            <a:r>
              <a:rPr lang="en-US" altLang="ko-KR" b="1" smtClean="0"/>
              <a:t>BPM</a:t>
            </a:r>
            <a:r>
              <a:rPr lang="ko-KR" altLang="en-US" b="1" smtClean="0"/>
              <a:t>역할</a:t>
            </a:r>
            <a:endParaRPr lang="en-US" altLang="ko-KR" b="1" smtClean="0"/>
          </a:p>
          <a:p>
            <a:pPr marL="760413" indent="-760413"/>
            <a:endParaRPr lang="en-US" altLang="ko-KR" b="1" smtClean="0"/>
          </a:p>
          <a:p>
            <a:pPr marL="760413" indent="-760413"/>
            <a:r>
              <a:rPr lang="ko-KR" altLang="en-US" smtClean="0"/>
              <a:t>사람</a:t>
            </a:r>
            <a:r>
              <a:rPr lang="en-US" altLang="ko-KR" smtClean="0"/>
              <a:t>, </a:t>
            </a:r>
            <a:r>
              <a:rPr lang="ko-KR" altLang="en-US" smtClean="0"/>
              <a:t>시스템</a:t>
            </a:r>
            <a:r>
              <a:rPr lang="en-US" altLang="ko-KR" smtClean="0"/>
              <a:t>, </a:t>
            </a:r>
            <a:r>
              <a:rPr lang="ko-KR" altLang="en-US" smtClean="0"/>
              <a:t>정보를 프로세스에 맞게 협업체계 구축</a:t>
            </a:r>
            <a:endParaRPr lang="en-US" altLang="ko-KR" smtClean="0"/>
          </a:p>
          <a:p>
            <a:pPr marL="760413" indent="-760413"/>
            <a:r>
              <a:rPr lang="ko-KR" altLang="en-US" smtClean="0"/>
              <a:t>실시간 가시성</a:t>
            </a:r>
            <a:endParaRPr lang="en-US" altLang="ko-KR" smtClean="0"/>
          </a:p>
          <a:p>
            <a:pPr marL="760413" indent="-760413"/>
            <a:r>
              <a:rPr lang="ko-KR" altLang="en-US" smtClean="0"/>
              <a:t>투명성을 통한 실시간 위험관리</a:t>
            </a:r>
            <a:endParaRPr lang="en-US" altLang="ko-KR" smtClean="0"/>
          </a:p>
          <a:p>
            <a:pPr marL="760413" indent="-760413"/>
            <a:r>
              <a:rPr lang="ko-KR" altLang="en-US" smtClean="0"/>
              <a:t>프로세스의 자동화를 통한 지연업무 최소화</a:t>
            </a:r>
            <a:endParaRPr lang="en-US" altLang="ko-KR" smtClean="0"/>
          </a:p>
          <a:p>
            <a:pPr marL="760413" indent="-760413"/>
            <a:r>
              <a:rPr lang="ko-KR" altLang="en-US" smtClean="0"/>
              <a:t>지속적인 개선 사이클의 수행</a:t>
            </a:r>
            <a:endParaRPr lang="ko-KR" altLang="en-US"/>
          </a:p>
          <a:p>
            <a:pPr marL="760413" indent="-760413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3</a:t>
            </a:r>
            <a:r>
              <a:rPr lang="ko-KR" altLang="en-US" smtClean="0"/>
              <a:t>과목</a:t>
            </a:r>
            <a:r>
              <a:rPr lang="en-US" altLang="ko-KR" smtClean="0"/>
              <a:t>: </a:t>
            </a:r>
            <a:r>
              <a:rPr lang="ko-KR" altLang="en-US" smtClean="0"/>
              <a:t>업무프로세스 </a:t>
            </a:r>
            <a:r>
              <a:rPr lang="en-US" altLang="ko-KR" smtClean="0"/>
              <a:t>– </a:t>
            </a:r>
            <a:r>
              <a:rPr lang="ko-KR" altLang="en-US" smtClean="0"/>
              <a:t>전사적 자원 관리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1024" y="1221939"/>
            <a:ext cx="10580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ERP(Enterprise Resource Planning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/>
          </a:p>
          <a:p>
            <a:pPr marL="119063" indent="-119063">
              <a:lnSpc>
                <a:spcPct val="150000"/>
              </a:lnSpc>
            </a:pPr>
            <a:r>
              <a:rPr lang="ko-KR" altLang="en-US" smtClean="0"/>
              <a:t>  기업활동을 </a:t>
            </a:r>
            <a:r>
              <a:rPr lang="ko-KR" altLang="en-US"/>
              <a:t>위해 쓰여지고 있는 기업내의 모든 인적</a:t>
            </a:r>
            <a:r>
              <a:rPr lang="en-US" altLang="ko-KR"/>
              <a:t>, </a:t>
            </a:r>
            <a:r>
              <a:rPr lang="ko-KR" altLang="en-US"/>
              <a:t>물적 자원을 효율적으로 관리하여 궁극적으로 기업의 경쟁력을 강화시켜 주는 역할을 하게 되는 통합정보시스템이라고 할 수 있다</a:t>
            </a:r>
            <a:r>
              <a:rPr lang="en-US" altLang="ko-KR"/>
              <a:t>.</a:t>
            </a:r>
            <a:endParaRPr lang="ko-KR" altLang="en-US"/>
          </a:p>
          <a:p>
            <a:pPr marL="760413" indent="-760413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06505"/>
              </p:ext>
            </p:extLst>
          </p:nvPr>
        </p:nvGraphicFramePr>
        <p:xfrm>
          <a:off x="1411634" y="2378632"/>
          <a:ext cx="10500040" cy="4281850"/>
        </p:xfrm>
        <a:graphic>
          <a:graphicData uri="http://schemas.openxmlformats.org/drawingml/2006/table">
            <a:tbl>
              <a:tblPr/>
              <a:tblGrid>
                <a:gridCol w="1880688"/>
                <a:gridCol w="8619352"/>
              </a:tblGrid>
              <a:tr h="371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종 류</a:t>
                      </a:r>
                      <a:endParaRPr lang="ko-KR" alt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53715" marR="53715" marT="14851" marB="14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 용</a:t>
                      </a:r>
                      <a:endParaRPr lang="ko-KR" alt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53715" marR="53715" marT="14851" marB="14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1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MRP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[1970</a:t>
                      </a:r>
                      <a:r>
                        <a:rPr lang="ko-KR" altLang="en-US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년대</a:t>
                      </a:r>
                      <a:r>
                        <a:rPr lang="en-US" altLang="ko-KR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</a:t>
                      </a:r>
                      <a:endParaRPr lang="ko-KR" alt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53715" marR="53715" marT="14851" marB="14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생산과 재고관리 기법인 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MRP(Material Requriement Planning :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자재소요량계획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기준 생산계획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마스터 스케줄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 부품표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 정보의 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가지를 기반으로 구체적인 제조일정과 자재생산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조달계획을 계산하는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기법이다</a:t>
                      </a:r>
                      <a:r>
                        <a:rPr lang="en-US" altLang="ko-KR" sz="1200" kern="0" spc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53715" marR="53715" marT="14851" marB="14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5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MRPⅡ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[1980</a:t>
                      </a:r>
                      <a:r>
                        <a:rPr lang="ko-KR" altLang="en-US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년대</a:t>
                      </a:r>
                      <a:r>
                        <a:rPr lang="en-US" altLang="ko-KR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</a:t>
                      </a:r>
                      <a:endParaRPr lang="ko-KR" alt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53715" marR="53715" marT="14851" marB="14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MRPⅡ(Manufacturing Resource Planning Ⅱ :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생산자원계획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생산계획의 주변 업무를 다루는 방향 즉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생산능력계획과 기준 생산계획의 피드백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조달예산계획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설비구입계획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재고예산계획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제조재무계획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판매계획과의 연동 등을 구현한 시스템으로 현재에 이르기까지 많은 기업에서 이용되고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있다</a:t>
                      </a:r>
                      <a:r>
                        <a:rPr lang="en-US" altLang="ko-KR" sz="1200" kern="0" spc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53715" marR="53715" marT="14851" marB="14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ERP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[1990</a:t>
                      </a:r>
                      <a:r>
                        <a:rPr lang="ko-KR" altLang="en-US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년대</a:t>
                      </a:r>
                      <a:r>
                        <a:rPr lang="en-US" altLang="ko-KR" sz="1400" b="1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</a:t>
                      </a:r>
                      <a:endParaRPr lang="ko-KR" alt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53715" marR="53715" marT="14851" marB="14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ERP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MRPⅡ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시스템을 기업 활동 전반의 모든 업무의 경영자원으로 대상을 확대함으로써 붙여진 이름으로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기업의 통합정보시스템 구축을 위해 첨단의 </a:t>
                      </a:r>
                      <a:r>
                        <a:rPr lang="en-US" altLang="ko-KR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IT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기반으로 하여 선진 비지니스 프로세스가 구현된 </a:t>
                      </a: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패키지 </a:t>
                      </a:r>
                      <a:r>
                        <a:rPr lang="ko-KR" altLang="en-US" sz="1200" kern="0" spc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소프트웨어이다</a:t>
                      </a:r>
                      <a:endParaRPr lang="ko-KR" alt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53715" marR="53715" marT="14851" marB="14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37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확장 </a:t>
                      </a:r>
                      <a:r>
                        <a:rPr lang="en-US" altLang="ko-KR" sz="1600" b="1" kern="0" spc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ERP 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1990</a:t>
                      </a:r>
                      <a:r>
                        <a:rPr lang="ko-KR" altLang="en-US" sz="1200" b="1" kern="0" spc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년대 후반</a:t>
                      </a:r>
                      <a:endParaRPr lang="ko-KR" alt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53715" marR="53715" marT="14851" marB="14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chemeClr val="tx1"/>
                          </a:solidFill>
                          <a:effectLst/>
                          <a:latin typeface="한양신명조"/>
                        </a:rPr>
                        <a:t>기업 내부 및 외부의 여러 관계들의 통합적인 자원 관리</a:t>
                      </a:r>
                      <a:endParaRPr lang="ko-KR" alt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53715" marR="53715" marT="14851" marB="14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37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spc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ERP II 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spc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2000</a:t>
                      </a:r>
                      <a:r>
                        <a:rPr lang="ko-KR" altLang="en-US" sz="1100" b="1" kern="0" spc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년대</a:t>
                      </a: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53715" marR="53715" marT="14851" marB="14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chemeClr val="tx1"/>
                          </a:solidFill>
                          <a:effectLst/>
                          <a:latin typeface="한양신명조"/>
                        </a:rPr>
                        <a:t>가치 사슬</a:t>
                      </a:r>
                      <a:r>
                        <a:rPr lang="ko-KR" altLang="en-US" sz="1200" kern="0" spc="0" baseline="0" smtClean="0">
                          <a:solidFill>
                            <a:schemeClr val="tx1"/>
                          </a:solidFill>
                          <a:effectLst/>
                          <a:latin typeface="한양신명조"/>
                        </a:rPr>
                        <a:t> 상의 모든 업무 활동을 인터넷의 웹 기반으로 통합</a:t>
                      </a:r>
                      <a:endParaRPr lang="ko-KR" altLang="en-US" sz="1200" kern="0" spc="0">
                        <a:solidFill>
                          <a:schemeClr val="tx1"/>
                        </a:solidFill>
                        <a:effectLst/>
                        <a:latin typeface="한양신명조"/>
                      </a:endParaRPr>
                    </a:p>
                  </a:txBody>
                  <a:tcPr marL="53715" marR="53715" marT="14851" marB="14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4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1894</Words>
  <Application>Microsoft Office PowerPoint</Application>
  <PresentationFormat>와이드스크린</PresentationFormat>
  <Paragraphs>254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HY중고딕</vt:lpstr>
      <vt:lpstr>굴림</vt:lpstr>
      <vt:lpstr>맑은 고딕</vt:lpstr>
      <vt:lpstr>한양신명조</vt:lpstr>
      <vt:lpstr>Arial</vt:lpstr>
      <vt:lpstr>Diamond Grid 16x9</vt:lpstr>
      <vt:lpstr>정보처리기사 실기</vt:lpstr>
      <vt:lpstr>3과목: 업무프로세스 – 정보전략 계획 수립 </vt:lpstr>
      <vt:lpstr>3과목: 업무프로세스 – 정보전략 계획 수립 </vt:lpstr>
      <vt:lpstr>3과목: 업무프로세스 – 정보전략 계획 수립 </vt:lpstr>
      <vt:lpstr>3과목: 업무프로세스 – 업무프로세스 재설계</vt:lpstr>
      <vt:lpstr>3과목: 업무프로세스 – 업무프로세스 재설계</vt:lpstr>
      <vt:lpstr>3과목: 업무프로세스 – 업무프로세스 재설계</vt:lpstr>
      <vt:lpstr>3과목: 업무프로세스 – 업무프로세스 재설계</vt:lpstr>
      <vt:lpstr>3과목: 업무프로세스 – 전사적 자원 관리</vt:lpstr>
      <vt:lpstr>3과목: 업무프로세스 – 전사적 자원 관리</vt:lpstr>
      <vt:lpstr>3과목: 업무프로세스 – 정보 시스템 구축</vt:lpstr>
      <vt:lpstr>3과목: 업무프로세스 – 시스템 통합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2017-05-03T01:40:33Z</dcterms:created>
  <dcterms:modified xsi:type="dcterms:W3CDTF">2017-05-15T01:56:28Z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