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83E79-9782-B7EA-5368-A4918596B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3F2C4E-7855-6281-6A7E-1DABFF75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03AD3-2719-8C72-3320-2C4D416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010BB-14EC-2271-6A5F-7F088E63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DA819-DEDD-392F-E851-6393EDD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FCA64-F8C4-B9DD-05A4-BE76ADD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17847-EBA3-61B8-C133-5777278D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A58C4-9D12-543F-25B6-4830A3D7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CD030-0F7B-8335-D7FC-F9CE925B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75704-C323-107A-9CF3-019C1937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CB046-D2CE-34A2-0473-CBE5AA6D9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4C35D-EBC2-B941-1DAA-694745AB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E6825-B9EC-C2ED-ADB9-647DACF5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BF61D-0038-37F8-D1F7-EBAE5FE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3A93D-427F-2152-7204-A591FA64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1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9CDF-7444-2EBE-449D-D1F50E3D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0C01-706C-D3AE-4009-56CFD9EE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56D31-B0A0-0E52-28EF-A664061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EC68-9922-AFE9-AE6D-9A08D29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02FF-EEED-2555-783E-420951CA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3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79466-F8C4-DDE8-ED79-42B3502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BAD58-2B32-530A-0269-47F51EB1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D7ED0-2090-9A64-555A-FD531FE1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4AB14-CE16-CC88-0611-351068E8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6E9E1-31DA-5237-2915-7C443D9C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9C6B-D3C9-6CC6-8436-B6E707C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0790-37E3-66C5-698E-B067C202D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8A64-8AE5-3355-CEA7-09751C9C3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DD22C-1BBB-F48F-81A2-C71A1E8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F2B9E-ABAD-2936-CEB2-BB0BF35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74C2E-7719-A16B-22AE-0015BDB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3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83CCB-F0B5-8A5A-F46F-5633371E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0094E-2D99-CE7A-22E4-444FB769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69736-2A61-535A-3FA8-0868E469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19F71E-CBC7-A9CF-940D-5C5FADA1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A2D8D-C411-B8AB-6217-B8D0310D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A1955-89DB-ED13-0D38-8D42847A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35388-30F3-334C-A76F-518EAE6D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C18F0-1C10-BD50-C009-419C9C3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7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5DFE-0845-BF87-1DC0-A0860B05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FFE06-4DD7-4025-6842-8C886D2D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AA434-2E7C-6813-9810-D2F3562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71FCEA-6DAA-D387-295B-ECE101A9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8B0606-6BFC-DF34-470B-5D3D534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18BE8E-E308-3147-BC8F-B3C8ED2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73091-81A0-D353-BEA3-BA03505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7218-B30D-9F95-A811-04CAD48F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DEE38-9AB1-39C7-E205-EF112E5B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BD37-37F3-743A-617E-7AD504C5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E0BFA-D493-3F60-C25D-DBF37AA4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CE28E-5E6C-28C4-4713-0709A088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D8889-FB94-BCED-A640-D6311DA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5EA3-67B1-363D-E15D-9F125FB6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4911E-FFC3-8ED2-FFFB-F6E7958A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7EED8-759E-48B2-360E-CFDE99758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3E2E5-6E46-BF9B-2F20-6073EEB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62007-338D-3C53-1982-9A0D8A8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88086-1EDA-3990-C554-93A6AE9B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B8016-E693-DBC9-9AEB-60814EF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A6D8B-1D08-F891-506C-F68B7972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562C9-C388-27C8-EC4B-3588D6F3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CA84-8883-4B41-8EC0-B5CEFEA07247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A4A94-F8FC-FDE1-18E5-6485449CF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C90-151C-F9AA-0C24-88460A59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5C63-A4DF-4595-A4CA-F558EF4FF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403A-4AD9-D21E-9AA5-2E0A7C035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45" y="868362"/>
            <a:ext cx="9144000" cy="2387600"/>
          </a:xfrm>
        </p:spPr>
        <p:txBody>
          <a:bodyPr/>
          <a:lstStyle/>
          <a:p>
            <a:r>
              <a:rPr lang="ko-KR" altLang="en-US" dirty="0"/>
              <a:t>데이터베이스 신문사 </a:t>
            </a:r>
            <a:r>
              <a:rPr lang="en-US" altLang="ko-KR" dirty="0"/>
              <a:t>ERD mapping</a:t>
            </a:r>
            <a:r>
              <a:rPr lang="ko-KR" altLang="en-US" dirty="0"/>
              <a:t> 과제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F76F6-D5BE-D265-FCB2-5E59EFF5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345" y="4027707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경찰행정학과 </a:t>
            </a:r>
            <a:r>
              <a:rPr lang="en-US" altLang="ko-KR" sz="2800" dirty="0"/>
              <a:t>201833449 </a:t>
            </a:r>
            <a:r>
              <a:rPr lang="ko-KR" altLang="en-US" sz="2800" dirty="0"/>
              <a:t>한상결</a:t>
            </a:r>
          </a:p>
        </p:txBody>
      </p:sp>
    </p:spTree>
    <p:extLst>
      <p:ext uri="{BB962C8B-B14F-4D97-AF65-F5344CB8AC3E}">
        <p14:creationId xmlns:p14="http://schemas.microsoft.com/office/powerpoint/2010/main" val="110425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타원 90"/>
          <p:cNvSpPr/>
          <p:nvPr/>
        </p:nvSpPr>
        <p:spPr>
          <a:xfrm>
            <a:off x="8751276" y="3151576"/>
            <a:ext cx="1160340" cy="6084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425174" y="1439518"/>
            <a:ext cx="2421548" cy="74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43241" y="469234"/>
            <a:ext cx="1131783" cy="70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9492223">
            <a:off x="5296068" y="919821"/>
            <a:ext cx="1476496" cy="98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98251" y="1268324"/>
            <a:ext cx="884322" cy="41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</a:t>
            </a:r>
          </a:p>
        </p:txBody>
      </p:sp>
      <p:cxnSp>
        <p:nvCxnSpPr>
          <p:cNvPr id="5" name="직선 연결선 4"/>
          <p:cNvCxnSpPr>
            <a:stCxn id="4" idx="0"/>
            <a:endCxn id="13" idx="4"/>
          </p:cNvCxnSpPr>
          <p:nvPr/>
        </p:nvCxnSpPr>
        <p:spPr>
          <a:xfrm flipV="1">
            <a:off x="5140412" y="690680"/>
            <a:ext cx="290843" cy="57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0"/>
            <a:endCxn id="14" idx="5"/>
          </p:cNvCxnSpPr>
          <p:nvPr/>
        </p:nvCxnSpPr>
        <p:spPr>
          <a:xfrm flipH="1" flipV="1">
            <a:off x="4611879" y="885803"/>
            <a:ext cx="528533" cy="38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55481" y="60511"/>
            <a:ext cx="1351547" cy="630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기사 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14" name="타원 13"/>
          <p:cNvSpPr/>
          <p:nvPr/>
        </p:nvSpPr>
        <p:spPr>
          <a:xfrm>
            <a:off x="3774907" y="495558"/>
            <a:ext cx="98057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6256195" y="84114"/>
            <a:ext cx="1370598" cy="8400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발간되다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97778" y="303403"/>
            <a:ext cx="954506" cy="4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발간호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911237" y="60511"/>
            <a:ext cx="1562012" cy="58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발간호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23" name="타원 22"/>
          <p:cNvSpPr/>
          <p:nvPr/>
        </p:nvSpPr>
        <p:spPr>
          <a:xfrm>
            <a:off x="9911237" y="739404"/>
            <a:ext cx="98057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년</a:t>
            </a:r>
          </a:p>
        </p:txBody>
      </p:sp>
      <p:sp>
        <p:nvSpPr>
          <p:cNvPr id="24" name="타원 23"/>
          <p:cNvSpPr/>
          <p:nvPr/>
        </p:nvSpPr>
        <p:spPr>
          <a:xfrm>
            <a:off x="8930663" y="1046747"/>
            <a:ext cx="98057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</a:t>
            </a:r>
          </a:p>
        </p:txBody>
      </p:sp>
      <p:sp>
        <p:nvSpPr>
          <p:cNvPr id="25" name="타원 24"/>
          <p:cNvSpPr/>
          <p:nvPr/>
        </p:nvSpPr>
        <p:spPr>
          <a:xfrm>
            <a:off x="7750341" y="1080575"/>
            <a:ext cx="98057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</a:t>
            </a:r>
          </a:p>
        </p:txBody>
      </p:sp>
      <p:sp>
        <p:nvSpPr>
          <p:cNvPr id="28" name="다이아몬드 27"/>
          <p:cNvSpPr/>
          <p:nvPr/>
        </p:nvSpPr>
        <p:spPr>
          <a:xfrm>
            <a:off x="6067176" y="1129570"/>
            <a:ext cx="2220904" cy="11271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기사에</a:t>
            </a:r>
            <a:endParaRPr lang="en-US" altLang="ko-KR" dirty="0"/>
          </a:p>
          <a:p>
            <a:pPr algn="ctr"/>
            <a:r>
              <a:rPr lang="ko-KR" altLang="en-US" dirty="0"/>
              <a:t>등장하다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78609" y="2797572"/>
            <a:ext cx="884322" cy="41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인물</a:t>
            </a:r>
          </a:p>
        </p:txBody>
      </p:sp>
      <p:sp>
        <p:nvSpPr>
          <p:cNvPr id="30" name="다이아몬드 29"/>
          <p:cNvSpPr/>
          <p:nvPr/>
        </p:nvSpPr>
        <p:spPr>
          <a:xfrm>
            <a:off x="4116277" y="2464236"/>
            <a:ext cx="2073980" cy="9541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사진을 포함하다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4698251" y="3949959"/>
            <a:ext cx="884322" cy="41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4" name="다이아몬드 33"/>
          <p:cNvSpPr/>
          <p:nvPr/>
        </p:nvSpPr>
        <p:spPr>
          <a:xfrm>
            <a:off x="1907786" y="5480384"/>
            <a:ext cx="1896580" cy="10441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인소싱하다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445714" y="2790507"/>
            <a:ext cx="884322" cy="41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기자</a:t>
            </a:r>
          </a:p>
        </p:txBody>
      </p:sp>
      <p:sp>
        <p:nvSpPr>
          <p:cNvPr id="37" name="다이아몬드 36"/>
          <p:cNvSpPr/>
          <p:nvPr/>
        </p:nvSpPr>
        <p:spPr>
          <a:xfrm>
            <a:off x="1164050" y="1077063"/>
            <a:ext cx="1445422" cy="7957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작성하다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78879" y="2035524"/>
            <a:ext cx="1320644" cy="61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기자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39" name="타원 38"/>
          <p:cNvSpPr/>
          <p:nvPr/>
        </p:nvSpPr>
        <p:spPr>
          <a:xfrm>
            <a:off x="191567" y="3189802"/>
            <a:ext cx="98057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40" name="타원 39"/>
          <p:cNvSpPr/>
          <p:nvPr/>
        </p:nvSpPr>
        <p:spPr>
          <a:xfrm>
            <a:off x="2715200" y="2949070"/>
            <a:ext cx="1600448" cy="58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사진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41" name="타원 40"/>
          <p:cNvSpPr/>
          <p:nvPr/>
        </p:nvSpPr>
        <p:spPr>
          <a:xfrm>
            <a:off x="2856076" y="3612562"/>
            <a:ext cx="1185110" cy="47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촬영일자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856076" y="4189604"/>
            <a:ext cx="1185110" cy="47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43" name="타원 42"/>
          <p:cNvSpPr/>
          <p:nvPr/>
        </p:nvSpPr>
        <p:spPr>
          <a:xfrm>
            <a:off x="3130538" y="4756605"/>
            <a:ext cx="1185110" cy="47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44" name="다이아몬드 43"/>
          <p:cNvSpPr/>
          <p:nvPr/>
        </p:nvSpPr>
        <p:spPr>
          <a:xfrm>
            <a:off x="5999150" y="3551766"/>
            <a:ext cx="2216013" cy="12200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사진에 등장하다</a:t>
            </a:r>
            <a:endParaRPr lang="ko-KR" altLang="en-US" dirty="0"/>
          </a:p>
        </p:txBody>
      </p:sp>
      <p:cxnSp>
        <p:nvCxnSpPr>
          <p:cNvPr id="50" name="꺾인 연결선 49"/>
          <p:cNvCxnSpPr>
            <a:endCxn id="34" idx="3"/>
          </p:cNvCxnSpPr>
          <p:nvPr/>
        </p:nvCxnSpPr>
        <p:spPr>
          <a:xfrm rot="5400000">
            <a:off x="3504514" y="4660260"/>
            <a:ext cx="1642061" cy="10423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cxnSpLocks/>
          </p:cNvCxnSpPr>
          <p:nvPr/>
        </p:nvCxnSpPr>
        <p:spPr>
          <a:xfrm rot="16200000" flipH="1">
            <a:off x="4855814" y="4853206"/>
            <a:ext cx="1579381" cy="593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3" idx="1"/>
            <a:endCxn id="40" idx="5"/>
          </p:cNvCxnSpPr>
          <p:nvPr/>
        </p:nvCxnSpPr>
        <p:spPr>
          <a:xfrm flipH="1" flipV="1">
            <a:off x="4081268" y="3451720"/>
            <a:ext cx="616983" cy="70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3" idx="1"/>
            <a:endCxn id="41" idx="6"/>
          </p:cNvCxnSpPr>
          <p:nvPr/>
        </p:nvCxnSpPr>
        <p:spPr>
          <a:xfrm flipH="1" flipV="1">
            <a:off x="4041186" y="3851690"/>
            <a:ext cx="657065" cy="30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3" idx="1"/>
            <a:endCxn id="42" idx="6"/>
          </p:cNvCxnSpPr>
          <p:nvPr/>
        </p:nvCxnSpPr>
        <p:spPr>
          <a:xfrm flipH="1">
            <a:off x="4041186" y="4157504"/>
            <a:ext cx="657065" cy="27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33" idx="1"/>
            <a:endCxn id="43" idx="7"/>
          </p:cNvCxnSpPr>
          <p:nvPr/>
        </p:nvCxnSpPr>
        <p:spPr>
          <a:xfrm flipH="1">
            <a:off x="4142093" y="4157504"/>
            <a:ext cx="556158" cy="66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  <a:stCxn id="33" idx="0"/>
            <a:endCxn id="30" idx="2"/>
          </p:cNvCxnSpPr>
          <p:nvPr/>
        </p:nvCxnSpPr>
        <p:spPr>
          <a:xfrm flipV="1">
            <a:off x="5140412" y="3418402"/>
            <a:ext cx="12855" cy="53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cxnSpLocks/>
            <a:stCxn id="30" idx="0"/>
            <a:endCxn id="4" idx="2"/>
          </p:cNvCxnSpPr>
          <p:nvPr/>
        </p:nvCxnSpPr>
        <p:spPr>
          <a:xfrm flipH="1" flipV="1">
            <a:off x="5140412" y="1683414"/>
            <a:ext cx="12855" cy="78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  <a:stCxn id="28" idx="1"/>
            <a:endCxn id="4" idx="3"/>
          </p:cNvCxnSpPr>
          <p:nvPr/>
        </p:nvCxnSpPr>
        <p:spPr>
          <a:xfrm flipH="1" flipV="1">
            <a:off x="5582573" y="1475869"/>
            <a:ext cx="484603" cy="21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cxnSpLocks/>
            <a:stCxn id="29" idx="0"/>
            <a:endCxn id="28" idx="2"/>
          </p:cNvCxnSpPr>
          <p:nvPr/>
        </p:nvCxnSpPr>
        <p:spPr>
          <a:xfrm flipV="1">
            <a:off x="7120770" y="2256691"/>
            <a:ext cx="56858" cy="54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44" idx="0"/>
            <a:endCxn id="29" idx="2"/>
          </p:cNvCxnSpPr>
          <p:nvPr/>
        </p:nvCxnSpPr>
        <p:spPr>
          <a:xfrm flipV="1">
            <a:off x="7107157" y="3212662"/>
            <a:ext cx="13613" cy="33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3" idx="3"/>
            <a:endCxn id="44" idx="1"/>
          </p:cNvCxnSpPr>
          <p:nvPr/>
        </p:nvCxnSpPr>
        <p:spPr>
          <a:xfrm>
            <a:off x="5582573" y="4157504"/>
            <a:ext cx="416577" cy="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15163" y="1714925"/>
            <a:ext cx="1275096" cy="5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인물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96" name="타원 95"/>
          <p:cNvSpPr/>
          <p:nvPr/>
        </p:nvSpPr>
        <p:spPr>
          <a:xfrm>
            <a:off x="8535077" y="2388325"/>
            <a:ext cx="1559036" cy="726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생년월일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8840179" y="3239302"/>
            <a:ext cx="977430" cy="45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영역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8814735" y="3888047"/>
            <a:ext cx="977430" cy="45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cxnSp>
        <p:nvCxnSpPr>
          <p:cNvPr id="99" name="직선 연결선 98"/>
          <p:cNvCxnSpPr>
            <a:stCxn id="29" idx="3"/>
            <a:endCxn id="95" idx="3"/>
          </p:cNvCxnSpPr>
          <p:nvPr/>
        </p:nvCxnSpPr>
        <p:spPr>
          <a:xfrm flipV="1">
            <a:off x="7562931" y="2222382"/>
            <a:ext cx="838965" cy="78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9" idx="3"/>
            <a:endCxn id="96" idx="2"/>
          </p:cNvCxnSpPr>
          <p:nvPr/>
        </p:nvCxnSpPr>
        <p:spPr>
          <a:xfrm flipV="1">
            <a:off x="7562931" y="2751781"/>
            <a:ext cx="972146" cy="25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9" idx="3"/>
            <a:endCxn id="91" idx="2"/>
          </p:cNvCxnSpPr>
          <p:nvPr/>
        </p:nvCxnSpPr>
        <p:spPr>
          <a:xfrm>
            <a:off x="7562931" y="3005117"/>
            <a:ext cx="1188345" cy="45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9" idx="3"/>
            <a:endCxn id="98" idx="1"/>
          </p:cNvCxnSpPr>
          <p:nvPr/>
        </p:nvCxnSpPr>
        <p:spPr>
          <a:xfrm>
            <a:off x="7562931" y="3005117"/>
            <a:ext cx="1394945" cy="94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21" idx="2"/>
            <a:endCxn id="25" idx="7"/>
          </p:cNvCxnSpPr>
          <p:nvPr/>
        </p:nvCxnSpPr>
        <p:spPr>
          <a:xfrm flipH="1">
            <a:off x="8587313" y="751436"/>
            <a:ext cx="187718" cy="39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21" idx="2"/>
            <a:endCxn id="24" idx="1"/>
          </p:cNvCxnSpPr>
          <p:nvPr/>
        </p:nvCxnSpPr>
        <p:spPr>
          <a:xfrm>
            <a:off x="8775031" y="751436"/>
            <a:ext cx="299234" cy="36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cxnSpLocks/>
            <a:stCxn id="21" idx="3"/>
            <a:endCxn id="22" idx="2"/>
          </p:cNvCxnSpPr>
          <p:nvPr/>
        </p:nvCxnSpPr>
        <p:spPr>
          <a:xfrm flipV="1">
            <a:off x="9252284" y="352871"/>
            <a:ext cx="658953" cy="17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21" idx="3"/>
            <a:endCxn id="23" idx="1"/>
          </p:cNvCxnSpPr>
          <p:nvPr/>
        </p:nvCxnSpPr>
        <p:spPr>
          <a:xfrm>
            <a:off x="9252284" y="527420"/>
            <a:ext cx="802555" cy="27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38" idx="5"/>
            <a:endCxn id="36" idx="1"/>
          </p:cNvCxnSpPr>
          <p:nvPr/>
        </p:nvCxnSpPr>
        <p:spPr>
          <a:xfrm>
            <a:off x="1206119" y="2561108"/>
            <a:ext cx="239595" cy="43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9" idx="7"/>
            <a:endCxn id="36" idx="1"/>
          </p:cNvCxnSpPr>
          <p:nvPr/>
        </p:nvCxnSpPr>
        <p:spPr>
          <a:xfrm flipV="1">
            <a:off x="1028539" y="2998052"/>
            <a:ext cx="417175" cy="25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6" idx="0"/>
            <a:endCxn id="37" idx="2"/>
          </p:cNvCxnSpPr>
          <p:nvPr/>
        </p:nvCxnSpPr>
        <p:spPr>
          <a:xfrm flipH="1" flipV="1">
            <a:off x="1886761" y="1872846"/>
            <a:ext cx="1114" cy="91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다이아몬드 139"/>
          <p:cNvSpPr/>
          <p:nvPr/>
        </p:nvSpPr>
        <p:spPr>
          <a:xfrm>
            <a:off x="6110135" y="5368286"/>
            <a:ext cx="1864895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아웃소싱하다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7934978" y="4755852"/>
            <a:ext cx="977430" cy="45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가격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444424" y="5537320"/>
            <a:ext cx="1380992" cy="584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구입처이름</a:t>
            </a:r>
            <a:endParaRPr lang="ko-KR" altLang="en-US" dirty="0"/>
          </a:p>
        </p:txBody>
      </p:sp>
      <p:cxnSp>
        <p:nvCxnSpPr>
          <p:cNvPr id="144" name="직선 연결선 143"/>
          <p:cNvCxnSpPr>
            <a:cxnSpLocks/>
            <a:endCxn id="143" idx="2"/>
          </p:cNvCxnSpPr>
          <p:nvPr/>
        </p:nvCxnSpPr>
        <p:spPr>
          <a:xfrm>
            <a:off x="10240208" y="5826271"/>
            <a:ext cx="204216" cy="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cxnSpLocks/>
          </p:cNvCxnSpPr>
          <p:nvPr/>
        </p:nvCxnSpPr>
        <p:spPr>
          <a:xfrm flipV="1">
            <a:off x="7525075" y="5175012"/>
            <a:ext cx="515188" cy="33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102665" y="148604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4821857" y="17107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5610564" y="1513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847070" y="10059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6804122" y="2314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24864" y="32446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803826" y="35379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555142" y="37973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5419657" y="438727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801320" y="43263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006083" y="3204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869675" y="240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951401" y="499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8476956" y="5524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5" name="직선 연결선 84"/>
          <p:cNvCxnSpPr>
            <a:stCxn id="34" idx="0"/>
            <a:endCxn id="36" idx="2"/>
          </p:cNvCxnSpPr>
          <p:nvPr/>
        </p:nvCxnSpPr>
        <p:spPr>
          <a:xfrm flipH="1" flipV="1">
            <a:off x="1887875" y="3205597"/>
            <a:ext cx="968201" cy="2274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723F82-D62A-2EE4-3C79-2CD9FDF40F9F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7975030" y="5826271"/>
            <a:ext cx="706142" cy="11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F12237ED-4FFE-E9C5-4002-7225821F62A5}"/>
              </a:ext>
            </a:extLst>
          </p:cNvPr>
          <p:cNvSpPr/>
          <p:nvPr/>
        </p:nvSpPr>
        <p:spPr>
          <a:xfrm>
            <a:off x="10175419" y="4811631"/>
            <a:ext cx="977430" cy="45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E99E73-74B6-4F46-FB03-4E20BD3713B4}"/>
              </a:ext>
            </a:extLst>
          </p:cNvPr>
          <p:cNvCxnSpPr>
            <a:cxnSpLocks/>
          </p:cNvCxnSpPr>
          <p:nvPr/>
        </p:nvCxnSpPr>
        <p:spPr>
          <a:xfrm flipV="1">
            <a:off x="9748738" y="5181438"/>
            <a:ext cx="515188" cy="33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0B08587-52D7-04E2-AC89-400A6D53BC01}"/>
              </a:ext>
            </a:extLst>
          </p:cNvPr>
          <p:cNvSpPr/>
          <p:nvPr/>
        </p:nvSpPr>
        <p:spPr>
          <a:xfrm>
            <a:off x="10263926" y="6226030"/>
            <a:ext cx="1660344" cy="45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구입처</a:t>
            </a:r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1653BC-4DF8-448B-7DE0-810AA16CD69A}"/>
              </a:ext>
            </a:extLst>
          </p:cNvPr>
          <p:cNvCxnSpPr/>
          <p:nvPr/>
        </p:nvCxnSpPr>
        <p:spPr>
          <a:xfrm>
            <a:off x="9478244" y="6146969"/>
            <a:ext cx="802555" cy="27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3D0481-D77C-90E8-C173-4FA6F55E55F2}"/>
              </a:ext>
            </a:extLst>
          </p:cNvPr>
          <p:cNvSpPr/>
          <p:nvPr/>
        </p:nvSpPr>
        <p:spPr>
          <a:xfrm>
            <a:off x="8740937" y="5563328"/>
            <a:ext cx="1353176" cy="45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구입처</a:t>
            </a:r>
          </a:p>
        </p:txBody>
      </p:sp>
      <p:cxnSp>
        <p:nvCxnSpPr>
          <p:cNvPr id="8" name="꺾인 연결선 49">
            <a:extLst>
              <a:ext uri="{FF2B5EF4-FFF2-40B4-BE49-F238E27FC236}">
                <a16:creationId xmlns:a16="http://schemas.microsoft.com/office/drawing/2014/main" id="{36EF67BA-F91C-FADB-E40B-2EBF9322B239}"/>
              </a:ext>
            </a:extLst>
          </p:cNvPr>
          <p:cNvCxnSpPr>
            <a:cxnSpLocks/>
          </p:cNvCxnSpPr>
          <p:nvPr/>
        </p:nvCxnSpPr>
        <p:spPr>
          <a:xfrm rot="5400000">
            <a:off x="3577562" y="4790641"/>
            <a:ext cx="1642061" cy="10423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900D5-EB81-F2EE-75BF-394E46A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365125"/>
            <a:ext cx="10913533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step.1 </a:t>
            </a:r>
            <a:r>
              <a:rPr lang="ko-KR" altLang="en-US" sz="4000" dirty="0"/>
              <a:t>정규 엔티티 타입과 </a:t>
            </a:r>
            <a:r>
              <a:rPr lang="ko-KR" altLang="en-US" sz="4000" dirty="0" err="1"/>
              <a:t>단일값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애트리뷰트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2C1-21F6-383F-A0C6-A4CE1681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기자</a:t>
            </a:r>
            <a:r>
              <a:rPr lang="en-US" altLang="ko-KR" sz="3200" dirty="0"/>
              <a:t>(</a:t>
            </a:r>
            <a:r>
              <a:rPr lang="ko-KR" altLang="en-US" sz="3200" u="sng" dirty="0"/>
              <a:t>기자</a:t>
            </a:r>
            <a:r>
              <a:rPr lang="en-US" altLang="ko-KR" sz="3200" u="sng" dirty="0"/>
              <a:t>ID</a:t>
            </a:r>
            <a:r>
              <a:rPr lang="en-US" altLang="ko-KR" sz="3200" dirty="0"/>
              <a:t>, </a:t>
            </a:r>
            <a:r>
              <a:rPr lang="ko-KR" altLang="en-US" sz="3200" dirty="0"/>
              <a:t>이름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기사</a:t>
            </a:r>
            <a:r>
              <a:rPr lang="en-US" altLang="ko-KR" sz="3200" dirty="0"/>
              <a:t>(</a:t>
            </a:r>
            <a:r>
              <a:rPr lang="ko-KR" altLang="en-US" sz="3200" u="sng" dirty="0"/>
              <a:t>기사</a:t>
            </a:r>
            <a:r>
              <a:rPr lang="en-US" altLang="ko-KR" sz="3200" u="sng" dirty="0"/>
              <a:t>ID</a:t>
            </a:r>
            <a:r>
              <a:rPr lang="en-US" altLang="ko-KR" sz="3200" dirty="0"/>
              <a:t>, </a:t>
            </a:r>
            <a:r>
              <a:rPr lang="ko-KR" altLang="en-US" sz="3200" dirty="0"/>
              <a:t>제목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사진</a:t>
            </a:r>
            <a:r>
              <a:rPr lang="en-US" altLang="ko-KR" sz="3200" dirty="0"/>
              <a:t>(</a:t>
            </a:r>
            <a:r>
              <a:rPr lang="ko-KR" altLang="en-US" sz="3200" u="sng" dirty="0"/>
              <a:t>사진</a:t>
            </a:r>
            <a:r>
              <a:rPr lang="en-US" altLang="ko-KR" sz="3200" u="sng" dirty="0"/>
              <a:t>ID, </a:t>
            </a:r>
            <a:r>
              <a:rPr lang="ko-KR" altLang="en-US" sz="3200" dirty="0"/>
              <a:t>촬영일자</a:t>
            </a:r>
            <a:r>
              <a:rPr lang="en-US" altLang="ko-KR" sz="3200" dirty="0"/>
              <a:t>, </a:t>
            </a:r>
            <a:r>
              <a:rPr lang="ko-KR" altLang="en-US" sz="3200" dirty="0"/>
              <a:t>가로크기</a:t>
            </a:r>
            <a:r>
              <a:rPr lang="en-US" altLang="ko-KR" sz="3200" dirty="0"/>
              <a:t>, </a:t>
            </a:r>
            <a:r>
              <a:rPr lang="ko-KR" altLang="en-US" sz="3200" dirty="0"/>
              <a:t>세로크기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 err="1"/>
              <a:t>발간호</a:t>
            </a:r>
            <a:r>
              <a:rPr lang="en-US" altLang="ko-KR" sz="3200" dirty="0"/>
              <a:t>(</a:t>
            </a:r>
            <a:r>
              <a:rPr lang="ko-KR" altLang="en-US" sz="3200" u="sng" dirty="0" err="1"/>
              <a:t>발간호</a:t>
            </a:r>
            <a:r>
              <a:rPr lang="en-US" altLang="ko-KR" sz="3200" u="sng" dirty="0"/>
              <a:t>ID</a:t>
            </a:r>
            <a:r>
              <a:rPr lang="en-US" altLang="ko-KR" sz="3200" dirty="0"/>
              <a:t>, </a:t>
            </a:r>
            <a:r>
              <a:rPr lang="ko-KR" altLang="en-US" sz="3200" dirty="0"/>
              <a:t>년</a:t>
            </a:r>
            <a:r>
              <a:rPr lang="en-US" altLang="ko-KR" sz="3200" dirty="0"/>
              <a:t>, </a:t>
            </a:r>
            <a:r>
              <a:rPr lang="ko-KR" altLang="en-US" sz="3200" dirty="0"/>
              <a:t>월</a:t>
            </a:r>
            <a:r>
              <a:rPr lang="en-US" altLang="ko-KR" sz="3200" dirty="0"/>
              <a:t>, </a:t>
            </a:r>
            <a:r>
              <a:rPr lang="ko-KR" altLang="en-US" sz="3200" dirty="0"/>
              <a:t>일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인물</a:t>
            </a:r>
            <a:r>
              <a:rPr lang="en-US" altLang="ko-KR" sz="3200" dirty="0"/>
              <a:t>(</a:t>
            </a:r>
            <a:r>
              <a:rPr lang="ko-KR" altLang="en-US" sz="3200" u="sng" dirty="0"/>
              <a:t>인물</a:t>
            </a:r>
            <a:r>
              <a:rPr lang="en-US" altLang="ko-KR" sz="3200" u="sng" dirty="0"/>
              <a:t>ID, </a:t>
            </a:r>
            <a:r>
              <a:rPr lang="ko-KR" altLang="en-US" sz="3200" dirty="0"/>
              <a:t>생년월일</a:t>
            </a:r>
            <a:r>
              <a:rPr lang="en-US" altLang="ko-KR" sz="3200" dirty="0"/>
              <a:t>, </a:t>
            </a:r>
            <a:r>
              <a:rPr lang="ko-KR" altLang="en-US" sz="3200" dirty="0"/>
              <a:t>이름</a:t>
            </a:r>
            <a:r>
              <a:rPr lang="en-US" altLang="ko-KR" sz="3200" dirty="0"/>
              <a:t>)</a:t>
            </a:r>
          </a:p>
          <a:p>
            <a:r>
              <a:rPr lang="ko-KR" altLang="en-US" sz="3200" dirty="0"/>
              <a:t>구입처</a:t>
            </a:r>
            <a:r>
              <a:rPr lang="en-US" altLang="ko-KR" sz="3200" dirty="0"/>
              <a:t>(</a:t>
            </a:r>
            <a:r>
              <a:rPr lang="ko-KR" altLang="en-US" sz="3200" u="sng" dirty="0"/>
              <a:t>구입처</a:t>
            </a:r>
            <a:r>
              <a:rPr lang="en-US" altLang="ko-KR" sz="3200" u="sng" dirty="0"/>
              <a:t>ID</a:t>
            </a:r>
            <a:r>
              <a:rPr lang="en-US" altLang="ko-KR" sz="3200" dirty="0"/>
              <a:t>, </a:t>
            </a:r>
            <a:r>
              <a:rPr lang="ko-KR" altLang="en-US" sz="3200" dirty="0"/>
              <a:t>구입처이름</a:t>
            </a:r>
            <a:r>
              <a:rPr lang="en-US" altLang="ko-KR" sz="3200" dirty="0"/>
              <a:t>, </a:t>
            </a:r>
            <a:r>
              <a:rPr lang="ko-KR" altLang="en-US" sz="3200" dirty="0"/>
              <a:t>주소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828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00FC-E8B3-0942-52B9-5DFC2289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Step2.</a:t>
            </a:r>
            <a:r>
              <a:rPr lang="ko-KR" altLang="en-US" sz="4000" dirty="0"/>
              <a:t> 약한 </a:t>
            </a:r>
            <a:r>
              <a:rPr lang="ko-KR" altLang="en-US" sz="4000" dirty="0" err="1"/>
              <a:t>엔티티타입과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단일값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애트리뷰트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67D73-0B92-5635-5E09-3ACC0175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Step3. 2</a:t>
            </a:r>
            <a:r>
              <a:rPr lang="ko-KR" altLang="en-US" sz="4000" dirty="0"/>
              <a:t>진 </a:t>
            </a:r>
            <a:r>
              <a:rPr lang="en-US" altLang="ko-KR" sz="4000" dirty="0"/>
              <a:t>1:1</a:t>
            </a:r>
            <a:r>
              <a:rPr lang="ko-KR" altLang="en-US" sz="4000" dirty="0"/>
              <a:t>관계 타입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9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96F3-E348-2D77-DBE0-A6ABD101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570"/>
            <a:ext cx="10515600" cy="1325563"/>
          </a:xfrm>
        </p:spPr>
        <p:txBody>
          <a:bodyPr/>
          <a:lstStyle/>
          <a:p>
            <a:r>
              <a:rPr lang="en-US" altLang="ko-KR" dirty="0"/>
              <a:t>Step4. </a:t>
            </a:r>
            <a:r>
              <a:rPr lang="ko-KR" altLang="en-US" dirty="0"/>
              <a:t>정규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en-US" altLang="ko-KR" dirty="0"/>
              <a:t>1:N 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8C16B-F3BC-6E27-78CE-B7764157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490132"/>
            <a:ext cx="11667067" cy="520329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작성하다 </a:t>
            </a:r>
            <a:r>
              <a:rPr lang="en-US" altLang="ko-KR" dirty="0"/>
              <a:t>-&gt; </a:t>
            </a:r>
            <a:r>
              <a:rPr lang="ko-KR" altLang="en-US" dirty="0"/>
              <a:t>기사에 작성기자</a:t>
            </a:r>
            <a:r>
              <a:rPr lang="en-US" altLang="ko-KR" dirty="0"/>
              <a:t>ID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발간되다 </a:t>
            </a:r>
            <a:r>
              <a:rPr lang="en-US" altLang="ko-KR" dirty="0"/>
              <a:t>-&gt; </a:t>
            </a:r>
            <a:r>
              <a:rPr lang="ko-KR" altLang="en-US" dirty="0"/>
              <a:t>기사에 </a:t>
            </a:r>
            <a:r>
              <a:rPr lang="ko-KR" altLang="en-US" dirty="0" err="1"/>
              <a:t>발간호</a:t>
            </a:r>
            <a:r>
              <a:rPr lang="en-US" altLang="ko-KR" dirty="0"/>
              <a:t>ID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기사</a:t>
            </a:r>
            <a:r>
              <a:rPr lang="en-US" altLang="ko-KR" sz="2800" dirty="0"/>
              <a:t>(</a:t>
            </a:r>
            <a:r>
              <a:rPr lang="ko-KR" altLang="en-US" sz="2800" u="sng" dirty="0"/>
              <a:t>기사</a:t>
            </a:r>
            <a:r>
              <a:rPr lang="en-US" altLang="ko-KR" sz="2800" u="sng" dirty="0"/>
              <a:t>ID</a:t>
            </a:r>
            <a:r>
              <a:rPr lang="en-US" altLang="ko-KR" sz="2800" dirty="0"/>
              <a:t>, </a:t>
            </a:r>
            <a:r>
              <a:rPr lang="ko-KR" altLang="en-US" sz="2800" dirty="0"/>
              <a:t>제목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작성기자</a:t>
            </a:r>
            <a:r>
              <a:rPr lang="en-US" altLang="ko-KR" sz="2800" dirty="0">
                <a:solidFill>
                  <a:schemeClr val="accent1"/>
                </a:solidFill>
              </a:rPr>
              <a:t>ID, </a:t>
            </a:r>
            <a:r>
              <a:rPr lang="ko-KR" altLang="en-US" sz="2800" dirty="0" err="1">
                <a:solidFill>
                  <a:schemeClr val="accent1"/>
                </a:solidFill>
              </a:rPr>
              <a:t>발간호</a:t>
            </a:r>
            <a:r>
              <a:rPr lang="en-US" altLang="ko-KR" sz="2800" dirty="0">
                <a:solidFill>
                  <a:schemeClr val="accent1"/>
                </a:solidFill>
              </a:rPr>
              <a:t>ID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인소싱하다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사진에 기자</a:t>
            </a:r>
            <a:r>
              <a:rPr lang="en-US" altLang="ko-KR" dirty="0"/>
              <a:t>ID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아웃소싱하다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사진에 구입처</a:t>
            </a:r>
            <a:r>
              <a:rPr lang="en-US" altLang="ko-KR" dirty="0"/>
              <a:t>ID, </a:t>
            </a:r>
            <a:r>
              <a:rPr lang="ko-KR" altLang="en-US" dirty="0"/>
              <a:t>가격 추가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사진</a:t>
            </a:r>
            <a:r>
              <a:rPr lang="en-US" altLang="ko-KR" sz="2800" dirty="0"/>
              <a:t>(</a:t>
            </a:r>
            <a:r>
              <a:rPr lang="ko-KR" altLang="en-US" sz="2800" u="sng" dirty="0"/>
              <a:t>사진</a:t>
            </a:r>
            <a:r>
              <a:rPr lang="en-US" altLang="ko-KR" sz="2800" u="sng" dirty="0"/>
              <a:t>ID, </a:t>
            </a:r>
            <a:r>
              <a:rPr lang="ko-KR" altLang="en-US" sz="2800" dirty="0"/>
              <a:t>촬영일자</a:t>
            </a:r>
            <a:r>
              <a:rPr lang="en-US" altLang="ko-KR" sz="2800" dirty="0"/>
              <a:t>, </a:t>
            </a:r>
            <a:r>
              <a:rPr lang="ko-KR" altLang="en-US" sz="2800" dirty="0"/>
              <a:t>가로크기</a:t>
            </a:r>
            <a:r>
              <a:rPr lang="en-US" altLang="ko-KR" sz="2800" dirty="0"/>
              <a:t>, </a:t>
            </a:r>
            <a:r>
              <a:rPr lang="ko-KR" altLang="en-US" sz="2800" dirty="0"/>
              <a:t>세로크기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기자</a:t>
            </a:r>
            <a:r>
              <a:rPr lang="en-US" altLang="ko-KR" sz="2800" dirty="0">
                <a:solidFill>
                  <a:schemeClr val="accent1"/>
                </a:solidFill>
              </a:rPr>
              <a:t>ID, </a:t>
            </a:r>
            <a:r>
              <a:rPr lang="ko-KR" altLang="en-US" sz="2800" dirty="0">
                <a:solidFill>
                  <a:schemeClr val="accent1"/>
                </a:solidFill>
              </a:rPr>
              <a:t>구입처</a:t>
            </a:r>
            <a:r>
              <a:rPr lang="en-US" altLang="ko-KR" dirty="0">
                <a:solidFill>
                  <a:schemeClr val="accent1"/>
                </a:solidFill>
              </a:rPr>
              <a:t>ID</a:t>
            </a:r>
            <a:r>
              <a:rPr lang="en-US" altLang="ko-KR" sz="2800" dirty="0">
                <a:solidFill>
                  <a:schemeClr val="accent1"/>
                </a:solidFill>
              </a:rPr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가격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94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F2AB-C528-8931-160F-BB3095F8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Step5. 2</a:t>
            </a:r>
            <a:r>
              <a:rPr lang="ko-KR" altLang="en-US" dirty="0"/>
              <a:t>진</a:t>
            </a:r>
            <a:r>
              <a:rPr lang="en-US" altLang="ko-KR" dirty="0"/>
              <a:t> M:N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E746C-E145-0C7F-BD67-CC8DF563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기사에 등장하다</a:t>
            </a:r>
            <a:r>
              <a:rPr lang="en-US" altLang="ko-KR" sz="3600" dirty="0"/>
              <a:t>(</a:t>
            </a:r>
            <a:r>
              <a:rPr lang="ko-KR" altLang="en-US" sz="3600" u="sng" dirty="0">
                <a:solidFill>
                  <a:schemeClr val="accent1"/>
                </a:solidFill>
              </a:rPr>
              <a:t>인물</a:t>
            </a:r>
            <a:r>
              <a:rPr lang="en-US" altLang="ko-KR" sz="3600" u="sng" dirty="0">
                <a:solidFill>
                  <a:schemeClr val="accent1"/>
                </a:solidFill>
              </a:rPr>
              <a:t>ID, </a:t>
            </a:r>
            <a:r>
              <a:rPr lang="ko-KR" altLang="en-US" sz="3600" u="sng" dirty="0">
                <a:solidFill>
                  <a:schemeClr val="accent1"/>
                </a:solidFill>
              </a:rPr>
              <a:t>기사</a:t>
            </a:r>
            <a:r>
              <a:rPr lang="en-US" altLang="ko-KR" sz="3600" u="sng" dirty="0">
                <a:solidFill>
                  <a:schemeClr val="accent1"/>
                </a:solidFill>
              </a:rPr>
              <a:t>ID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사진을 포함하다</a:t>
            </a:r>
            <a:r>
              <a:rPr lang="en-US" altLang="ko-KR" sz="3600" dirty="0"/>
              <a:t>(</a:t>
            </a:r>
            <a:r>
              <a:rPr lang="ko-KR" altLang="en-US" sz="3600" u="sng" dirty="0">
                <a:solidFill>
                  <a:schemeClr val="accent1"/>
                </a:solidFill>
              </a:rPr>
              <a:t>기사</a:t>
            </a:r>
            <a:r>
              <a:rPr lang="en-US" altLang="ko-KR" sz="3600" u="sng" dirty="0">
                <a:solidFill>
                  <a:schemeClr val="accent1"/>
                </a:solidFill>
              </a:rPr>
              <a:t>ID, </a:t>
            </a:r>
            <a:r>
              <a:rPr lang="ko-KR" altLang="en-US" sz="3600" u="sng" dirty="0">
                <a:solidFill>
                  <a:schemeClr val="accent1"/>
                </a:solidFill>
              </a:rPr>
              <a:t>사진</a:t>
            </a:r>
            <a:r>
              <a:rPr lang="en-US" altLang="ko-KR" sz="3600" u="sng" dirty="0">
                <a:solidFill>
                  <a:schemeClr val="accent1"/>
                </a:solidFill>
              </a:rPr>
              <a:t>ID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사진에 등장하다</a:t>
            </a:r>
            <a:r>
              <a:rPr lang="en-US" altLang="ko-KR" sz="3600" dirty="0"/>
              <a:t>(</a:t>
            </a:r>
            <a:r>
              <a:rPr lang="ko-KR" altLang="en-US" sz="3600" u="sng" dirty="0">
                <a:solidFill>
                  <a:schemeClr val="accent1"/>
                </a:solidFill>
              </a:rPr>
              <a:t>인물</a:t>
            </a:r>
            <a:r>
              <a:rPr lang="en-US" altLang="ko-KR" sz="3600" u="sng" dirty="0">
                <a:solidFill>
                  <a:schemeClr val="accent1"/>
                </a:solidFill>
              </a:rPr>
              <a:t>ID, </a:t>
            </a:r>
            <a:r>
              <a:rPr lang="ko-KR" altLang="en-US" sz="3600" u="sng" dirty="0">
                <a:solidFill>
                  <a:schemeClr val="accent1"/>
                </a:solidFill>
              </a:rPr>
              <a:t>사진</a:t>
            </a:r>
            <a:r>
              <a:rPr lang="en-US" altLang="ko-KR" sz="3600" u="sng" dirty="0">
                <a:solidFill>
                  <a:schemeClr val="accent1"/>
                </a:solidFill>
              </a:rPr>
              <a:t>ID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50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647C-D458-7A87-D325-EAC8B0C1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6. 3</a:t>
            </a:r>
            <a:r>
              <a:rPr lang="ko-KR" altLang="en-US" dirty="0"/>
              <a:t>진 이상의 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9A859-D4F0-A4ED-DBD4-AAC6E869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 7. </a:t>
            </a:r>
            <a:r>
              <a:rPr lang="ko-KR" altLang="en-US" sz="4000" dirty="0"/>
              <a:t>다치 </a:t>
            </a:r>
            <a:r>
              <a:rPr lang="ko-KR" altLang="en-US" sz="4000" dirty="0" err="1"/>
              <a:t>애트리뷰트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3200" dirty="0"/>
              <a:t> 인물의 영역</a:t>
            </a:r>
            <a:r>
              <a:rPr lang="en-US" altLang="ko-KR" sz="3200" dirty="0"/>
              <a:t>(</a:t>
            </a:r>
            <a:r>
              <a:rPr lang="ko-KR" altLang="en-US" sz="3200" u="sng" dirty="0">
                <a:solidFill>
                  <a:schemeClr val="accent1"/>
                </a:solidFill>
              </a:rPr>
              <a:t>인물</a:t>
            </a:r>
            <a:r>
              <a:rPr lang="en-US" altLang="ko-KR" sz="3200" u="sng" dirty="0">
                <a:solidFill>
                  <a:schemeClr val="accent1"/>
                </a:solidFill>
              </a:rPr>
              <a:t>ID,</a:t>
            </a:r>
            <a:r>
              <a:rPr lang="en-US" altLang="ko-KR" sz="3200" dirty="0">
                <a:solidFill>
                  <a:schemeClr val="accent1"/>
                </a:solidFill>
              </a:rPr>
              <a:t> {</a:t>
            </a:r>
            <a:r>
              <a:rPr lang="ko-KR" altLang="en-US" sz="3200" u="sng" dirty="0">
                <a:solidFill>
                  <a:schemeClr val="accent1"/>
                </a:solidFill>
              </a:rPr>
              <a:t>영역</a:t>
            </a:r>
            <a:r>
              <a:rPr lang="en-US" altLang="ko-KR" sz="3200" u="sng" dirty="0">
                <a:solidFill>
                  <a:schemeClr val="accent1"/>
                </a:solidFill>
              </a:rPr>
              <a:t>}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			</a:t>
            </a:r>
            <a:r>
              <a:rPr lang="ko-KR" altLang="en-US" sz="2400" dirty="0" err="1"/>
              <a:t>다치임을</a:t>
            </a:r>
            <a:r>
              <a:rPr lang="ko-KR" altLang="en-US" sz="2400" dirty="0"/>
              <a:t> 표시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935C-1044-8CC8-BAEE-A2BA3260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결과 </a:t>
            </a:r>
            <a:r>
              <a:rPr lang="en-US" altLang="ko-KR" sz="3600" dirty="0"/>
              <a:t>– </a:t>
            </a:r>
            <a:r>
              <a:rPr lang="ko-KR" altLang="en-US" sz="3600" dirty="0"/>
              <a:t>총 </a:t>
            </a:r>
            <a:r>
              <a:rPr lang="en-US" altLang="ko-KR" sz="3600" dirty="0"/>
              <a:t>10</a:t>
            </a:r>
            <a:r>
              <a:rPr lang="ko-KR" altLang="en-US" sz="3600" dirty="0"/>
              <a:t>개의 릴레이션으로 </a:t>
            </a:r>
            <a:r>
              <a:rPr lang="ko-KR" altLang="en-US" sz="3600" dirty="0" err="1"/>
              <a:t>사상됨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5D34F-3DA2-BEF5-ABA7-71BC2030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73200"/>
            <a:ext cx="118872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기자</a:t>
            </a:r>
            <a:r>
              <a:rPr lang="en-US" altLang="ko-KR" sz="2800" dirty="0"/>
              <a:t>(</a:t>
            </a:r>
            <a:r>
              <a:rPr lang="ko-KR" altLang="en-US" sz="2800" u="sng" dirty="0"/>
              <a:t>기자</a:t>
            </a:r>
            <a:r>
              <a:rPr lang="en-US" altLang="ko-KR" sz="2800" u="sng" dirty="0"/>
              <a:t>ID</a:t>
            </a:r>
            <a:r>
              <a:rPr lang="en-US" altLang="ko-KR" sz="2800" dirty="0"/>
              <a:t>, </a:t>
            </a:r>
            <a:r>
              <a:rPr lang="ko-KR" altLang="en-US" sz="2800" dirty="0"/>
              <a:t>이름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기사</a:t>
            </a:r>
            <a:r>
              <a:rPr lang="en-US" altLang="ko-KR" sz="2800" dirty="0"/>
              <a:t>(</a:t>
            </a:r>
            <a:r>
              <a:rPr lang="ko-KR" altLang="en-US" sz="2800" u="sng" dirty="0"/>
              <a:t>기사</a:t>
            </a:r>
            <a:r>
              <a:rPr lang="en-US" altLang="ko-KR" sz="2800" u="sng" dirty="0"/>
              <a:t>ID</a:t>
            </a:r>
            <a:r>
              <a:rPr lang="en-US" altLang="ko-KR" sz="2800" dirty="0"/>
              <a:t>, </a:t>
            </a:r>
            <a:r>
              <a:rPr lang="ko-KR" altLang="en-US" sz="2800" dirty="0"/>
              <a:t>제목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작성기자</a:t>
            </a:r>
            <a:r>
              <a:rPr lang="en-US" altLang="ko-KR" sz="2800" dirty="0">
                <a:solidFill>
                  <a:schemeClr val="accent1"/>
                </a:solidFill>
              </a:rPr>
              <a:t>ID, </a:t>
            </a:r>
            <a:r>
              <a:rPr lang="ko-KR" altLang="en-US" sz="2800" dirty="0" err="1">
                <a:solidFill>
                  <a:schemeClr val="accent1"/>
                </a:solidFill>
              </a:rPr>
              <a:t>발간호</a:t>
            </a:r>
            <a:r>
              <a:rPr lang="en-US" altLang="ko-KR" sz="2800" dirty="0">
                <a:solidFill>
                  <a:schemeClr val="accent1"/>
                </a:solidFill>
              </a:rPr>
              <a:t>ID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사진</a:t>
            </a:r>
            <a:r>
              <a:rPr lang="en-US" altLang="ko-KR" sz="2800" dirty="0"/>
              <a:t>(</a:t>
            </a:r>
            <a:r>
              <a:rPr lang="ko-KR" altLang="en-US" sz="2800" u="sng" dirty="0"/>
              <a:t>사진</a:t>
            </a:r>
            <a:r>
              <a:rPr lang="en-US" altLang="ko-KR" sz="2800" u="sng" dirty="0"/>
              <a:t>ID, </a:t>
            </a:r>
            <a:r>
              <a:rPr lang="ko-KR" altLang="en-US" sz="2800" dirty="0"/>
              <a:t>촬영일자</a:t>
            </a:r>
            <a:r>
              <a:rPr lang="en-US" altLang="ko-KR" sz="2800" dirty="0"/>
              <a:t>, </a:t>
            </a:r>
            <a:r>
              <a:rPr lang="ko-KR" altLang="en-US" sz="2800" dirty="0"/>
              <a:t>가로크기</a:t>
            </a:r>
            <a:r>
              <a:rPr lang="en-US" altLang="ko-KR" sz="2800" dirty="0"/>
              <a:t>, </a:t>
            </a:r>
            <a:r>
              <a:rPr lang="ko-KR" altLang="en-US" sz="2800" dirty="0"/>
              <a:t>세로크기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기자</a:t>
            </a:r>
            <a:r>
              <a:rPr lang="en-US" altLang="ko-KR" sz="2800" dirty="0">
                <a:solidFill>
                  <a:schemeClr val="accent1"/>
                </a:solidFill>
              </a:rPr>
              <a:t>ID, </a:t>
            </a:r>
            <a:r>
              <a:rPr lang="ko-KR" altLang="en-US" sz="2800" dirty="0">
                <a:solidFill>
                  <a:schemeClr val="accent1"/>
                </a:solidFill>
              </a:rPr>
              <a:t>구입처</a:t>
            </a:r>
            <a:r>
              <a:rPr lang="en-US" altLang="ko-KR" dirty="0">
                <a:solidFill>
                  <a:schemeClr val="accent1"/>
                </a:solidFill>
              </a:rPr>
              <a:t>ID</a:t>
            </a:r>
            <a:r>
              <a:rPr lang="en-US" altLang="ko-KR" sz="2800" dirty="0">
                <a:solidFill>
                  <a:schemeClr val="accent1"/>
                </a:solidFill>
              </a:rPr>
              <a:t>, </a:t>
            </a:r>
            <a:r>
              <a:rPr lang="ko-KR" altLang="en-US" sz="2800" dirty="0">
                <a:solidFill>
                  <a:schemeClr val="accent1"/>
                </a:solidFill>
              </a:rPr>
              <a:t>가격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 err="1"/>
              <a:t>발간호</a:t>
            </a:r>
            <a:r>
              <a:rPr lang="en-US" altLang="ko-KR" sz="2800" dirty="0"/>
              <a:t>(</a:t>
            </a:r>
            <a:r>
              <a:rPr lang="ko-KR" altLang="en-US" sz="2800" u="sng" dirty="0" err="1"/>
              <a:t>발간호</a:t>
            </a:r>
            <a:r>
              <a:rPr lang="en-US" altLang="ko-KR" sz="2800" u="sng" dirty="0"/>
              <a:t>ID</a:t>
            </a:r>
            <a:r>
              <a:rPr lang="en-US" altLang="ko-KR" sz="2800" dirty="0"/>
              <a:t>, </a:t>
            </a:r>
            <a:r>
              <a:rPr lang="ko-KR" altLang="en-US" sz="2800" dirty="0"/>
              <a:t>년</a:t>
            </a:r>
            <a:r>
              <a:rPr lang="en-US" altLang="ko-KR" sz="2800" dirty="0"/>
              <a:t>, </a:t>
            </a:r>
            <a:r>
              <a:rPr lang="ko-KR" altLang="en-US" sz="2800" dirty="0"/>
              <a:t>월</a:t>
            </a:r>
            <a:r>
              <a:rPr lang="en-US" altLang="ko-KR" sz="2800" dirty="0"/>
              <a:t>, </a:t>
            </a:r>
            <a:r>
              <a:rPr lang="ko-KR" altLang="en-US" sz="2800" dirty="0"/>
              <a:t>일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인물</a:t>
            </a:r>
            <a:r>
              <a:rPr lang="en-US" altLang="ko-KR" sz="2800" dirty="0"/>
              <a:t>(</a:t>
            </a:r>
            <a:r>
              <a:rPr lang="ko-KR" altLang="en-US" sz="2800" u="sng" dirty="0"/>
              <a:t>인물</a:t>
            </a:r>
            <a:r>
              <a:rPr lang="en-US" altLang="ko-KR" sz="2800" u="sng" dirty="0"/>
              <a:t>ID, </a:t>
            </a:r>
            <a:r>
              <a:rPr lang="ko-KR" altLang="en-US" sz="2800" dirty="0"/>
              <a:t>생년월일</a:t>
            </a:r>
            <a:r>
              <a:rPr lang="en-US" altLang="ko-KR" sz="2800" dirty="0"/>
              <a:t>, </a:t>
            </a:r>
            <a:r>
              <a:rPr lang="ko-KR" altLang="en-US" sz="2800" dirty="0"/>
              <a:t>이름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구입처</a:t>
            </a:r>
            <a:r>
              <a:rPr lang="en-US" altLang="ko-KR" sz="2800" dirty="0"/>
              <a:t>(</a:t>
            </a:r>
            <a:r>
              <a:rPr lang="ko-KR" altLang="en-US" sz="2800" u="sng" dirty="0"/>
              <a:t>구입처</a:t>
            </a:r>
            <a:r>
              <a:rPr lang="en-US" altLang="ko-KR" sz="2800" u="sng" dirty="0"/>
              <a:t>ID</a:t>
            </a:r>
            <a:r>
              <a:rPr lang="en-US" altLang="ko-KR" sz="2800" dirty="0"/>
              <a:t>, </a:t>
            </a:r>
            <a:r>
              <a:rPr lang="ko-KR" altLang="en-US" sz="2800" dirty="0"/>
              <a:t>구입처이름</a:t>
            </a:r>
            <a:r>
              <a:rPr lang="en-US" altLang="ko-KR" sz="2800" dirty="0"/>
              <a:t>, </a:t>
            </a:r>
            <a:r>
              <a:rPr lang="ko-KR" altLang="en-US" sz="2800" dirty="0"/>
              <a:t>주소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기사에 등장하다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인물</a:t>
            </a:r>
            <a:r>
              <a:rPr lang="en-US" altLang="ko-KR" u="sng" dirty="0">
                <a:solidFill>
                  <a:schemeClr val="accent1"/>
                </a:solidFill>
              </a:rPr>
              <a:t>ID, </a:t>
            </a:r>
            <a:r>
              <a:rPr lang="ko-KR" altLang="en-US" u="sng" dirty="0">
                <a:solidFill>
                  <a:schemeClr val="accent1"/>
                </a:solidFill>
              </a:rPr>
              <a:t>기사</a:t>
            </a:r>
            <a:r>
              <a:rPr lang="en-US" altLang="ko-KR" u="sng" dirty="0">
                <a:solidFill>
                  <a:schemeClr val="accent1"/>
                </a:solidFill>
              </a:rPr>
              <a:t>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사진을 포함하다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기사</a:t>
            </a:r>
            <a:r>
              <a:rPr lang="en-US" altLang="ko-KR" u="sng" dirty="0">
                <a:solidFill>
                  <a:schemeClr val="accent1"/>
                </a:solidFill>
              </a:rPr>
              <a:t>ID, </a:t>
            </a:r>
            <a:r>
              <a:rPr lang="ko-KR" altLang="en-US" u="sng" dirty="0">
                <a:solidFill>
                  <a:schemeClr val="accent1"/>
                </a:solidFill>
              </a:rPr>
              <a:t>사진</a:t>
            </a:r>
            <a:r>
              <a:rPr lang="en-US" altLang="ko-KR" u="sng" dirty="0">
                <a:solidFill>
                  <a:schemeClr val="accent1"/>
                </a:solidFill>
              </a:rPr>
              <a:t>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사진에 등장하다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인물</a:t>
            </a:r>
            <a:r>
              <a:rPr lang="en-US" altLang="ko-KR" u="sng" dirty="0">
                <a:solidFill>
                  <a:schemeClr val="accent1"/>
                </a:solidFill>
              </a:rPr>
              <a:t>ID, </a:t>
            </a:r>
            <a:r>
              <a:rPr lang="ko-KR" altLang="en-US" u="sng" dirty="0">
                <a:solidFill>
                  <a:schemeClr val="accent1"/>
                </a:solidFill>
              </a:rPr>
              <a:t>사진</a:t>
            </a:r>
            <a:r>
              <a:rPr lang="en-US" altLang="ko-KR" u="sng" dirty="0">
                <a:solidFill>
                  <a:schemeClr val="accent1"/>
                </a:solidFill>
              </a:rPr>
              <a:t>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sz="2800" dirty="0"/>
              <a:t>인물의 영역</a:t>
            </a:r>
            <a:r>
              <a:rPr lang="en-US" altLang="ko-KR" sz="2800" dirty="0"/>
              <a:t>(</a:t>
            </a:r>
            <a:r>
              <a:rPr lang="ko-KR" altLang="en-US" sz="2800" u="sng" dirty="0">
                <a:solidFill>
                  <a:schemeClr val="accent1"/>
                </a:solidFill>
              </a:rPr>
              <a:t>인물</a:t>
            </a:r>
            <a:r>
              <a:rPr lang="en-US" altLang="ko-KR" sz="2800" u="sng" dirty="0">
                <a:solidFill>
                  <a:schemeClr val="accent1"/>
                </a:solidFill>
              </a:rPr>
              <a:t>ID,</a:t>
            </a:r>
            <a:r>
              <a:rPr lang="en-US" altLang="ko-KR" sz="2800" dirty="0">
                <a:solidFill>
                  <a:schemeClr val="accent1"/>
                </a:solidFill>
              </a:rPr>
              <a:t> {</a:t>
            </a:r>
            <a:r>
              <a:rPr lang="ko-KR" altLang="en-US" sz="2800" u="sng" dirty="0">
                <a:solidFill>
                  <a:schemeClr val="accent1"/>
                </a:solidFill>
              </a:rPr>
              <a:t>영역</a:t>
            </a:r>
            <a:r>
              <a:rPr lang="en-US" altLang="ko-KR" sz="2800" u="sng" dirty="0">
                <a:solidFill>
                  <a:schemeClr val="accent1"/>
                </a:solidFill>
              </a:rPr>
              <a:t>}</a:t>
            </a:r>
            <a:r>
              <a:rPr lang="en-US" altLang="ko-KR" sz="2800" dirty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sz="28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80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390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데이터베이스 신문사 ERD mapping 과제 </vt:lpstr>
      <vt:lpstr>PowerPoint 프레젠테이션</vt:lpstr>
      <vt:lpstr>step.1 정규 엔티티 타입과 단일값 애트리뷰트</vt:lpstr>
      <vt:lpstr>Step2. 약한 엔티티타입과 단일값 애트리뷰트</vt:lpstr>
      <vt:lpstr>Step4. 정규2진 1:N 관계 타입</vt:lpstr>
      <vt:lpstr>Step5. 2진 M:N관계 타입</vt:lpstr>
      <vt:lpstr>Step 6. 3진 이상의 관계 타입</vt:lpstr>
      <vt:lpstr>결과 – 총 10개의 릴레이션으로 사상됨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신문사 ERD mapping 과제 </dc:title>
  <dc:creator>한상결</dc:creator>
  <cp:lastModifiedBy>한상결</cp:lastModifiedBy>
  <cp:revision>34</cp:revision>
  <dcterms:created xsi:type="dcterms:W3CDTF">2023-10-08T11:06:58Z</dcterms:created>
  <dcterms:modified xsi:type="dcterms:W3CDTF">2023-10-08T11:44:34Z</dcterms:modified>
</cp:coreProperties>
</file>