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1" autoAdjust="0"/>
    <p:restoredTop sz="94660"/>
  </p:normalViewPr>
  <p:slideViewPr>
    <p:cSldViewPr snapToGrid="0">
      <p:cViewPr varScale="1">
        <p:scale>
          <a:sx n="49" d="100"/>
          <a:sy n="49" d="100"/>
        </p:scale>
        <p:origin x="67" y="107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43493B-A4EF-AA3D-489D-E1E2169389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B5FAA15-5C8C-41EB-F571-C01682A863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883384-7468-17B7-A8F0-B2BA23A34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62051-780D-4F37-AED0-78B497CF1E53}" type="datetimeFigureOut">
              <a:rPr lang="ko-KR" altLang="en-US" smtClean="0"/>
              <a:t>2023-10-08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229481-419D-F72A-0F70-8D833488F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6D434F-5243-5401-67F0-451510539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B8720-EEFD-437E-8048-50AC1C6841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1756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342895-3BFC-9416-7378-5BBDB6035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1F71DDE-2444-C329-65BD-22B7BED5D7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54DD03-B5C0-2158-D71B-478BF9CD7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62051-780D-4F37-AED0-78B497CF1E53}" type="datetimeFigureOut">
              <a:rPr lang="ko-KR" altLang="en-US" smtClean="0"/>
              <a:t>2023-10-08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9AF649-AC41-F0CF-F308-72C8AFA1B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D9EDF4-C530-53A4-B544-79611F01B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B8720-EEFD-437E-8048-50AC1C6841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9326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2151FE9-DFAB-C40A-2BEB-EB6D2FA08F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6EFB4E5-FB54-893C-1806-7EA614EF79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0589CF-6E9C-F5D7-8CEA-E85BC60EB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62051-780D-4F37-AED0-78B497CF1E53}" type="datetimeFigureOut">
              <a:rPr lang="ko-KR" altLang="en-US" smtClean="0"/>
              <a:t>2023-10-08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0F4C2F-671C-818F-8A3A-F60C6678C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57F24D-3D11-4C28-EF44-404782602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B8720-EEFD-437E-8048-50AC1C6841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8134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C41353-5366-1CC7-8FF9-780FA8187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6B8D3C-25FE-82EC-7D0D-E708C61ABC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504CF6-39B7-79AF-6855-22736C82A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62051-780D-4F37-AED0-78B497CF1E53}" type="datetimeFigureOut">
              <a:rPr lang="ko-KR" altLang="en-US" smtClean="0"/>
              <a:t>2023-10-08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6053D7-7E5D-3098-B643-9F7F051A5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5D1BE8-7E3A-CC27-4C25-C0B1F2A14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B8720-EEFD-437E-8048-50AC1C6841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101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260C43-2FA8-2F1F-CC3B-52E88F124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B3AEF19-598A-F889-A529-50BE11DC51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617CC5-6681-E57B-14D1-E60E92B18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62051-780D-4F37-AED0-78B497CF1E53}" type="datetimeFigureOut">
              <a:rPr lang="ko-KR" altLang="en-US" smtClean="0"/>
              <a:t>2023-10-08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C5086F-EE3C-E644-3994-2934E0A90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11C668-0444-5687-AB13-0279724E6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B8720-EEFD-437E-8048-50AC1C6841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4233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4A22CA-2B27-C42A-1128-8E0B7241D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E5081C-0518-1B59-5DBB-6F2DCB846A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088EA51-9468-B3C4-4038-C42A05C8F1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436D91B-98A4-1B51-A7E9-A22D319A0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62051-780D-4F37-AED0-78B497CF1E53}" type="datetimeFigureOut">
              <a:rPr lang="ko-KR" altLang="en-US" smtClean="0"/>
              <a:t>2023-10-08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3C8ABF5-C4C4-DCB8-425A-0EF1BF4DC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BF1711B-A102-B6CD-012C-E53CFC23B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B8720-EEFD-437E-8048-50AC1C6841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6584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925840-D4F3-5670-7A31-49B2E30AE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0D3E3E4-FF8B-9A51-D2BF-74C599E42C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2708111-AFDD-FE48-1497-EA5D8486E3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3C9EC35-2DFE-4B22-99F7-A668732E37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360AAB3-1FBB-4AB4-EDA5-F9ABC0B372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CEFB743-98BE-2BBE-126D-C6243CB86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62051-780D-4F37-AED0-78B497CF1E53}" type="datetimeFigureOut">
              <a:rPr lang="ko-KR" altLang="en-US" smtClean="0"/>
              <a:t>2023-10-08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3DBD261-6901-4C14-A7EF-2C81E6431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DA37F5F-5144-5060-C7E3-6AB61C1F5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B8720-EEFD-437E-8048-50AC1C6841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0591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574A8D-B71A-D944-10F9-A0EA6FECE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B195171-9425-4D7B-80AC-6299C0AA4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62051-780D-4F37-AED0-78B497CF1E53}" type="datetimeFigureOut">
              <a:rPr lang="ko-KR" altLang="en-US" smtClean="0"/>
              <a:t>2023-10-08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D8CC214-7D58-34D4-013A-AEA3FA99E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1E7E72A-9021-8A55-2487-B422ABBC1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B8720-EEFD-437E-8048-50AC1C6841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1818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723CE32-0FB6-4A34-BB53-09BA303BE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62051-780D-4F37-AED0-78B497CF1E53}" type="datetimeFigureOut">
              <a:rPr lang="ko-KR" altLang="en-US" smtClean="0"/>
              <a:t>2023-10-08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51A0710-CC2B-5DC7-4234-6AF9D4881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3FC9703-B379-7814-F605-DA5259EA2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B8720-EEFD-437E-8048-50AC1C6841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2642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6875F5-1F32-0707-95CF-52E48DF94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4EDC6E-BD7D-E7DF-2D79-1F3891E7DA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AAFDA3-D5D3-FECA-8332-F255A0F304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5A76148-C415-879B-8D8F-59AC9691B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62051-780D-4F37-AED0-78B497CF1E53}" type="datetimeFigureOut">
              <a:rPr lang="ko-KR" altLang="en-US" smtClean="0"/>
              <a:t>2023-10-08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9FBC26A-7277-78CC-FB84-22C7FA238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A99A506-6980-3F46-6F33-E7BF0DA46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B8720-EEFD-437E-8048-50AC1C6841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920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6E59F6-A6DF-8263-2675-9A7923945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F89F94F-938D-95BF-35DB-ACD8BF8183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A83C6E0-2E7C-D95E-A98F-E7CE7F2FBB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F878DAA-DDFA-8D87-376F-DE85CAD4F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62051-780D-4F37-AED0-78B497CF1E53}" type="datetimeFigureOut">
              <a:rPr lang="ko-KR" altLang="en-US" smtClean="0"/>
              <a:t>2023-10-08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9E30412-3DBE-E359-564D-EDA983A67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9D44F44-AA93-7CEC-223D-8C6D66982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B8720-EEFD-437E-8048-50AC1C6841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1968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81AF47D-019A-289C-563A-58FE839E1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8AC6342-0EC2-6DC2-B7DC-5140572098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E1F7C2-9F8E-4726-A0ED-71CA7C2136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462051-780D-4F37-AED0-78B497CF1E53}" type="datetimeFigureOut">
              <a:rPr lang="ko-KR" altLang="en-US" smtClean="0"/>
              <a:t>2023-10-08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63FEFF-3625-597D-F23C-B07CE523F0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18080B-ACCD-771E-EB87-97DA7500DD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5B8720-EEFD-437E-8048-50AC1C6841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0540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E07E3A-2293-768F-56DF-140D401B30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데이터베이스 </a:t>
            </a:r>
            <a:r>
              <a:rPr lang="en-US" altLang="ko-KR" dirty="0"/>
              <a:t>p.103</a:t>
            </a:r>
            <a:r>
              <a:rPr lang="ko-KR" altLang="en-US" dirty="0"/>
              <a:t> </a:t>
            </a:r>
            <a:r>
              <a:rPr lang="en-US" altLang="ko-KR" dirty="0"/>
              <a:t>ERD</a:t>
            </a:r>
            <a:r>
              <a:rPr lang="ko-KR" altLang="en-US" dirty="0"/>
              <a:t> </a:t>
            </a:r>
            <a:r>
              <a:rPr lang="en-US" altLang="ko-KR" dirty="0"/>
              <a:t>mapping</a:t>
            </a:r>
            <a:r>
              <a:rPr lang="ko-KR" altLang="en-US" dirty="0"/>
              <a:t> 과제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8ACD964-C5FD-ABFA-A512-2D1224DAF2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08671" y="4286631"/>
            <a:ext cx="9144000" cy="1655762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201833449 </a:t>
            </a:r>
            <a:r>
              <a:rPr lang="ko-KR" altLang="en-US" sz="3600" dirty="0"/>
              <a:t>경찰행정학과 한상결</a:t>
            </a:r>
          </a:p>
        </p:txBody>
      </p:sp>
    </p:spTree>
    <p:extLst>
      <p:ext uri="{BB962C8B-B14F-4D97-AF65-F5344CB8AC3E}">
        <p14:creationId xmlns:p14="http://schemas.microsoft.com/office/powerpoint/2010/main" val="269570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 descr="그림, 스케치, 도표, 텍스트이(가) 표시된 사진&#10;&#10;자동 생성된 설명">
            <a:extLst>
              <a:ext uri="{FF2B5EF4-FFF2-40B4-BE49-F238E27FC236}">
                <a16:creationId xmlns:a16="http://schemas.microsoft.com/office/drawing/2014/main" id="{FF524A45-0DBF-DCD8-CBBB-58772AAB3C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8180" y="81900"/>
            <a:ext cx="9495318" cy="66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50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1E8819-C44F-9EF3-C7D6-4332ABC71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027" y="365125"/>
            <a:ext cx="11303875" cy="1325563"/>
          </a:xfrm>
        </p:spPr>
        <p:txBody>
          <a:bodyPr/>
          <a:lstStyle/>
          <a:p>
            <a:r>
              <a:rPr lang="en-US" altLang="ko-KR" dirty="0"/>
              <a:t>Step 1. </a:t>
            </a:r>
            <a:r>
              <a:rPr lang="ko-KR" altLang="en-US" dirty="0"/>
              <a:t>정규 엔티티 타입과 단일 </a:t>
            </a:r>
            <a:r>
              <a:rPr lang="ko-KR" altLang="en-US" dirty="0" err="1"/>
              <a:t>애트리뷰트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43FFF2-1CB5-B79A-8075-CAB3CC6E47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6027" y="1690687"/>
            <a:ext cx="11303874" cy="4802187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EMPLOYEE(</a:t>
            </a:r>
            <a:r>
              <a:rPr lang="en-US" altLang="ko-KR" u="sng" dirty="0" err="1"/>
              <a:t>ssn</a:t>
            </a:r>
            <a:r>
              <a:rPr lang="en-US" altLang="ko-KR" dirty="0"/>
              <a:t>, </a:t>
            </a:r>
            <a:r>
              <a:rPr lang="en-US" altLang="ko-KR" dirty="0" err="1"/>
              <a:t>Bdate</a:t>
            </a:r>
            <a:r>
              <a:rPr lang="en-US" altLang="ko-KR" dirty="0"/>
              <a:t>, sex, address, salary, </a:t>
            </a:r>
            <a:r>
              <a:rPr lang="en-US" altLang="ko-KR" dirty="0" err="1"/>
              <a:t>Fname</a:t>
            </a:r>
            <a:r>
              <a:rPr lang="en-US" altLang="ko-KR" dirty="0"/>
              <a:t>, </a:t>
            </a:r>
            <a:r>
              <a:rPr lang="en-US" altLang="ko-KR" dirty="0" err="1"/>
              <a:t>minit</a:t>
            </a:r>
            <a:r>
              <a:rPr lang="en-US" altLang="ko-KR" dirty="0"/>
              <a:t>, </a:t>
            </a:r>
            <a:r>
              <a:rPr lang="en-US" altLang="ko-KR" dirty="0" err="1"/>
              <a:t>Lname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Department(</a:t>
            </a:r>
            <a:r>
              <a:rPr lang="en-US" altLang="ko-KR" u="sng" dirty="0"/>
              <a:t>Number</a:t>
            </a:r>
            <a:r>
              <a:rPr lang="en-US" altLang="ko-KR" dirty="0"/>
              <a:t>, Name)</a:t>
            </a:r>
          </a:p>
          <a:p>
            <a:pPr marL="0" indent="0">
              <a:buNone/>
            </a:pPr>
            <a:r>
              <a:rPr lang="en-US" altLang="ko-KR" dirty="0"/>
              <a:t>Project(</a:t>
            </a:r>
            <a:r>
              <a:rPr lang="en-US" altLang="ko-KR" u="sng" dirty="0"/>
              <a:t>Name, Number</a:t>
            </a:r>
            <a:r>
              <a:rPr lang="en-US" altLang="ko-KR" dirty="0"/>
              <a:t>, Location)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sz="4000" dirty="0"/>
              <a:t>Step2. </a:t>
            </a:r>
            <a:r>
              <a:rPr lang="ko-KR" altLang="en-US" sz="4000" dirty="0"/>
              <a:t>약한 엔티티 타입과 </a:t>
            </a:r>
            <a:r>
              <a:rPr lang="ko-KR" altLang="en-US" sz="4000" dirty="0" err="1"/>
              <a:t>단일값</a:t>
            </a:r>
            <a:r>
              <a:rPr lang="ko-KR" altLang="en-US" sz="4000" dirty="0"/>
              <a:t> </a:t>
            </a:r>
            <a:r>
              <a:rPr lang="ko-KR" altLang="en-US" sz="4000" dirty="0" err="1"/>
              <a:t>애트리뷰트</a:t>
            </a:r>
            <a:endParaRPr lang="en-US" altLang="ko-KR" sz="4000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Dependent(</a:t>
            </a:r>
            <a:r>
              <a:rPr lang="en-US" altLang="ko-KR" u="sng" dirty="0" err="1">
                <a:solidFill>
                  <a:schemeClr val="accent1"/>
                </a:solidFill>
              </a:rPr>
              <a:t>ssn</a:t>
            </a:r>
            <a:r>
              <a:rPr lang="en-US" altLang="ko-KR" dirty="0"/>
              <a:t>, name, sex, birthdate, relationship)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72526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652B74-C14B-367D-42BA-EA5D01441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step 3. 2</a:t>
            </a:r>
            <a:r>
              <a:rPr lang="ko-KR" altLang="en-US" dirty="0"/>
              <a:t>진 </a:t>
            </a:r>
            <a:r>
              <a:rPr lang="en-US" altLang="ko-KR" dirty="0"/>
              <a:t>1:1 </a:t>
            </a:r>
            <a:r>
              <a:rPr lang="ko-KR" altLang="en-US" dirty="0"/>
              <a:t>관계 타입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268358-31C6-E14D-3182-99234FCBA7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err="1"/>
              <a:t>전체참여하는</a:t>
            </a:r>
            <a:r>
              <a:rPr lang="ko-KR" altLang="en-US" dirty="0"/>
              <a:t> 쪽에 외래 키 할당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Department(</a:t>
            </a:r>
            <a:r>
              <a:rPr lang="en-US" altLang="ko-KR" u="sng" dirty="0"/>
              <a:t>Number</a:t>
            </a:r>
            <a:r>
              <a:rPr lang="en-US" altLang="ko-KR" dirty="0"/>
              <a:t>, name, </a:t>
            </a:r>
            <a:r>
              <a:rPr lang="en-US" altLang="ko-KR" dirty="0">
                <a:solidFill>
                  <a:schemeClr val="accent1"/>
                </a:solidFill>
              </a:rPr>
              <a:t>manager, </a:t>
            </a:r>
            <a:r>
              <a:rPr lang="en-US" altLang="ko-KR" dirty="0" err="1">
                <a:solidFill>
                  <a:schemeClr val="accent1"/>
                </a:solidFill>
              </a:rPr>
              <a:t>startdate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650550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62530E-B46C-A81C-A32F-5069EDC65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step 4. </a:t>
            </a:r>
            <a:r>
              <a:rPr lang="ko-KR" altLang="en-US" dirty="0"/>
              <a:t>정규 </a:t>
            </a:r>
            <a:r>
              <a:rPr lang="en-US" altLang="ko-KR" dirty="0"/>
              <a:t>2</a:t>
            </a:r>
            <a:r>
              <a:rPr lang="ko-KR" altLang="en-US" dirty="0"/>
              <a:t>진 </a:t>
            </a:r>
            <a:r>
              <a:rPr lang="en-US" altLang="ko-KR" dirty="0"/>
              <a:t>1:N </a:t>
            </a:r>
            <a:r>
              <a:rPr lang="ko-KR" altLang="en-US" dirty="0"/>
              <a:t>관계 타입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E55DE7-F8E5-B424-7CD7-93151442C9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2966" y="1825624"/>
            <a:ext cx="11719034" cy="51584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SUPERVISION -&gt; Employee</a:t>
            </a:r>
            <a:r>
              <a:rPr lang="ko-KR" altLang="en-US" dirty="0"/>
              <a:t>에 </a:t>
            </a:r>
            <a:r>
              <a:rPr lang="en-US" altLang="ko-KR" dirty="0" err="1"/>
              <a:t>supervisorno</a:t>
            </a:r>
            <a:r>
              <a:rPr lang="ko-KR" altLang="en-US" dirty="0"/>
              <a:t>추가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WORKS_FOR -&gt; Employee </a:t>
            </a:r>
            <a:r>
              <a:rPr lang="ko-KR" altLang="en-US" dirty="0"/>
              <a:t>쪽에 </a:t>
            </a:r>
            <a:r>
              <a:rPr lang="en-US" altLang="ko-KR" dirty="0"/>
              <a:t>DNO</a:t>
            </a:r>
            <a:r>
              <a:rPr lang="ko-KR" altLang="en-US" dirty="0"/>
              <a:t>추가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EMPLOYEE(</a:t>
            </a:r>
            <a:r>
              <a:rPr lang="en-US" altLang="ko-KR" u="sng" dirty="0" err="1"/>
              <a:t>ssn</a:t>
            </a:r>
            <a:r>
              <a:rPr lang="en-US" altLang="ko-KR" dirty="0"/>
              <a:t>, </a:t>
            </a:r>
            <a:r>
              <a:rPr lang="en-US" altLang="ko-KR" dirty="0" err="1"/>
              <a:t>Bdate</a:t>
            </a:r>
            <a:r>
              <a:rPr lang="en-US" altLang="ko-KR" dirty="0"/>
              <a:t>, sex, address, salary, </a:t>
            </a:r>
            <a:r>
              <a:rPr lang="en-US" altLang="ko-KR" dirty="0" err="1"/>
              <a:t>Fname</a:t>
            </a:r>
            <a:r>
              <a:rPr lang="en-US" altLang="ko-KR" dirty="0"/>
              <a:t>, </a:t>
            </a:r>
            <a:r>
              <a:rPr lang="en-US" altLang="ko-KR" dirty="0" err="1"/>
              <a:t>minit</a:t>
            </a:r>
            <a:r>
              <a:rPr lang="en-US" altLang="ko-KR" dirty="0"/>
              <a:t>, </a:t>
            </a:r>
            <a:r>
              <a:rPr lang="en-US" altLang="ko-KR" dirty="0" err="1"/>
              <a:t>Lname</a:t>
            </a:r>
            <a:r>
              <a:rPr lang="en-US" altLang="ko-KR" dirty="0"/>
              <a:t>, </a:t>
            </a:r>
            <a:r>
              <a:rPr lang="en-US" altLang="ko-KR" dirty="0" err="1">
                <a:solidFill>
                  <a:schemeClr val="accent1"/>
                </a:solidFill>
              </a:rPr>
              <a:t>supervisorno</a:t>
            </a:r>
            <a:r>
              <a:rPr lang="en-US" altLang="ko-KR" dirty="0">
                <a:solidFill>
                  <a:schemeClr val="accent1"/>
                </a:solidFill>
              </a:rPr>
              <a:t>, </a:t>
            </a:r>
            <a:r>
              <a:rPr lang="en-US" altLang="ko-KR" dirty="0" err="1">
                <a:solidFill>
                  <a:schemeClr val="accent1"/>
                </a:solidFill>
              </a:rPr>
              <a:t>Dno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CONTROLLS -&gt; project</a:t>
            </a:r>
            <a:r>
              <a:rPr lang="ko-KR" altLang="en-US" dirty="0"/>
              <a:t>에 </a:t>
            </a:r>
            <a:r>
              <a:rPr lang="en-US" altLang="ko-KR" dirty="0"/>
              <a:t>DNO</a:t>
            </a:r>
            <a:r>
              <a:rPr lang="ko-KR" altLang="en-US" dirty="0"/>
              <a:t>추가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Project(</a:t>
            </a:r>
            <a:r>
              <a:rPr lang="en-US" altLang="ko-KR" u="sng" dirty="0"/>
              <a:t>Name, Number</a:t>
            </a:r>
            <a:r>
              <a:rPr lang="en-US" altLang="ko-KR" dirty="0"/>
              <a:t>, Location, </a:t>
            </a:r>
            <a:r>
              <a:rPr lang="en-US" altLang="ko-KR" dirty="0" err="1">
                <a:solidFill>
                  <a:schemeClr val="accent1"/>
                </a:solidFill>
              </a:rPr>
              <a:t>Dno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239356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8170BE-49F6-7665-DE2B-F712C9AD7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841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Step 5. 2</a:t>
            </a:r>
            <a:r>
              <a:rPr lang="ko-KR" altLang="en-US" dirty="0"/>
              <a:t>진 </a:t>
            </a:r>
            <a:r>
              <a:rPr lang="en-US" altLang="ko-KR" dirty="0"/>
              <a:t>M:N</a:t>
            </a:r>
            <a:r>
              <a:rPr lang="ko-KR" altLang="en-US" dirty="0"/>
              <a:t>관계 타입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08711A-54C2-4371-DD2F-8E8671B120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841" y="1825625"/>
            <a:ext cx="11006959" cy="4795892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err="1"/>
              <a:t>Works_on</a:t>
            </a:r>
            <a:r>
              <a:rPr lang="en-US" altLang="ko-KR" dirty="0"/>
              <a:t>(</a:t>
            </a:r>
            <a:r>
              <a:rPr lang="en-US" altLang="ko-KR" u="sng" dirty="0" err="1">
                <a:solidFill>
                  <a:schemeClr val="accent1"/>
                </a:solidFill>
              </a:rPr>
              <a:t>ssn</a:t>
            </a:r>
            <a:r>
              <a:rPr lang="en-US" altLang="ko-KR" u="sng" dirty="0">
                <a:solidFill>
                  <a:schemeClr val="accent1"/>
                </a:solidFill>
              </a:rPr>
              <a:t>, </a:t>
            </a:r>
            <a:r>
              <a:rPr lang="en-US" altLang="ko-KR" u="sng" dirty="0" err="1">
                <a:solidFill>
                  <a:schemeClr val="accent1"/>
                </a:solidFill>
              </a:rPr>
              <a:t>prjname</a:t>
            </a:r>
            <a:r>
              <a:rPr lang="en-US" altLang="ko-KR" u="sng" dirty="0">
                <a:solidFill>
                  <a:schemeClr val="accent1"/>
                </a:solidFill>
              </a:rPr>
              <a:t>, </a:t>
            </a:r>
            <a:r>
              <a:rPr lang="en-US" altLang="ko-KR" u="sng" dirty="0" err="1">
                <a:solidFill>
                  <a:schemeClr val="accent1"/>
                </a:solidFill>
              </a:rPr>
              <a:t>prjnumber</a:t>
            </a:r>
            <a:r>
              <a:rPr lang="en-US" altLang="ko-KR" dirty="0"/>
              <a:t>, hours) 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sz="4000" dirty="0"/>
              <a:t>Step 6. 3</a:t>
            </a:r>
            <a:r>
              <a:rPr lang="ko-KR" altLang="en-US" sz="4000" dirty="0"/>
              <a:t>진이상 관계 타입</a:t>
            </a:r>
            <a:endParaRPr lang="en-US" altLang="ko-KR" sz="4000" dirty="0"/>
          </a:p>
          <a:p>
            <a:pPr marL="0" indent="0">
              <a:buNone/>
            </a:pPr>
            <a:r>
              <a:rPr lang="en-US" altLang="ko-KR" dirty="0"/>
              <a:t>NONE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sz="4000" dirty="0"/>
              <a:t>Step 7. </a:t>
            </a:r>
            <a:r>
              <a:rPr lang="ko-KR" altLang="en-US" sz="4000" dirty="0"/>
              <a:t>다치 </a:t>
            </a:r>
            <a:r>
              <a:rPr lang="ko-KR" altLang="en-US" sz="4000" dirty="0" err="1"/>
              <a:t>애트리뷰트</a:t>
            </a:r>
            <a:endParaRPr lang="en-US" altLang="ko-KR" sz="4000" dirty="0"/>
          </a:p>
          <a:p>
            <a:pPr marL="0" indent="0">
              <a:buNone/>
            </a:pPr>
            <a:r>
              <a:rPr lang="en-US" altLang="ko-KR" dirty="0"/>
              <a:t>DEP_LOC(</a:t>
            </a:r>
            <a:r>
              <a:rPr lang="en-US" altLang="ko-KR" u="sng" dirty="0">
                <a:solidFill>
                  <a:schemeClr val="accent1"/>
                </a:solidFill>
              </a:rPr>
              <a:t>DNO</a:t>
            </a:r>
            <a:r>
              <a:rPr lang="en-US" altLang="ko-KR" dirty="0"/>
              <a:t>, {</a:t>
            </a:r>
            <a:r>
              <a:rPr lang="en-US" altLang="ko-KR" u="sng" dirty="0">
                <a:solidFill>
                  <a:schemeClr val="accent1"/>
                </a:solidFill>
              </a:rPr>
              <a:t>Location</a:t>
            </a:r>
            <a:r>
              <a:rPr lang="en-US" altLang="ko-KR" dirty="0"/>
              <a:t>})</a:t>
            </a:r>
          </a:p>
          <a:p>
            <a:pPr marL="0" indent="0">
              <a:buNone/>
            </a:pPr>
            <a:r>
              <a:rPr lang="en-US" altLang="ko-KR" dirty="0"/>
              <a:t>			</a:t>
            </a:r>
            <a:r>
              <a:rPr lang="ko-KR" altLang="en-US" dirty="0" err="1"/>
              <a:t>다치임을</a:t>
            </a:r>
            <a:r>
              <a:rPr lang="ko-KR" altLang="en-US" dirty="0"/>
              <a:t> 표시</a:t>
            </a:r>
          </a:p>
        </p:txBody>
      </p:sp>
    </p:spTree>
    <p:extLst>
      <p:ext uri="{BB962C8B-B14F-4D97-AF65-F5344CB8AC3E}">
        <p14:creationId xmlns:p14="http://schemas.microsoft.com/office/powerpoint/2010/main" val="33479894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6A6360-A556-674B-ED56-05F20D76B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결과 </a:t>
            </a:r>
            <a:r>
              <a:rPr lang="en-US" altLang="ko-KR" dirty="0"/>
              <a:t>– </a:t>
            </a:r>
            <a:r>
              <a:rPr lang="ko-KR" altLang="en-US" sz="2800" dirty="0"/>
              <a:t>총 </a:t>
            </a:r>
            <a:r>
              <a:rPr lang="en-US" altLang="ko-KR" sz="2800" dirty="0"/>
              <a:t>6</a:t>
            </a:r>
            <a:r>
              <a:rPr lang="ko-KR" altLang="en-US" sz="2800" dirty="0"/>
              <a:t>개의 릴레이션으로 사상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2C8154-45FD-608F-2FCA-E0554A2678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9859"/>
            <a:ext cx="10515600" cy="4683015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EMPLOYEE(</a:t>
            </a:r>
            <a:r>
              <a:rPr lang="en-US" altLang="ko-KR" u="sng" dirty="0" err="1"/>
              <a:t>ssn</a:t>
            </a:r>
            <a:r>
              <a:rPr lang="en-US" altLang="ko-KR" dirty="0"/>
              <a:t>, </a:t>
            </a:r>
            <a:r>
              <a:rPr lang="en-US" altLang="ko-KR" dirty="0" err="1"/>
              <a:t>Bdate</a:t>
            </a:r>
            <a:r>
              <a:rPr lang="en-US" altLang="ko-KR" dirty="0"/>
              <a:t>, sex, address, salary, </a:t>
            </a:r>
            <a:r>
              <a:rPr lang="en-US" altLang="ko-KR" dirty="0" err="1"/>
              <a:t>Fname</a:t>
            </a:r>
            <a:r>
              <a:rPr lang="en-US" altLang="ko-KR" dirty="0"/>
              <a:t>, </a:t>
            </a:r>
            <a:r>
              <a:rPr lang="en-US" altLang="ko-KR" dirty="0" err="1"/>
              <a:t>minit</a:t>
            </a:r>
            <a:r>
              <a:rPr lang="en-US" altLang="ko-KR" dirty="0"/>
              <a:t>, </a:t>
            </a:r>
            <a:r>
              <a:rPr lang="en-US" altLang="ko-KR" dirty="0" err="1"/>
              <a:t>Lname</a:t>
            </a:r>
            <a:r>
              <a:rPr lang="en-US" altLang="ko-KR" dirty="0"/>
              <a:t>, </a:t>
            </a:r>
            <a:r>
              <a:rPr lang="en-US" altLang="ko-KR" dirty="0" err="1">
                <a:solidFill>
                  <a:schemeClr val="accent1"/>
                </a:solidFill>
              </a:rPr>
              <a:t>supervisorno</a:t>
            </a:r>
            <a:r>
              <a:rPr lang="en-US" altLang="ko-KR" dirty="0">
                <a:solidFill>
                  <a:schemeClr val="accent1"/>
                </a:solidFill>
              </a:rPr>
              <a:t>, </a:t>
            </a:r>
            <a:r>
              <a:rPr lang="en-US" altLang="ko-KR" dirty="0" err="1">
                <a:solidFill>
                  <a:schemeClr val="accent1"/>
                </a:solidFill>
              </a:rPr>
              <a:t>Dno</a:t>
            </a:r>
            <a:r>
              <a:rPr lang="en-US" altLang="ko-KR" dirty="0"/>
              <a:t>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Department(</a:t>
            </a:r>
            <a:r>
              <a:rPr lang="en-US" altLang="ko-KR" u="sng" dirty="0"/>
              <a:t>Number</a:t>
            </a:r>
            <a:r>
              <a:rPr lang="en-US" altLang="ko-KR" dirty="0"/>
              <a:t>, name, </a:t>
            </a:r>
            <a:r>
              <a:rPr lang="en-US" altLang="ko-KR" dirty="0">
                <a:solidFill>
                  <a:schemeClr val="accent1"/>
                </a:solidFill>
              </a:rPr>
              <a:t>manager, </a:t>
            </a:r>
            <a:r>
              <a:rPr lang="en-US" altLang="ko-KR" dirty="0" err="1">
                <a:solidFill>
                  <a:schemeClr val="accent1"/>
                </a:solidFill>
              </a:rPr>
              <a:t>startdate</a:t>
            </a:r>
            <a:r>
              <a:rPr lang="en-US" altLang="ko-KR" dirty="0"/>
              <a:t>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Project(</a:t>
            </a:r>
            <a:r>
              <a:rPr lang="en-US" altLang="ko-KR" u="sng" dirty="0"/>
              <a:t>Name, Number</a:t>
            </a:r>
            <a:r>
              <a:rPr lang="en-US" altLang="ko-KR" dirty="0"/>
              <a:t>, Location, </a:t>
            </a:r>
            <a:r>
              <a:rPr lang="en-US" altLang="ko-KR" dirty="0" err="1">
                <a:solidFill>
                  <a:schemeClr val="accent1"/>
                </a:solidFill>
              </a:rPr>
              <a:t>Dno</a:t>
            </a:r>
            <a:r>
              <a:rPr lang="en-US" altLang="ko-KR" dirty="0"/>
              <a:t>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Dependent(</a:t>
            </a:r>
            <a:r>
              <a:rPr lang="en-US" altLang="ko-KR" u="sng" dirty="0" err="1">
                <a:solidFill>
                  <a:schemeClr val="accent1"/>
                </a:solidFill>
              </a:rPr>
              <a:t>ssn</a:t>
            </a:r>
            <a:r>
              <a:rPr lang="en-US" altLang="ko-KR" dirty="0"/>
              <a:t>, name, sex, birthdate, relationship)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 err="1"/>
              <a:t>Works_on</a:t>
            </a:r>
            <a:r>
              <a:rPr lang="en-US" altLang="ko-KR" dirty="0"/>
              <a:t>(</a:t>
            </a:r>
            <a:r>
              <a:rPr lang="en-US" altLang="ko-KR" u="sng" dirty="0" err="1">
                <a:solidFill>
                  <a:schemeClr val="accent1"/>
                </a:solidFill>
              </a:rPr>
              <a:t>ssn</a:t>
            </a:r>
            <a:r>
              <a:rPr lang="en-US" altLang="ko-KR" u="sng" dirty="0">
                <a:solidFill>
                  <a:schemeClr val="accent1"/>
                </a:solidFill>
              </a:rPr>
              <a:t>, </a:t>
            </a:r>
            <a:r>
              <a:rPr lang="en-US" altLang="ko-KR" u="sng" dirty="0" err="1">
                <a:solidFill>
                  <a:schemeClr val="accent1"/>
                </a:solidFill>
              </a:rPr>
              <a:t>prjname</a:t>
            </a:r>
            <a:r>
              <a:rPr lang="en-US" altLang="ko-KR" u="sng" dirty="0">
                <a:solidFill>
                  <a:schemeClr val="accent1"/>
                </a:solidFill>
              </a:rPr>
              <a:t>, </a:t>
            </a:r>
            <a:r>
              <a:rPr lang="en-US" altLang="ko-KR" u="sng" dirty="0" err="1">
                <a:solidFill>
                  <a:schemeClr val="accent1"/>
                </a:solidFill>
              </a:rPr>
              <a:t>prjnumber</a:t>
            </a:r>
            <a:r>
              <a:rPr lang="en-US" altLang="ko-KR" dirty="0"/>
              <a:t>, hours)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DEP_LOC(</a:t>
            </a:r>
            <a:r>
              <a:rPr lang="en-US" altLang="ko-KR" u="sng" dirty="0">
                <a:solidFill>
                  <a:schemeClr val="accent1"/>
                </a:solidFill>
              </a:rPr>
              <a:t>DNO</a:t>
            </a:r>
            <a:r>
              <a:rPr lang="en-US" altLang="ko-KR" dirty="0"/>
              <a:t>, {</a:t>
            </a:r>
            <a:r>
              <a:rPr lang="en-US" altLang="ko-KR" u="sng" dirty="0">
                <a:solidFill>
                  <a:schemeClr val="accent1"/>
                </a:solidFill>
              </a:rPr>
              <a:t>Location</a:t>
            </a:r>
            <a:r>
              <a:rPr lang="en-US" altLang="ko-KR" dirty="0"/>
              <a:t>})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  <a:p>
            <a:pPr marL="0" indent="0">
              <a:buNone/>
            </a:pP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19409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286</Words>
  <Application>Microsoft Office PowerPoint</Application>
  <PresentationFormat>와이드스크린</PresentationFormat>
  <Paragraphs>41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데이터베이스 p.103 ERD mapping 과제</vt:lpstr>
      <vt:lpstr>PowerPoint 프레젠테이션</vt:lpstr>
      <vt:lpstr>Step 1. 정규 엔티티 타입과 단일 애트리뷰트</vt:lpstr>
      <vt:lpstr>step 3. 2진 1:1 관계 타입</vt:lpstr>
      <vt:lpstr>step 4. 정규 2진 1:N 관계 타입</vt:lpstr>
      <vt:lpstr>Step 5. 2진 M:N관계 타입</vt:lpstr>
      <vt:lpstr>결과 – 총 6개의 릴레이션으로 사상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데이터베이스 p.103 ERD mapping 과제</dc:title>
  <dc:creator>한상결</dc:creator>
  <cp:lastModifiedBy>한상결</cp:lastModifiedBy>
  <cp:revision>24</cp:revision>
  <dcterms:created xsi:type="dcterms:W3CDTF">2023-10-08T11:44:57Z</dcterms:created>
  <dcterms:modified xsi:type="dcterms:W3CDTF">2023-10-08T13:03:44Z</dcterms:modified>
</cp:coreProperties>
</file>