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1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6B92E-A17F-4159-91A1-627855D897F9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0CBF1-AC00-48F4-A76C-718BCD1F0C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218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 학생은 부전공이 있을 수도 있고 없을 수도 있다</a:t>
            </a:r>
            <a:r>
              <a:rPr lang="en-US" altLang="ko-KR" dirty="0"/>
              <a:t>. &lt;&gt; </a:t>
            </a:r>
            <a:r>
              <a:rPr lang="ko-KR" altLang="en-US" dirty="0"/>
              <a:t>학과의 부전공을 학생은 가질 수가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 학생은 무조건 전공이 하나 존재한다</a:t>
            </a:r>
            <a:r>
              <a:rPr lang="en-US" altLang="ko-KR" dirty="0"/>
              <a:t>. &lt;&gt; </a:t>
            </a:r>
            <a:r>
              <a:rPr lang="ko-KR" altLang="en-US" dirty="0"/>
              <a:t>학과의 전공을</a:t>
            </a:r>
            <a:r>
              <a:rPr lang="ko-KR" altLang="en-US" baseline="0" dirty="0"/>
              <a:t> 여러 학생이 가질 수 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ko-KR" altLang="en-US" dirty="0"/>
              <a:t>신입생을 제외한 학생들은 성적을 가지고 있다</a:t>
            </a:r>
            <a:r>
              <a:rPr lang="en-US" altLang="ko-KR" dirty="0"/>
              <a:t>. &lt;&gt;  </a:t>
            </a:r>
            <a:r>
              <a:rPr lang="ko-KR" altLang="en-US" dirty="0"/>
              <a:t>여러 성적을 한 학생이 가지고 있을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 학생은 한 부모를 가지고 있다</a:t>
            </a:r>
            <a:r>
              <a:rPr lang="en-US" altLang="ko-KR" dirty="0"/>
              <a:t>. &lt;&gt; </a:t>
            </a:r>
            <a:r>
              <a:rPr lang="ko-KR" altLang="en-US" dirty="0"/>
              <a:t>하나의 부모는 여러 학생을 가질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 과목은 여러 과에서 개설 할 수가 있다</a:t>
            </a:r>
            <a:r>
              <a:rPr lang="en-US" altLang="ko-KR" dirty="0"/>
              <a:t>. &lt;&gt; </a:t>
            </a:r>
            <a:r>
              <a:rPr lang="ko-KR" altLang="en-US" dirty="0"/>
              <a:t>한 과에서 여러 과목을 개설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 과목은 여러 강좌를 가질 수 있다</a:t>
            </a:r>
            <a:r>
              <a:rPr lang="en-US" altLang="ko-KR" dirty="0"/>
              <a:t>. &lt;&gt; </a:t>
            </a:r>
            <a:r>
              <a:rPr lang="ko-KR" altLang="en-US" dirty="0"/>
              <a:t>여러 강좌는 한 과목에서 나온다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 강좌는 여러 성적을 가질 수 있다</a:t>
            </a:r>
            <a:r>
              <a:rPr lang="en-US" altLang="ko-KR" dirty="0"/>
              <a:t>. &lt;&gt;</a:t>
            </a:r>
            <a:r>
              <a:rPr lang="en-US" altLang="ko-KR" baseline="0" dirty="0"/>
              <a:t> </a:t>
            </a:r>
            <a:r>
              <a:rPr lang="ko-KR" altLang="en-US" baseline="0" dirty="0"/>
              <a:t>성적에는 하나의 강좌만이 들어간다</a:t>
            </a:r>
            <a:r>
              <a:rPr lang="en-US" altLang="ko-KR" baseline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066B7-6783-4226-B9CA-E99BA31898A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79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F68B1-6C55-0848-F836-2474F1E35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6B6355-440F-67CD-B92B-A45506D1C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1EC34-460D-45F5-79C9-D72844F6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EA57-12E3-462D-9565-62AA15AA45DC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9BBAC-8E8B-873C-FC79-A55C6534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3D2E6-3373-086F-3F6A-D99077E0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FB9E-8FFD-4095-93FB-5275F7562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43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43D05-695B-F3BC-CEFE-D2D7FFE3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345C0F-7538-B819-BA75-050054201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AD8B3-D7C4-ED8C-B090-41232290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EA57-12E3-462D-9565-62AA15AA45DC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264A6-1073-F46B-E720-0D852F36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05B7C-BED2-591A-5411-142DFCA6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FB9E-8FFD-4095-93FB-5275F7562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6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83B1FA-E8BC-DAF8-4B20-99E169B23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664885-2F75-2280-5BD6-DBD31C86C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93A41-669C-F6B4-7F09-75D0247A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EA57-12E3-462D-9565-62AA15AA45DC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61A97-06BE-A14E-0861-F79BE2BB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CD6A9-DAC2-688B-DD60-3F443335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FB9E-8FFD-4095-93FB-5275F7562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98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01CD4-6D07-3012-2C5E-C9326C9D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2FC5E-81F1-75CC-1D3F-9444A748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B994A-152F-1CA1-6B13-8B176817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EA57-12E3-462D-9565-62AA15AA45DC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40E27-AD66-FA04-F1EF-3277FC08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EBDA7-D064-84EC-7CD6-D592D115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FB9E-8FFD-4095-93FB-5275F7562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94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ABABE-5120-BF54-34B3-7602C6C0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18549D-4C8A-9E1F-104F-0A31FBFEB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B8DFD-6315-28D7-83A3-6A6CADA8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EA57-12E3-462D-9565-62AA15AA45DC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6A15F-A56D-F009-C688-53DE7354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2C478-323B-D2D2-9461-52D2E0DF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FB9E-8FFD-4095-93FB-5275F7562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1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B2FD9-ADC3-DAD4-DE95-251E4464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3AE15-4627-CB68-F951-6F4F965FC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48D1E1-DA94-DBC2-EBC0-56CE31F1F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EEFC6A-E19A-D5C9-6432-1A4FE66E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EA57-12E3-462D-9565-62AA15AA45DC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86B993-0360-5E11-34D6-76F91C92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B10BF5-DF39-8FE2-E14C-BED7D951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FB9E-8FFD-4095-93FB-5275F7562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39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90BABD-B150-9112-E55B-F2DC58B6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3D6AEF-3A43-4FD0-8BA1-2282FCCDC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D21517-0334-8A4F-77A0-564E3A775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C18459-FC25-8B0C-A626-98FC1DE30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D9D573-FD88-F0EB-8A31-86563BA90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1EB6EA-C594-2B95-1F4D-909B8734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EA57-12E3-462D-9565-62AA15AA45DC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850D7A-4EAB-6B30-B6DE-F83EF365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B9DB89-1B69-6358-5F4D-7F6944E6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FB9E-8FFD-4095-93FB-5275F7562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06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65EDD-8D01-CE4C-504D-BF2A8F0F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90BFAA-7237-DE34-284D-B961C8F9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EA57-12E3-462D-9565-62AA15AA45DC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02E532-E0E7-7E77-6351-9096DA95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EE6E7D-ED18-4D7A-F354-8DBF43D9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FB9E-8FFD-4095-93FB-5275F7562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02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FC44-B4E5-7BC3-C309-584F32BA0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EA57-12E3-462D-9565-62AA15AA45DC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210030-78C5-BE75-8738-7F675F18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9367E-66F5-865D-6E00-2C5C227E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FB9E-8FFD-4095-93FB-5275F7562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00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02DE-28B4-79DF-9A7D-291AD317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C8E3A-4416-1A60-601B-66F3E6F4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D1CC35-A298-3DBF-B4FA-B44690D5A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0ACFD1-8D71-2DD4-C815-12258D01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EA57-12E3-462D-9565-62AA15AA45DC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8F3A90-AA98-345F-764E-330C12BE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99A14C-5F60-17AC-06F6-B63628CF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FB9E-8FFD-4095-93FB-5275F7562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71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79630-366B-C40A-C4C5-28453CEC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C7E828-CC42-DA2E-04BC-40197F933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34AD41-F7EA-630A-5935-4F5D4E24A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B232F-1187-2476-53AD-35A2DA40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EA57-12E3-462D-9565-62AA15AA45DC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6CB4B4-7B12-314D-870E-AB2DEFDA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87D562-1DF7-2B5A-DB66-4239126E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8FB9E-8FFD-4095-93FB-5275F7562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44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D31629-F231-F7BE-0280-7E794E5F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6B3E93-21A6-8B9C-F6D3-A8195294D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39551A-0291-76E6-B46D-5C18AEB3C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3EA57-12E3-462D-9565-62AA15AA45DC}" type="datetimeFigureOut">
              <a:rPr lang="ko-KR" altLang="en-US" smtClean="0"/>
              <a:t>2023-10-08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CB32A-9A08-B482-B26B-594D15C7A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802A6-12FE-EDF7-682F-4EB14623D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8FB9E-8FFD-4095-93FB-5275F7562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24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FBD15-95AB-88AA-F9F6-317DB3712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2785"/>
            <a:ext cx="9144000" cy="1747297"/>
          </a:xfrm>
        </p:spPr>
        <p:txBody>
          <a:bodyPr/>
          <a:lstStyle/>
          <a:p>
            <a:r>
              <a:rPr lang="ko-KR" altLang="en-US" dirty="0"/>
              <a:t>데이터베이스 </a:t>
            </a:r>
            <a:r>
              <a:rPr lang="en-US" altLang="ko-KR" dirty="0"/>
              <a:t>univ ERD mapping </a:t>
            </a:r>
            <a:r>
              <a:rPr lang="ko-KR" altLang="en-US" dirty="0"/>
              <a:t>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751551-C7AB-0B9E-B38D-60B7C6FF5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1566"/>
            <a:ext cx="9144000" cy="1655762"/>
          </a:xfrm>
        </p:spPr>
        <p:txBody>
          <a:bodyPr/>
          <a:lstStyle/>
          <a:p>
            <a:r>
              <a:rPr lang="en-US" altLang="ko-KR" dirty="0"/>
              <a:t>201833449 </a:t>
            </a:r>
            <a:r>
              <a:rPr lang="ko-KR" altLang="en-US" dirty="0"/>
              <a:t>경찰행정학과 한상결</a:t>
            </a:r>
          </a:p>
        </p:txBody>
      </p:sp>
    </p:spTree>
    <p:extLst>
      <p:ext uri="{BB962C8B-B14F-4D97-AF65-F5344CB8AC3E}">
        <p14:creationId xmlns:p14="http://schemas.microsoft.com/office/powerpoint/2010/main" val="115329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" name="직선 연결선 295"/>
          <p:cNvCxnSpPr/>
          <p:nvPr/>
        </p:nvCxnSpPr>
        <p:spPr>
          <a:xfrm>
            <a:off x="9866347" y="3813007"/>
            <a:ext cx="0" cy="1153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H="1">
            <a:off x="5676762" y="4919205"/>
            <a:ext cx="1746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4570266" y="4559270"/>
            <a:ext cx="1453965" cy="854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강좌</a:t>
            </a:r>
          </a:p>
        </p:txBody>
      </p:sp>
      <p:sp>
        <p:nvSpPr>
          <p:cNvPr id="143" name="다이아몬드 142"/>
          <p:cNvSpPr/>
          <p:nvPr/>
        </p:nvSpPr>
        <p:spPr>
          <a:xfrm>
            <a:off x="6734786" y="4387819"/>
            <a:ext cx="1798041" cy="1217939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학과</a:t>
            </a:r>
            <a:r>
              <a:rPr lang="en-US" altLang="ko-KR" sz="1600" dirty="0"/>
              <a:t>_</a:t>
            </a:r>
            <a:r>
              <a:rPr lang="ko-KR" altLang="en-US" sz="1600" dirty="0"/>
              <a:t>과목</a:t>
            </a:r>
            <a:endParaRPr lang="en-US" altLang="ko-KR" sz="1600" dirty="0"/>
          </a:p>
        </p:txBody>
      </p:sp>
      <p:cxnSp>
        <p:nvCxnSpPr>
          <p:cNvPr id="149" name="직선 연결선 148"/>
          <p:cNvCxnSpPr/>
          <p:nvPr/>
        </p:nvCxnSpPr>
        <p:spPr>
          <a:xfrm>
            <a:off x="6473549" y="1968136"/>
            <a:ext cx="31379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 21"/>
          <p:cNvSpPr/>
          <p:nvPr/>
        </p:nvSpPr>
        <p:spPr>
          <a:xfrm>
            <a:off x="6509084" y="927565"/>
            <a:ext cx="3164305" cy="937330"/>
          </a:xfrm>
          <a:custGeom>
            <a:avLst/>
            <a:gdLst>
              <a:gd name="connsiteX0" fmla="*/ 0 w 3164305"/>
              <a:gd name="connsiteY0" fmla="*/ 0 h 1034716"/>
              <a:gd name="connsiteX1" fmla="*/ 1552074 w 3164305"/>
              <a:gd name="connsiteY1" fmla="*/ 0 h 1034716"/>
              <a:gd name="connsiteX2" fmla="*/ 1552074 w 3164305"/>
              <a:gd name="connsiteY2" fmla="*/ 1034716 h 1034716"/>
              <a:gd name="connsiteX3" fmla="*/ 3164305 w 3164305"/>
              <a:gd name="connsiteY3" fmla="*/ 1034716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4305" h="1034716">
                <a:moveTo>
                  <a:pt x="0" y="0"/>
                </a:moveTo>
                <a:lnTo>
                  <a:pt x="1552074" y="0"/>
                </a:lnTo>
                <a:lnTo>
                  <a:pt x="1552074" y="1034716"/>
                </a:lnTo>
                <a:lnTo>
                  <a:pt x="3164305" y="103471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3585411" y="927565"/>
            <a:ext cx="2273968" cy="901235"/>
          </a:xfrm>
          <a:custGeom>
            <a:avLst/>
            <a:gdLst>
              <a:gd name="connsiteX0" fmla="*/ 0 w 2273968"/>
              <a:gd name="connsiteY0" fmla="*/ 1010653 h 1010653"/>
              <a:gd name="connsiteX1" fmla="*/ 1167063 w 2273968"/>
              <a:gd name="connsiteY1" fmla="*/ 1010653 h 1010653"/>
              <a:gd name="connsiteX2" fmla="*/ 1167063 w 2273968"/>
              <a:gd name="connsiteY2" fmla="*/ 0 h 1010653"/>
              <a:gd name="connsiteX3" fmla="*/ 2273968 w 2273968"/>
              <a:gd name="connsiteY3" fmla="*/ 0 h 101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3968" h="1010653">
                <a:moveTo>
                  <a:pt x="0" y="1010653"/>
                </a:moveTo>
                <a:lnTo>
                  <a:pt x="1167063" y="1010653"/>
                </a:lnTo>
                <a:lnTo>
                  <a:pt x="1167063" y="0"/>
                </a:lnTo>
                <a:lnTo>
                  <a:pt x="2273968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627733" y="1969347"/>
            <a:ext cx="2235273" cy="3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stCxn id="38" idx="5"/>
            <a:endCxn id="36" idx="1"/>
          </p:cNvCxnSpPr>
          <p:nvPr/>
        </p:nvCxnSpPr>
        <p:spPr>
          <a:xfrm>
            <a:off x="1599019" y="440477"/>
            <a:ext cx="959527" cy="158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39" idx="0"/>
            <a:endCxn id="36" idx="1"/>
          </p:cNvCxnSpPr>
          <p:nvPr/>
        </p:nvCxnSpPr>
        <p:spPr>
          <a:xfrm flipH="1" flipV="1">
            <a:off x="2558546" y="2028669"/>
            <a:ext cx="1759453" cy="435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177" idx="5"/>
            <a:endCxn id="36" idx="1"/>
          </p:cNvCxnSpPr>
          <p:nvPr/>
        </p:nvCxnSpPr>
        <p:spPr>
          <a:xfrm>
            <a:off x="1471404" y="987827"/>
            <a:ext cx="1087142" cy="1040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183" idx="6"/>
            <a:endCxn id="36" idx="1"/>
          </p:cNvCxnSpPr>
          <p:nvPr/>
        </p:nvCxnSpPr>
        <p:spPr>
          <a:xfrm>
            <a:off x="1465672" y="1327843"/>
            <a:ext cx="1092874" cy="70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0" idx="6"/>
            <a:endCxn id="36" idx="1"/>
          </p:cNvCxnSpPr>
          <p:nvPr/>
        </p:nvCxnSpPr>
        <p:spPr>
          <a:xfrm>
            <a:off x="1658222" y="1885658"/>
            <a:ext cx="900324" cy="14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397702" y="1785054"/>
            <a:ext cx="1064947" cy="49987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학과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716368" y="4719491"/>
            <a:ext cx="1155463" cy="5423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강좌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558546" y="1757608"/>
            <a:ext cx="1154955" cy="54212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학생</a:t>
            </a:r>
          </a:p>
        </p:txBody>
      </p:sp>
      <p:sp>
        <p:nvSpPr>
          <p:cNvPr id="38" name="타원 37"/>
          <p:cNvSpPr/>
          <p:nvPr/>
        </p:nvSpPr>
        <p:spPr>
          <a:xfrm>
            <a:off x="999129" y="160774"/>
            <a:ext cx="702815" cy="3276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/>
              <a:t>학번</a:t>
            </a:r>
          </a:p>
        </p:txBody>
      </p:sp>
      <p:sp>
        <p:nvSpPr>
          <p:cNvPr id="39" name="타원 38"/>
          <p:cNvSpPr/>
          <p:nvPr/>
        </p:nvSpPr>
        <p:spPr>
          <a:xfrm>
            <a:off x="3733820" y="2464428"/>
            <a:ext cx="1168358" cy="3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학생이름</a:t>
            </a:r>
            <a:endParaRPr lang="ko-KR" altLang="en-US" sz="1200" dirty="0"/>
          </a:p>
        </p:txBody>
      </p:sp>
      <p:sp>
        <p:nvSpPr>
          <p:cNvPr id="180" name="직사각형 179"/>
          <p:cNvSpPr/>
          <p:nvPr/>
        </p:nvSpPr>
        <p:spPr>
          <a:xfrm>
            <a:off x="9364690" y="4727370"/>
            <a:ext cx="1121888" cy="52660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과목</a:t>
            </a:r>
          </a:p>
        </p:txBody>
      </p:sp>
      <p:sp>
        <p:nvSpPr>
          <p:cNvPr id="189" name="다이아몬드 188"/>
          <p:cNvSpPr/>
          <p:nvPr/>
        </p:nvSpPr>
        <p:spPr>
          <a:xfrm>
            <a:off x="2418610" y="4548158"/>
            <a:ext cx="1433528" cy="878614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수강</a:t>
            </a:r>
            <a:endParaRPr lang="en-US" altLang="ko-KR" sz="1600" dirty="0"/>
          </a:p>
        </p:txBody>
      </p:sp>
      <p:sp>
        <p:nvSpPr>
          <p:cNvPr id="92" name="다이아몬드 91"/>
          <p:cNvSpPr/>
          <p:nvPr/>
        </p:nvSpPr>
        <p:spPr>
          <a:xfrm>
            <a:off x="6934315" y="4559270"/>
            <a:ext cx="1433528" cy="878614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과목</a:t>
            </a:r>
            <a:r>
              <a:rPr lang="en-US" altLang="ko-KR" sz="1600" dirty="0"/>
              <a:t>_</a:t>
            </a:r>
            <a:r>
              <a:rPr lang="ko-KR" altLang="en-US" sz="1600" dirty="0"/>
              <a:t>강좌</a:t>
            </a:r>
            <a:endParaRPr lang="en-US" altLang="ko-KR" sz="1600" dirty="0"/>
          </a:p>
        </p:txBody>
      </p:sp>
      <p:sp>
        <p:nvSpPr>
          <p:cNvPr id="156" name="TextBox 155"/>
          <p:cNvSpPr txBox="1"/>
          <p:nvPr/>
        </p:nvSpPr>
        <p:spPr>
          <a:xfrm>
            <a:off x="9945163" y="399269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77" name="타원 176"/>
          <p:cNvSpPr/>
          <p:nvPr/>
        </p:nvSpPr>
        <p:spPr>
          <a:xfrm>
            <a:off x="604046" y="623200"/>
            <a:ext cx="1016173" cy="42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주민번호</a:t>
            </a:r>
          </a:p>
        </p:txBody>
      </p:sp>
      <p:sp>
        <p:nvSpPr>
          <p:cNvPr id="183" name="타원 182"/>
          <p:cNvSpPr/>
          <p:nvPr/>
        </p:nvSpPr>
        <p:spPr>
          <a:xfrm>
            <a:off x="558297" y="1156116"/>
            <a:ext cx="907375" cy="3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현주소</a:t>
            </a:r>
          </a:p>
        </p:txBody>
      </p:sp>
      <p:sp>
        <p:nvSpPr>
          <p:cNvPr id="184" name="타원 183"/>
          <p:cNvSpPr/>
          <p:nvPr/>
        </p:nvSpPr>
        <p:spPr>
          <a:xfrm>
            <a:off x="3591537" y="552196"/>
            <a:ext cx="978729" cy="4271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전화번호</a:t>
            </a:r>
          </a:p>
        </p:txBody>
      </p:sp>
      <p:sp>
        <p:nvSpPr>
          <p:cNvPr id="77" name="타원 76"/>
          <p:cNvSpPr/>
          <p:nvPr/>
        </p:nvSpPr>
        <p:spPr>
          <a:xfrm>
            <a:off x="723781" y="3423944"/>
            <a:ext cx="736619" cy="3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도시</a:t>
            </a:r>
          </a:p>
        </p:txBody>
      </p:sp>
      <p:sp>
        <p:nvSpPr>
          <p:cNvPr id="78" name="타원 77"/>
          <p:cNvSpPr/>
          <p:nvPr/>
        </p:nvSpPr>
        <p:spPr>
          <a:xfrm>
            <a:off x="1658222" y="3428845"/>
            <a:ext cx="736619" cy="3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주</a:t>
            </a:r>
            <a:endParaRPr lang="ko-KR" altLang="en-US" sz="1200" dirty="0"/>
          </a:p>
        </p:txBody>
      </p:sp>
      <p:sp>
        <p:nvSpPr>
          <p:cNvPr id="80" name="타원 79"/>
          <p:cNvSpPr/>
          <p:nvPr/>
        </p:nvSpPr>
        <p:spPr>
          <a:xfrm>
            <a:off x="82917" y="2898785"/>
            <a:ext cx="1129967" cy="427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우편번호</a:t>
            </a:r>
          </a:p>
        </p:txBody>
      </p:sp>
      <p:sp>
        <p:nvSpPr>
          <p:cNvPr id="82" name="타원 81"/>
          <p:cNvSpPr/>
          <p:nvPr/>
        </p:nvSpPr>
        <p:spPr>
          <a:xfrm>
            <a:off x="1828027" y="2904514"/>
            <a:ext cx="1275932" cy="408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상세주소</a:t>
            </a:r>
          </a:p>
        </p:txBody>
      </p:sp>
      <p:sp>
        <p:nvSpPr>
          <p:cNvPr id="84" name="타원 83"/>
          <p:cNvSpPr/>
          <p:nvPr/>
        </p:nvSpPr>
        <p:spPr>
          <a:xfrm>
            <a:off x="2955778" y="-19367"/>
            <a:ext cx="1129967" cy="427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생년월일</a:t>
            </a:r>
            <a:endParaRPr lang="ko-KR" altLang="en-US" sz="1200" dirty="0"/>
          </a:p>
        </p:txBody>
      </p:sp>
      <p:sp>
        <p:nvSpPr>
          <p:cNvPr id="86" name="타원 85"/>
          <p:cNvSpPr/>
          <p:nvPr/>
        </p:nvSpPr>
        <p:spPr>
          <a:xfrm>
            <a:off x="2558546" y="392972"/>
            <a:ext cx="736619" cy="3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성별</a:t>
            </a:r>
            <a:endParaRPr lang="ko-KR" altLang="en-US" sz="1200" dirty="0"/>
          </a:p>
        </p:txBody>
      </p:sp>
      <p:sp>
        <p:nvSpPr>
          <p:cNvPr id="87" name="타원 86"/>
          <p:cNvSpPr/>
          <p:nvPr/>
        </p:nvSpPr>
        <p:spPr>
          <a:xfrm>
            <a:off x="2055034" y="772680"/>
            <a:ext cx="736619" cy="3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학년</a:t>
            </a:r>
          </a:p>
        </p:txBody>
      </p:sp>
      <p:sp>
        <p:nvSpPr>
          <p:cNvPr id="90" name="타원 89"/>
          <p:cNvSpPr/>
          <p:nvPr/>
        </p:nvSpPr>
        <p:spPr>
          <a:xfrm>
            <a:off x="528255" y="1671804"/>
            <a:ext cx="1129967" cy="427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학위과정</a:t>
            </a:r>
          </a:p>
        </p:txBody>
      </p:sp>
      <p:cxnSp>
        <p:nvCxnSpPr>
          <p:cNvPr id="109" name="직선 연결선 108"/>
          <p:cNvCxnSpPr>
            <a:stCxn id="87" idx="4"/>
            <a:endCxn id="36" idx="0"/>
          </p:cNvCxnSpPr>
          <p:nvPr/>
        </p:nvCxnSpPr>
        <p:spPr>
          <a:xfrm>
            <a:off x="2423344" y="1116134"/>
            <a:ext cx="712680" cy="641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86" idx="4"/>
            <a:endCxn id="36" idx="0"/>
          </p:cNvCxnSpPr>
          <p:nvPr/>
        </p:nvCxnSpPr>
        <p:spPr>
          <a:xfrm>
            <a:off x="2926856" y="736426"/>
            <a:ext cx="209168" cy="1021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84" idx="3"/>
            <a:endCxn id="36" idx="0"/>
          </p:cNvCxnSpPr>
          <p:nvPr/>
        </p:nvCxnSpPr>
        <p:spPr>
          <a:xfrm flipH="1">
            <a:off x="3136024" y="916823"/>
            <a:ext cx="598845" cy="840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84" idx="4"/>
            <a:endCxn id="36" idx="0"/>
          </p:cNvCxnSpPr>
          <p:nvPr/>
        </p:nvCxnSpPr>
        <p:spPr>
          <a:xfrm flipH="1">
            <a:off x="3136024" y="408341"/>
            <a:ext cx="384738" cy="1349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타원 198"/>
          <p:cNvSpPr/>
          <p:nvPr/>
        </p:nvSpPr>
        <p:spPr>
          <a:xfrm>
            <a:off x="8646124" y="681662"/>
            <a:ext cx="1130969" cy="3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학과이름</a:t>
            </a:r>
          </a:p>
        </p:txBody>
      </p:sp>
      <p:sp>
        <p:nvSpPr>
          <p:cNvPr id="201" name="타원 200"/>
          <p:cNvSpPr/>
          <p:nvPr/>
        </p:nvSpPr>
        <p:spPr>
          <a:xfrm>
            <a:off x="9364690" y="331501"/>
            <a:ext cx="1130969" cy="3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 dirty="0"/>
              <a:t>학과코드</a:t>
            </a:r>
          </a:p>
        </p:txBody>
      </p:sp>
      <p:sp>
        <p:nvSpPr>
          <p:cNvPr id="202" name="타원 201"/>
          <p:cNvSpPr/>
          <p:nvPr/>
        </p:nvSpPr>
        <p:spPr>
          <a:xfrm>
            <a:off x="10870440" y="610048"/>
            <a:ext cx="1130969" cy="448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사무실 번호</a:t>
            </a:r>
            <a:endParaRPr lang="ko-KR" altLang="en-US" sz="1200" dirty="0"/>
          </a:p>
        </p:txBody>
      </p:sp>
      <p:sp>
        <p:nvSpPr>
          <p:cNvPr id="203" name="타원 202"/>
          <p:cNvSpPr/>
          <p:nvPr/>
        </p:nvSpPr>
        <p:spPr>
          <a:xfrm>
            <a:off x="10939769" y="1194630"/>
            <a:ext cx="1130969" cy="448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사무실 전화번호</a:t>
            </a:r>
          </a:p>
        </p:txBody>
      </p:sp>
      <p:sp>
        <p:nvSpPr>
          <p:cNvPr id="205" name="타원 204"/>
          <p:cNvSpPr/>
          <p:nvPr/>
        </p:nvSpPr>
        <p:spPr>
          <a:xfrm>
            <a:off x="10517975" y="160114"/>
            <a:ext cx="1268567" cy="3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소속 대학</a:t>
            </a:r>
            <a:endParaRPr lang="ko-KR" altLang="en-US" sz="1200" dirty="0"/>
          </a:p>
        </p:txBody>
      </p:sp>
      <p:cxnSp>
        <p:nvCxnSpPr>
          <p:cNvPr id="214" name="직선 연결선 213"/>
          <p:cNvCxnSpPr>
            <a:stCxn id="21" idx="0"/>
            <a:endCxn id="199" idx="5"/>
          </p:cNvCxnSpPr>
          <p:nvPr/>
        </p:nvCxnSpPr>
        <p:spPr>
          <a:xfrm flipH="1" flipV="1">
            <a:off x="9611466" y="974818"/>
            <a:ext cx="318710" cy="810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>
            <a:stCxn id="21" idx="0"/>
            <a:endCxn id="201" idx="4"/>
          </p:cNvCxnSpPr>
          <p:nvPr/>
        </p:nvCxnSpPr>
        <p:spPr>
          <a:xfrm flipH="1" flipV="1">
            <a:off x="9930175" y="674955"/>
            <a:ext cx="1" cy="1110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21" idx="0"/>
            <a:endCxn id="205" idx="3"/>
          </p:cNvCxnSpPr>
          <p:nvPr/>
        </p:nvCxnSpPr>
        <p:spPr>
          <a:xfrm flipV="1">
            <a:off x="9930176" y="453270"/>
            <a:ext cx="773576" cy="1331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>
            <a:stCxn id="21" idx="0"/>
            <a:endCxn id="202" idx="2"/>
          </p:cNvCxnSpPr>
          <p:nvPr/>
        </p:nvCxnSpPr>
        <p:spPr>
          <a:xfrm flipV="1">
            <a:off x="9930176" y="834059"/>
            <a:ext cx="940264" cy="950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연결선 288"/>
          <p:cNvCxnSpPr>
            <a:stCxn id="21" idx="0"/>
            <a:endCxn id="203" idx="2"/>
          </p:cNvCxnSpPr>
          <p:nvPr/>
        </p:nvCxnSpPr>
        <p:spPr>
          <a:xfrm flipV="1">
            <a:off x="9930176" y="1418641"/>
            <a:ext cx="1009593" cy="366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타원 291"/>
          <p:cNvSpPr/>
          <p:nvPr/>
        </p:nvSpPr>
        <p:spPr>
          <a:xfrm>
            <a:off x="10936923" y="4120450"/>
            <a:ext cx="1129967" cy="427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과목이름</a:t>
            </a:r>
            <a:endParaRPr lang="ko-KR" altLang="en-US" sz="1200" dirty="0"/>
          </a:p>
        </p:txBody>
      </p:sp>
      <p:sp>
        <p:nvSpPr>
          <p:cNvPr id="293" name="타원 292"/>
          <p:cNvSpPr/>
          <p:nvPr/>
        </p:nvSpPr>
        <p:spPr>
          <a:xfrm>
            <a:off x="9195749" y="5959776"/>
            <a:ext cx="1129967" cy="427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과목개요</a:t>
            </a:r>
            <a:endParaRPr lang="ko-KR" altLang="en-US" sz="1200" dirty="0"/>
          </a:p>
        </p:txBody>
      </p:sp>
      <p:sp>
        <p:nvSpPr>
          <p:cNvPr id="294" name="타원 293"/>
          <p:cNvSpPr/>
          <p:nvPr/>
        </p:nvSpPr>
        <p:spPr>
          <a:xfrm>
            <a:off x="11046865" y="4703676"/>
            <a:ext cx="1129967" cy="427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sng"/>
              <a:t>과목번호</a:t>
            </a:r>
            <a:endParaRPr lang="ko-KR" altLang="en-US" sz="1200" u="sng" dirty="0"/>
          </a:p>
        </p:txBody>
      </p:sp>
      <p:sp>
        <p:nvSpPr>
          <p:cNvPr id="295" name="타원 294"/>
          <p:cNvSpPr/>
          <p:nvPr/>
        </p:nvSpPr>
        <p:spPr>
          <a:xfrm>
            <a:off x="10989829" y="5261851"/>
            <a:ext cx="1129967" cy="427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학점 수</a:t>
            </a:r>
          </a:p>
        </p:txBody>
      </p:sp>
      <p:sp>
        <p:nvSpPr>
          <p:cNvPr id="304" name="타원 303"/>
          <p:cNvSpPr/>
          <p:nvPr/>
        </p:nvSpPr>
        <p:spPr>
          <a:xfrm>
            <a:off x="10498737" y="5893082"/>
            <a:ext cx="1129967" cy="427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단계</a:t>
            </a:r>
          </a:p>
        </p:txBody>
      </p:sp>
      <p:sp>
        <p:nvSpPr>
          <p:cNvPr id="321" name="타원 320"/>
          <p:cNvSpPr/>
          <p:nvPr/>
        </p:nvSpPr>
        <p:spPr>
          <a:xfrm>
            <a:off x="3890077" y="5771350"/>
            <a:ext cx="1129967" cy="427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강사</a:t>
            </a:r>
          </a:p>
        </p:txBody>
      </p:sp>
      <p:sp>
        <p:nvSpPr>
          <p:cNvPr id="322" name="타원 321"/>
          <p:cNvSpPr/>
          <p:nvPr/>
        </p:nvSpPr>
        <p:spPr>
          <a:xfrm>
            <a:off x="6228152" y="5759706"/>
            <a:ext cx="1424327" cy="427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dotted" dirty="0">
                <a:uFill>
                  <a:solidFill>
                    <a:srgbClr val="FF0000"/>
                  </a:solidFill>
                </a:uFill>
              </a:rPr>
              <a:t>학기</a:t>
            </a:r>
            <a:r>
              <a:rPr lang="en-US" altLang="ko-KR" sz="1200" u="dotted" dirty="0">
                <a:uFill>
                  <a:solidFill>
                    <a:srgbClr val="FF0000"/>
                  </a:solidFill>
                </a:uFill>
              </a:rPr>
              <a:t>(Partial Key )</a:t>
            </a:r>
            <a:endParaRPr lang="ko-KR" altLang="en-US" sz="1200" u="dotted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323" name="타원 322"/>
          <p:cNvSpPr/>
          <p:nvPr/>
        </p:nvSpPr>
        <p:spPr>
          <a:xfrm>
            <a:off x="4317999" y="6184040"/>
            <a:ext cx="1438786" cy="559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u="dotted" dirty="0">
                <a:uFill>
                  <a:solidFill>
                    <a:srgbClr val="FF0000"/>
                  </a:solidFill>
                </a:uFill>
              </a:rPr>
              <a:t>개설연도</a:t>
            </a:r>
            <a:r>
              <a:rPr lang="en-US" altLang="ko-KR" sz="1200" u="dotted" dirty="0">
                <a:uFill>
                  <a:solidFill>
                    <a:srgbClr val="FF0000"/>
                  </a:solidFill>
                </a:uFill>
              </a:rPr>
              <a:t>(Partial Key)</a:t>
            </a:r>
            <a:endParaRPr lang="ko-KR" altLang="en-US" sz="1200" u="dotted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324" name="타원 323"/>
          <p:cNvSpPr/>
          <p:nvPr/>
        </p:nvSpPr>
        <p:spPr>
          <a:xfrm>
            <a:off x="5822438" y="6323695"/>
            <a:ext cx="1600652" cy="488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u="dotted" dirty="0">
                <a:uFill>
                  <a:solidFill>
                    <a:srgbClr val="FF0000"/>
                  </a:solidFill>
                </a:uFill>
              </a:rPr>
              <a:t>강좌 번호</a:t>
            </a:r>
            <a:r>
              <a:rPr lang="en-US" altLang="ko-KR" sz="1200" u="dotted" dirty="0">
                <a:uFill>
                  <a:solidFill>
                    <a:srgbClr val="FF0000"/>
                  </a:solidFill>
                </a:uFill>
              </a:rPr>
              <a:t>(Partial key)</a:t>
            </a:r>
          </a:p>
          <a:p>
            <a:pPr algn="ctr"/>
            <a:endParaRPr lang="ko-KR" altLang="en-US" sz="1200" u="sng" dirty="0"/>
          </a:p>
        </p:txBody>
      </p:sp>
      <p:cxnSp>
        <p:nvCxnSpPr>
          <p:cNvPr id="325" name="직선 연결선 324"/>
          <p:cNvCxnSpPr>
            <a:stCxn id="321" idx="7"/>
            <a:endCxn id="168" idx="2"/>
          </p:cNvCxnSpPr>
          <p:nvPr/>
        </p:nvCxnSpPr>
        <p:spPr>
          <a:xfrm flipV="1">
            <a:off x="4854564" y="5414251"/>
            <a:ext cx="442685" cy="419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연결선 325"/>
          <p:cNvCxnSpPr>
            <a:cxnSpLocks/>
            <a:stCxn id="323" idx="0"/>
            <a:endCxn id="168" idx="2"/>
          </p:cNvCxnSpPr>
          <p:nvPr/>
        </p:nvCxnSpPr>
        <p:spPr>
          <a:xfrm flipV="1">
            <a:off x="5037392" y="5414251"/>
            <a:ext cx="259857" cy="769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연결선 326"/>
          <p:cNvCxnSpPr>
            <a:cxnSpLocks/>
            <a:stCxn id="324" idx="1"/>
            <a:endCxn id="168" idx="2"/>
          </p:cNvCxnSpPr>
          <p:nvPr/>
        </p:nvCxnSpPr>
        <p:spPr>
          <a:xfrm flipH="1" flipV="1">
            <a:off x="5297249" y="5414251"/>
            <a:ext cx="759599" cy="981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/>
          <p:cNvCxnSpPr>
            <a:cxnSpLocks/>
            <a:stCxn id="322" idx="2"/>
            <a:endCxn id="168" idx="2"/>
          </p:cNvCxnSpPr>
          <p:nvPr/>
        </p:nvCxnSpPr>
        <p:spPr>
          <a:xfrm flipH="1" flipV="1">
            <a:off x="5297249" y="5414251"/>
            <a:ext cx="930903" cy="559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다이아몬드 102"/>
          <p:cNvSpPr/>
          <p:nvPr/>
        </p:nvSpPr>
        <p:spPr>
          <a:xfrm>
            <a:off x="5440001" y="1597630"/>
            <a:ext cx="1433528" cy="878614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전공</a:t>
            </a:r>
            <a:endParaRPr lang="en-US" altLang="ko-KR" sz="1600" dirty="0"/>
          </a:p>
        </p:txBody>
      </p:sp>
      <p:sp>
        <p:nvSpPr>
          <p:cNvPr id="104" name="다이아몬드 103"/>
          <p:cNvSpPr/>
          <p:nvPr/>
        </p:nvSpPr>
        <p:spPr>
          <a:xfrm>
            <a:off x="5440001" y="478253"/>
            <a:ext cx="1433528" cy="878614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부전공</a:t>
            </a:r>
            <a:endParaRPr lang="en-US" altLang="ko-KR" sz="1400" dirty="0"/>
          </a:p>
        </p:txBody>
      </p:sp>
      <p:cxnSp>
        <p:nvCxnSpPr>
          <p:cNvPr id="4" name="직선 연결선 3"/>
          <p:cNvCxnSpPr>
            <a:stCxn id="36" idx="3"/>
            <a:endCxn id="103" idx="1"/>
          </p:cNvCxnSpPr>
          <p:nvPr/>
        </p:nvCxnSpPr>
        <p:spPr>
          <a:xfrm>
            <a:off x="3713501" y="2028669"/>
            <a:ext cx="1726500" cy="8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3" idx="3"/>
            <a:endCxn id="21" idx="1"/>
          </p:cNvCxnSpPr>
          <p:nvPr/>
        </p:nvCxnSpPr>
        <p:spPr>
          <a:xfrm flipV="1">
            <a:off x="6873529" y="2034991"/>
            <a:ext cx="2524173" cy="1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6920006" y="159329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5106418" y="160077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6921406" y="5482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5092815" y="55560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36" name="다이아몬드 135"/>
          <p:cNvSpPr/>
          <p:nvPr/>
        </p:nvSpPr>
        <p:spPr>
          <a:xfrm>
            <a:off x="9213410" y="3077508"/>
            <a:ext cx="1433528" cy="878614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개설학과</a:t>
            </a:r>
            <a:endParaRPr lang="en-US" altLang="ko-KR" sz="1600" dirty="0"/>
          </a:p>
        </p:txBody>
      </p:sp>
      <p:cxnSp>
        <p:nvCxnSpPr>
          <p:cNvPr id="8" name="직선 연결선 7"/>
          <p:cNvCxnSpPr>
            <a:stCxn id="21" idx="2"/>
            <a:endCxn id="136" idx="0"/>
          </p:cNvCxnSpPr>
          <p:nvPr/>
        </p:nvCxnSpPr>
        <p:spPr>
          <a:xfrm flipH="1">
            <a:off x="9930174" y="2284927"/>
            <a:ext cx="2" cy="792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136" idx="2"/>
            <a:endCxn id="180" idx="0"/>
          </p:cNvCxnSpPr>
          <p:nvPr/>
        </p:nvCxnSpPr>
        <p:spPr>
          <a:xfrm flipH="1">
            <a:off x="9925634" y="3956122"/>
            <a:ext cx="4540" cy="77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9623049" y="27006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50" name="직선 연결선 149"/>
          <p:cNvCxnSpPr>
            <a:stCxn id="180" idx="1"/>
            <a:endCxn id="143" idx="3"/>
          </p:cNvCxnSpPr>
          <p:nvPr/>
        </p:nvCxnSpPr>
        <p:spPr>
          <a:xfrm flipH="1">
            <a:off x="8532827" y="4990671"/>
            <a:ext cx="831863" cy="6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stCxn id="143" idx="1"/>
            <a:endCxn id="168" idx="3"/>
          </p:cNvCxnSpPr>
          <p:nvPr/>
        </p:nvCxnSpPr>
        <p:spPr>
          <a:xfrm flipH="1" flipV="1">
            <a:off x="6024231" y="4986761"/>
            <a:ext cx="710555" cy="10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168" idx="1"/>
            <a:endCxn id="189" idx="3"/>
          </p:cNvCxnSpPr>
          <p:nvPr/>
        </p:nvCxnSpPr>
        <p:spPr>
          <a:xfrm flipH="1">
            <a:off x="3852138" y="4986761"/>
            <a:ext cx="718128" cy="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189" idx="0"/>
            <a:endCxn id="36" idx="2"/>
          </p:cNvCxnSpPr>
          <p:nvPr/>
        </p:nvCxnSpPr>
        <p:spPr>
          <a:xfrm flipV="1">
            <a:off x="3135374" y="2299730"/>
            <a:ext cx="650" cy="2248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2784923" y="416814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67" name="TextBox 166"/>
          <p:cNvSpPr txBox="1"/>
          <p:nvPr/>
        </p:nvSpPr>
        <p:spPr>
          <a:xfrm>
            <a:off x="3817742" y="459693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6403733" y="459693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8420273" y="45481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8" name="타원 177"/>
          <p:cNvSpPr/>
          <p:nvPr/>
        </p:nvSpPr>
        <p:spPr>
          <a:xfrm>
            <a:off x="469052" y="5348700"/>
            <a:ext cx="1129967" cy="427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등급</a:t>
            </a:r>
            <a:endParaRPr lang="ko-KR" altLang="en-US" sz="1200" dirty="0"/>
          </a:p>
        </p:txBody>
      </p:sp>
      <p:sp>
        <p:nvSpPr>
          <p:cNvPr id="179" name="타원 178"/>
          <p:cNvSpPr/>
          <p:nvPr/>
        </p:nvSpPr>
        <p:spPr>
          <a:xfrm>
            <a:off x="1330358" y="5985204"/>
            <a:ext cx="1129967" cy="427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학점</a:t>
            </a:r>
          </a:p>
        </p:txBody>
      </p:sp>
      <p:cxnSp>
        <p:nvCxnSpPr>
          <p:cNvPr id="186" name="직선 연결선 185"/>
          <p:cNvCxnSpPr>
            <a:stCxn id="39" idx="4"/>
            <a:endCxn id="191" idx="7"/>
          </p:cNvCxnSpPr>
          <p:nvPr/>
        </p:nvCxnSpPr>
        <p:spPr>
          <a:xfrm flipH="1">
            <a:off x="4057879" y="2807882"/>
            <a:ext cx="260120" cy="298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>
            <a:stCxn id="39" idx="4"/>
            <a:endCxn id="192" idx="1"/>
          </p:cNvCxnSpPr>
          <p:nvPr/>
        </p:nvCxnSpPr>
        <p:spPr>
          <a:xfrm>
            <a:off x="4317999" y="2807882"/>
            <a:ext cx="280806" cy="306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타원 190"/>
          <p:cNvSpPr/>
          <p:nvPr/>
        </p:nvSpPr>
        <p:spPr>
          <a:xfrm>
            <a:off x="3429135" y="3055995"/>
            <a:ext cx="736619" cy="3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성</a:t>
            </a:r>
          </a:p>
        </p:txBody>
      </p:sp>
      <p:sp>
        <p:nvSpPr>
          <p:cNvPr id="192" name="타원 191"/>
          <p:cNvSpPr/>
          <p:nvPr/>
        </p:nvSpPr>
        <p:spPr>
          <a:xfrm>
            <a:off x="4490930" y="3063646"/>
            <a:ext cx="736619" cy="3434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이름</a:t>
            </a:r>
            <a:endParaRPr lang="ko-KR" altLang="en-US" sz="1200" dirty="0"/>
          </a:p>
        </p:txBody>
      </p:sp>
      <p:sp>
        <p:nvSpPr>
          <p:cNvPr id="206" name="타원 205"/>
          <p:cNvSpPr/>
          <p:nvPr/>
        </p:nvSpPr>
        <p:spPr>
          <a:xfrm>
            <a:off x="933867" y="2392668"/>
            <a:ext cx="1129967" cy="427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부모</a:t>
            </a:r>
            <a:endParaRPr lang="ko-KR" altLang="en-US" sz="1200" dirty="0"/>
          </a:p>
        </p:txBody>
      </p:sp>
      <p:cxnSp>
        <p:nvCxnSpPr>
          <p:cNvPr id="207" name="직선 연결선 206"/>
          <p:cNvCxnSpPr>
            <a:stCxn id="206" idx="4"/>
            <a:endCxn id="80" idx="6"/>
          </p:cNvCxnSpPr>
          <p:nvPr/>
        </p:nvCxnSpPr>
        <p:spPr>
          <a:xfrm flipH="1">
            <a:off x="1212884" y="2820376"/>
            <a:ext cx="285967" cy="292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206" idx="4"/>
            <a:endCxn id="82" idx="2"/>
          </p:cNvCxnSpPr>
          <p:nvPr/>
        </p:nvCxnSpPr>
        <p:spPr>
          <a:xfrm>
            <a:off x="1498851" y="2820376"/>
            <a:ext cx="329176" cy="288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>
            <a:stCxn id="206" idx="4"/>
            <a:endCxn id="77" idx="7"/>
          </p:cNvCxnSpPr>
          <p:nvPr/>
        </p:nvCxnSpPr>
        <p:spPr>
          <a:xfrm flipH="1">
            <a:off x="1352525" y="2820376"/>
            <a:ext cx="146326" cy="653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206" idx="4"/>
            <a:endCxn id="78" idx="1"/>
          </p:cNvCxnSpPr>
          <p:nvPr/>
        </p:nvCxnSpPr>
        <p:spPr>
          <a:xfrm>
            <a:off x="1498851" y="2820376"/>
            <a:ext cx="267246" cy="658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>
            <a:stCxn id="206" idx="7"/>
            <a:endCxn id="36" idx="1"/>
          </p:cNvCxnSpPr>
          <p:nvPr/>
        </p:nvCxnSpPr>
        <p:spPr>
          <a:xfrm flipV="1">
            <a:off x="1898354" y="2028669"/>
            <a:ext cx="660192" cy="426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/>
          <p:cNvCxnSpPr>
            <a:stCxn id="189" idx="1"/>
            <a:endCxn id="178" idx="6"/>
          </p:cNvCxnSpPr>
          <p:nvPr/>
        </p:nvCxnSpPr>
        <p:spPr>
          <a:xfrm flipH="1">
            <a:off x="1599019" y="4987465"/>
            <a:ext cx="819591" cy="575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/>
          <p:cNvCxnSpPr>
            <a:stCxn id="189" idx="1"/>
            <a:endCxn id="179" idx="0"/>
          </p:cNvCxnSpPr>
          <p:nvPr/>
        </p:nvCxnSpPr>
        <p:spPr>
          <a:xfrm flipH="1">
            <a:off x="1895342" y="4987465"/>
            <a:ext cx="523268" cy="99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>
            <a:stCxn id="292" idx="2"/>
            <a:endCxn id="180" idx="3"/>
          </p:cNvCxnSpPr>
          <p:nvPr/>
        </p:nvCxnSpPr>
        <p:spPr>
          <a:xfrm flipH="1">
            <a:off x="10486578" y="4334304"/>
            <a:ext cx="450345" cy="656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/>
          <p:cNvCxnSpPr>
            <a:stCxn id="294" idx="2"/>
            <a:endCxn id="180" idx="3"/>
          </p:cNvCxnSpPr>
          <p:nvPr/>
        </p:nvCxnSpPr>
        <p:spPr>
          <a:xfrm flipH="1">
            <a:off x="10486578" y="4917530"/>
            <a:ext cx="560287" cy="73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/>
          <p:cNvCxnSpPr>
            <a:stCxn id="295" idx="2"/>
            <a:endCxn id="180" idx="3"/>
          </p:cNvCxnSpPr>
          <p:nvPr/>
        </p:nvCxnSpPr>
        <p:spPr>
          <a:xfrm flipH="1" flipV="1">
            <a:off x="10486578" y="4990671"/>
            <a:ext cx="503251" cy="485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>
            <a:stCxn id="293" idx="0"/>
            <a:endCxn id="180" idx="2"/>
          </p:cNvCxnSpPr>
          <p:nvPr/>
        </p:nvCxnSpPr>
        <p:spPr>
          <a:xfrm flipV="1">
            <a:off x="9760733" y="5253971"/>
            <a:ext cx="164901" cy="705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연결선 290"/>
          <p:cNvCxnSpPr>
            <a:stCxn id="304" idx="1"/>
            <a:endCxn id="180" idx="2"/>
          </p:cNvCxnSpPr>
          <p:nvPr/>
        </p:nvCxnSpPr>
        <p:spPr>
          <a:xfrm flipH="1" flipV="1">
            <a:off x="9925634" y="5253971"/>
            <a:ext cx="738583" cy="701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62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19AB1-7EEE-90EE-BE39-FE7169CA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3984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Step1.</a:t>
            </a:r>
            <a:r>
              <a:rPr lang="ko-KR" altLang="en-US" sz="4000" dirty="0"/>
              <a:t> 정규 엔티티 타입과 </a:t>
            </a:r>
            <a:r>
              <a:rPr lang="ko-KR" altLang="en-US" sz="4000" dirty="0" err="1"/>
              <a:t>단일값</a:t>
            </a:r>
            <a:r>
              <a:rPr lang="ko-KR" altLang="en-US" sz="4000" dirty="0"/>
              <a:t> </a:t>
            </a:r>
            <a:r>
              <a:rPr lang="ko-KR" altLang="en-US" sz="4000" dirty="0" err="1"/>
              <a:t>애트리뷰트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57316-7892-999A-E57A-7444289C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816" y="1864141"/>
            <a:ext cx="11632368" cy="499385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학생</a:t>
            </a:r>
            <a:r>
              <a:rPr lang="en-US" altLang="ko-KR" dirty="0"/>
              <a:t>(</a:t>
            </a:r>
            <a:r>
              <a:rPr lang="ko-KR" altLang="en-US" u="sng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주민번호</a:t>
            </a:r>
            <a:r>
              <a:rPr lang="en-US" altLang="ko-KR" dirty="0"/>
              <a:t>, </a:t>
            </a:r>
            <a:r>
              <a:rPr lang="ko-KR" altLang="en-US" dirty="0"/>
              <a:t>현주소</a:t>
            </a:r>
            <a:r>
              <a:rPr lang="en-US" altLang="ko-KR" dirty="0"/>
              <a:t>, </a:t>
            </a:r>
            <a:r>
              <a:rPr lang="ko-KR" altLang="en-US" dirty="0"/>
              <a:t>학위과정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생년월일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우편번호</a:t>
            </a:r>
            <a:r>
              <a:rPr lang="en-US" altLang="ko-KR" dirty="0"/>
              <a:t>, </a:t>
            </a:r>
            <a:r>
              <a:rPr lang="ko-KR" altLang="en-US" dirty="0"/>
              <a:t>도시</a:t>
            </a:r>
            <a:r>
              <a:rPr lang="en-US" altLang="ko-KR" dirty="0"/>
              <a:t>, </a:t>
            </a:r>
            <a:r>
              <a:rPr lang="ko-KR" altLang="en-US" dirty="0"/>
              <a:t>주</a:t>
            </a:r>
            <a:r>
              <a:rPr lang="en-US" altLang="ko-KR" dirty="0"/>
              <a:t>, </a:t>
            </a:r>
            <a:r>
              <a:rPr lang="ko-KR" altLang="en-US" dirty="0"/>
              <a:t>상세주소</a:t>
            </a:r>
            <a:r>
              <a:rPr lang="en-US" altLang="ko-KR" dirty="0"/>
              <a:t>, </a:t>
            </a:r>
            <a:r>
              <a:rPr lang="ko-KR" altLang="en-US" dirty="0"/>
              <a:t>성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학과</a:t>
            </a:r>
            <a:r>
              <a:rPr lang="en-US" altLang="ko-KR" dirty="0"/>
              <a:t>(</a:t>
            </a:r>
            <a:r>
              <a:rPr lang="ko-KR" altLang="en-US" u="sng" dirty="0"/>
              <a:t>학과코드</a:t>
            </a:r>
            <a:r>
              <a:rPr lang="en-US" altLang="ko-KR" dirty="0"/>
              <a:t>, </a:t>
            </a:r>
            <a:r>
              <a:rPr lang="ko-KR" altLang="en-US" dirty="0"/>
              <a:t>학과이름</a:t>
            </a:r>
            <a:r>
              <a:rPr lang="en-US" altLang="ko-KR" dirty="0"/>
              <a:t>, </a:t>
            </a:r>
            <a:r>
              <a:rPr lang="ko-KR" altLang="en-US" dirty="0"/>
              <a:t>소속대학</a:t>
            </a:r>
            <a:r>
              <a:rPr lang="en-US" altLang="ko-KR" dirty="0"/>
              <a:t>, </a:t>
            </a:r>
            <a:r>
              <a:rPr lang="ko-KR" altLang="en-US" dirty="0"/>
              <a:t>사무실번호</a:t>
            </a:r>
            <a:r>
              <a:rPr lang="en-US" altLang="ko-KR" dirty="0"/>
              <a:t>, </a:t>
            </a:r>
            <a:r>
              <a:rPr lang="ko-KR" altLang="en-US" dirty="0"/>
              <a:t>사무실전화번호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과목</a:t>
            </a:r>
            <a:r>
              <a:rPr lang="en-US" altLang="ko-KR" dirty="0"/>
              <a:t>(</a:t>
            </a:r>
            <a:r>
              <a:rPr lang="ko-KR" altLang="en-US" u="sng" dirty="0"/>
              <a:t>과목번호</a:t>
            </a:r>
            <a:r>
              <a:rPr lang="en-US" altLang="ko-KR" dirty="0"/>
              <a:t>, </a:t>
            </a:r>
            <a:r>
              <a:rPr lang="ko-KR" altLang="en-US" dirty="0"/>
              <a:t>과목이름</a:t>
            </a:r>
            <a:r>
              <a:rPr lang="en-US" altLang="ko-KR" dirty="0"/>
              <a:t>, </a:t>
            </a:r>
            <a:r>
              <a:rPr lang="ko-KR" altLang="en-US" dirty="0" err="1"/>
              <a:t>학점수</a:t>
            </a:r>
            <a:r>
              <a:rPr lang="en-US" altLang="ko-KR" dirty="0"/>
              <a:t>, </a:t>
            </a:r>
            <a:r>
              <a:rPr lang="ko-KR" altLang="en-US" dirty="0"/>
              <a:t>단계</a:t>
            </a:r>
            <a:r>
              <a:rPr lang="en-US" altLang="ko-KR" dirty="0"/>
              <a:t>, </a:t>
            </a:r>
            <a:r>
              <a:rPr lang="ko-KR" altLang="en-US" dirty="0"/>
              <a:t>과목개요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67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15457-D816-2FD8-1F80-4DC2CAD19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946" y="365125"/>
            <a:ext cx="10884108" cy="132556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Step2. </a:t>
            </a:r>
            <a:r>
              <a:rPr lang="ko-KR" altLang="en-US" sz="4000" dirty="0"/>
              <a:t>약한 엔티티 타입과 단일 값 </a:t>
            </a:r>
            <a:r>
              <a:rPr lang="ko-KR" altLang="en-US" sz="4000" dirty="0" err="1"/>
              <a:t>애트리뷰트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63696-6529-6B13-F9F4-508FAED32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강좌</a:t>
            </a:r>
            <a:r>
              <a:rPr lang="en-US" altLang="ko-KR" dirty="0"/>
              <a:t>(</a:t>
            </a:r>
            <a:r>
              <a:rPr lang="ko-KR" altLang="en-US" u="sng" dirty="0">
                <a:solidFill>
                  <a:schemeClr val="accent1"/>
                </a:solidFill>
              </a:rPr>
              <a:t>과목번호</a:t>
            </a:r>
            <a:r>
              <a:rPr lang="en-US" altLang="ko-KR" u="sng" dirty="0"/>
              <a:t>, </a:t>
            </a:r>
            <a:r>
              <a:rPr lang="ko-KR" altLang="en-US" u="sng" dirty="0"/>
              <a:t>강좌번호</a:t>
            </a:r>
            <a:r>
              <a:rPr lang="en-US" altLang="ko-KR" u="sng" dirty="0"/>
              <a:t>, </a:t>
            </a:r>
            <a:r>
              <a:rPr lang="ko-KR" altLang="en-US" u="sng" dirty="0"/>
              <a:t>개설연도</a:t>
            </a:r>
            <a:r>
              <a:rPr lang="en-US" altLang="ko-KR" u="sng" dirty="0"/>
              <a:t>, </a:t>
            </a:r>
            <a:r>
              <a:rPr lang="ko-KR" altLang="en-US" u="sng" dirty="0"/>
              <a:t>학기</a:t>
            </a:r>
            <a:r>
              <a:rPr lang="en-US" altLang="ko-KR" dirty="0"/>
              <a:t>, </a:t>
            </a:r>
            <a:r>
              <a:rPr lang="ko-KR" altLang="en-US" dirty="0"/>
              <a:t>강사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4800" dirty="0"/>
              <a:t>Step3. 2</a:t>
            </a:r>
            <a:r>
              <a:rPr lang="ko-KR" altLang="en-US" sz="4800" dirty="0"/>
              <a:t>진 </a:t>
            </a:r>
            <a:r>
              <a:rPr lang="en-US" altLang="ko-KR" sz="4800" dirty="0"/>
              <a:t>1:1 </a:t>
            </a:r>
            <a:r>
              <a:rPr lang="ko-KR" altLang="en-US" sz="4800" dirty="0"/>
              <a:t>관계 타입</a:t>
            </a:r>
            <a:endParaRPr lang="en-US" altLang="ko-KR" sz="4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NONE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81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219F7-8A64-AEF4-C8D3-655E2ADC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Step4. </a:t>
            </a:r>
            <a:r>
              <a:rPr lang="ko-KR" altLang="en-US" dirty="0"/>
              <a:t>정규 </a:t>
            </a:r>
            <a:r>
              <a:rPr lang="en-US" altLang="ko-KR" dirty="0"/>
              <a:t>2</a:t>
            </a:r>
            <a:r>
              <a:rPr lang="ko-KR" altLang="en-US" dirty="0"/>
              <a:t>진 </a:t>
            </a:r>
            <a:r>
              <a:rPr lang="en-US" altLang="ko-KR" dirty="0"/>
              <a:t>1:N</a:t>
            </a:r>
            <a:r>
              <a:rPr lang="ko-KR" altLang="en-US" dirty="0"/>
              <a:t>관계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BD1B32-BD4E-2782-9C7C-9F013EA51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836" y="1690688"/>
            <a:ext cx="11692328" cy="4933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전공 </a:t>
            </a:r>
            <a:r>
              <a:rPr lang="en-US" altLang="ko-KR" dirty="0"/>
              <a:t>-&gt; </a:t>
            </a:r>
            <a:r>
              <a:rPr lang="ko-KR" altLang="en-US" dirty="0"/>
              <a:t>학생에 전공학과코드 추가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부전공 </a:t>
            </a:r>
            <a:r>
              <a:rPr lang="en-US" altLang="ko-KR" dirty="0"/>
              <a:t>-&gt; </a:t>
            </a:r>
            <a:r>
              <a:rPr lang="ko-KR" altLang="en-US" dirty="0"/>
              <a:t>학생에 부전공학과코드 추가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학생</a:t>
            </a:r>
            <a:r>
              <a:rPr lang="en-US" altLang="ko-KR" dirty="0"/>
              <a:t>(</a:t>
            </a:r>
            <a:r>
              <a:rPr lang="ko-KR" altLang="en-US" u="sng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주민번호</a:t>
            </a:r>
            <a:r>
              <a:rPr lang="en-US" altLang="ko-KR" dirty="0"/>
              <a:t>, </a:t>
            </a:r>
            <a:r>
              <a:rPr lang="ko-KR" altLang="en-US" dirty="0"/>
              <a:t>현주소</a:t>
            </a:r>
            <a:r>
              <a:rPr lang="en-US" altLang="ko-KR" dirty="0"/>
              <a:t>, </a:t>
            </a:r>
            <a:r>
              <a:rPr lang="ko-KR" altLang="en-US" dirty="0"/>
              <a:t>학위과정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생년월일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우편번호</a:t>
            </a:r>
            <a:r>
              <a:rPr lang="en-US" altLang="ko-KR" dirty="0"/>
              <a:t>, </a:t>
            </a:r>
            <a:r>
              <a:rPr lang="ko-KR" altLang="en-US" dirty="0"/>
              <a:t>도시</a:t>
            </a:r>
            <a:r>
              <a:rPr lang="en-US" altLang="ko-KR" dirty="0"/>
              <a:t>, </a:t>
            </a:r>
            <a:r>
              <a:rPr lang="ko-KR" altLang="en-US" dirty="0"/>
              <a:t>주</a:t>
            </a:r>
            <a:r>
              <a:rPr lang="en-US" altLang="ko-KR" dirty="0"/>
              <a:t>, </a:t>
            </a:r>
            <a:r>
              <a:rPr lang="ko-KR" altLang="en-US" dirty="0"/>
              <a:t>상세주소</a:t>
            </a:r>
            <a:r>
              <a:rPr lang="en-US" altLang="ko-KR" dirty="0"/>
              <a:t>, </a:t>
            </a:r>
            <a:r>
              <a:rPr lang="ko-KR" altLang="en-US" dirty="0"/>
              <a:t>성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1"/>
                </a:solidFill>
              </a:rPr>
              <a:t>전공학과코드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부전공학과코드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개설학과 </a:t>
            </a:r>
            <a:r>
              <a:rPr lang="en-US" altLang="ko-KR" dirty="0"/>
              <a:t>-&gt; </a:t>
            </a:r>
            <a:r>
              <a:rPr lang="ko-KR" altLang="en-US" dirty="0"/>
              <a:t>과목에 개설학과코드 추가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과목</a:t>
            </a:r>
            <a:r>
              <a:rPr lang="en-US" altLang="ko-KR" dirty="0"/>
              <a:t>(</a:t>
            </a:r>
            <a:r>
              <a:rPr lang="ko-KR" altLang="en-US" u="sng" dirty="0"/>
              <a:t>과목번호</a:t>
            </a:r>
            <a:r>
              <a:rPr lang="en-US" altLang="ko-KR" dirty="0"/>
              <a:t>, </a:t>
            </a:r>
            <a:r>
              <a:rPr lang="ko-KR" altLang="en-US" dirty="0"/>
              <a:t>과목이름</a:t>
            </a:r>
            <a:r>
              <a:rPr lang="en-US" altLang="ko-KR" dirty="0"/>
              <a:t>, </a:t>
            </a:r>
            <a:r>
              <a:rPr lang="ko-KR" altLang="en-US" dirty="0" err="1"/>
              <a:t>학점수</a:t>
            </a:r>
            <a:r>
              <a:rPr lang="en-US" altLang="ko-KR" dirty="0"/>
              <a:t>, </a:t>
            </a:r>
            <a:r>
              <a:rPr lang="ko-KR" altLang="en-US" dirty="0"/>
              <a:t>단계</a:t>
            </a:r>
            <a:r>
              <a:rPr lang="en-US" altLang="ko-KR" dirty="0"/>
              <a:t>, </a:t>
            </a:r>
            <a:r>
              <a:rPr lang="ko-KR" altLang="en-US" dirty="0"/>
              <a:t>과목개요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1"/>
                </a:solidFill>
              </a:rPr>
              <a:t>개설학과코드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49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DDD22-68E3-737C-4673-48C72858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Step5.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진 </a:t>
            </a:r>
            <a:r>
              <a:rPr lang="en-US" altLang="ko-KR" dirty="0"/>
              <a:t>M:N</a:t>
            </a:r>
            <a:r>
              <a:rPr lang="ko-KR" altLang="en-US" dirty="0"/>
              <a:t>관계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39492-FB72-0D6C-A4F1-1FB4BEA7F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수강</a:t>
            </a:r>
            <a:r>
              <a:rPr lang="en-US" altLang="ko-KR" dirty="0"/>
              <a:t>(</a:t>
            </a:r>
            <a:r>
              <a:rPr lang="ko-KR" altLang="en-US" u="sng" dirty="0">
                <a:solidFill>
                  <a:schemeClr val="accent1"/>
                </a:solidFill>
              </a:rPr>
              <a:t>학번</a:t>
            </a:r>
            <a:r>
              <a:rPr lang="en-US" altLang="ko-KR" u="sng" dirty="0">
                <a:solidFill>
                  <a:schemeClr val="accent1"/>
                </a:solidFill>
              </a:rPr>
              <a:t>, </a:t>
            </a:r>
            <a:r>
              <a:rPr lang="ko-KR" altLang="en-US" u="sng" dirty="0">
                <a:solidFill>
                  <a:schemeClr val="accent1"/>
                </a:solidFill>
              </a:rPr>
              <a:t>과목번호</a:t>
            </a:r>
            <a:r>
              <a:rPr lang="en-US" altLang="ko-KR" u="sng" dirty="0">
                <a:solidFill>
                  <a:schemeClr val="accent1"/>
                </a:solidFill>
              </a:rPr>
              <a:t>, </a:t>
            </a:r>
            <a:r>
              <a:rPr lang="ko-KR" altLang="en-US" u="sng" dirty="0">
                <a:solidFill>
                  <a:schemeClr val="accent1"/>
                </a:solidFill>
              </a:rPr>
              <a:t>강좌번호</a:t>
            </a:r>
            <a:r>
              <a:rPr lang="en-US" altLang="ko-KR" u="sng" dirty="0">
                <a:solidFill>
                  <a:schemeClr val="accent1"/>
                </a:solidFill>
              </a:rPr>
              <a:t>, </a:t>
            </a:r>
            <a:r>
              <a:rPr lang="ko-KR" altLang="en-US" u="sng" dirty="0">
                <a:solidFill>
                  <a:schemeClr val="accent1"/>
                </a:solidFill>
              </a:rPr>
              <a:t>개설연도</a:t>
            </a:r>
            <a:r>
              <a:rPr lang="en-US" altLang="ko-KR" u="sng" dirty="0">
                <a:solidFill>
                  <a:schemeClr val="accent1"/>
                </a:solidFill>
              </a:rPr>
              <a:t>, </a:t>
            </a:r>
            <a:r>
              <a:rPr lang="ko-KR" altLang="en-US" u="sng" dirty="0">
                <a:solidFill>
                  <a:schemeClr val="accent1"/>
                </a:solidFill>
              </a:rPr>
              <a:t>학기</a:t>
            </a:r>
            <a:r>
              <a:rPr lang="en-US" altLang="ko-KR" dirty="0"/>
              <a:t>, </a:t>
            </a:r>
            <a:r>
              <a:rPr lang="ko-KR" altLang="en-US" dirty="0"/>
              <a:t>등급</a:t>
            </a:r>
            <a:r>
              <a:rPr lang="en-US" altLang="ko-KR" dirty="0"/>
              <a:t>, </a:t>
            </a:r>
            <a:r>
              <a:rPr lang="ko-KR" altLang="en-US" dirty="0"/>
              <a:t>학점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4000" dirty="0"/>
              <a:t>Step6.</a:t>
            </a:r>
            <a:r>
              <a:rPr lang="ko-KR" altLang="en-US" sz="4000" dirty="0"/>
              <a:t> </a:t>
            </a:r>
            <a:r>
              <a:rPr lang="en-US" altLang="ko-KR" sz="4000" dirty="0"/>
              <a:t>3</a:t>
            </a:r>
            <a:r>
              <a:rPr lang="ko-KR" altLang="en-US" sz="4000" dirty="0"/>
              <a:t>진이상 관계타입</a:t>
            </a:r>
            <a:endParaRPr lang="en-US" altLang="ko-KR" sz="4000" dirty="0"/>
          </a:p>
          <a:p>
            <a:pPr marL="0" indent="0">
              <a:buNone/>
            </a:pPr>
            <a:r>
              <a:rPr lang="en-US" altLang="ko-KR" dirty="0"/>
              <a:t>NONE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4000" dirty="0"/>
              <a:t>Step 7. </a:t>
            </a:r>
            <a:r>
              <a:rPr lang="ko-KR" altLang="en-US" sz="4000" dirty="0"/>
              <a:t>다치 </a:t>
            </a:r>
            <a:r>
              <a:rPr lang="ko-KR" altLang="en-US" sz="4000" dirty="0" err="1"/>
              <a:t>애트리뷰트</a:t>
            </a:r>
            <a:endParaRPr lang="en-US" altLang="ko-KR" sz="4000" dirty="0"/>
          </a:p>
          <a:p>
            <a:pPr marL="0" indent="0">
              <a:buNone/>
            </a:pPr>
            <a:r>
              <a:rPr lang="en-US" altLang="ko-KR" dirty="0"/>
              <a:t>NONE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48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23617-17D9-A755-913C-40C60723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</a:t>
            </a:r>
            <a:r>
              <a:rPr lang="en-US" altLang="ko-KR" dirty="0"/>
              <a:t>– </a:t>
            </a:r>
            <a:r>
              <a:rPr lang="ko-KR" altLang="en-US" sz="3200" dirty="0">
                <a:highlight>
                  <a:srgbClr val="FFFF00"/>
                </a:highlight>
              </a:rPr>
              <a:t>총 </a:t>
            </a:r>
            <a:r>
              <a:rPr lang="en-US" altLang="ko-KR" sz="3200" dirty="0">
                <a:highlight>
                  <a:srgbClr val="FFFF00"/>
                </a:highlight>
              </a:rPr>
              <a:t>5</a:t>
            </a:r>
            <a:r>
              <a:rPr lang="ko-KR" altLang="en-US" sz="3200" dirty="0">
                <a:highlight>
                  <a:srgbClr val="FFFF00"/>
                </a:highlight>
              </a:rPr>
              <a:t>개의 릴레이션으로 </a:t>
            </a:r>
            <a:r>
              <a:rPr lang="ko-KR" altLang="en-US" sz="3200" dirty="0" err="1">
                <a:highlight>
                  <a:srgbClr val="FFFF00"/>
                </a:highlight>
              </a:rPr>
              <a:t>사상</a:t>
            </a:r>
            <a:r>
              <a:rPr lang="ko-KR" altLang="en-US" sz="3200" dirty="0" err="1"/>
              <a:t>되었다</a:t>
            </a:r>
            <a:r>
              <a:rPr lang="en-US" altLang="ko-KR" sz="3200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46111-1145-A7C8-08D1-76284DFDD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97" y="1690688"/>
            <a:ext cx="11188908" cy="4707927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학생</a:t>
            </a:r>
            <a:r>
              <a:rPr lang="en-US" altLang="ko-KR" dirty="0"/>
              <a:t>(</a:t>
            </a:r>
            <a:r>
              <a:rPr lang="ko-KR" altLang="en-US" u="sng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주민번호</a:t>
            </a:r>
            <a:r>
              <a:rPr lang="en-US" altLang="ko-KR" dirty="0"/>
              <a:t>, </a:t>
            </a:r>
            <a:r>
              <a:rPr lang="ko-KR" altLang="en-US" dirty="0"/>
              <a:t>현주소</a:t>
            </a:r>
            <a:r>
              <a:rPr lang="en-US" altLang="ko-KR" dirty="0"/>
              <a:t>, </a:t>
            </a:r>
            <a:r>
              <a:rPr lang="ko-KR" altLang="en-US" dirty="0"/>
              <a:t>학위과정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생년월일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우편번호</a:t>
            </a:r>
            <a:r>
              <a:rPr lang="en-US" altLang="ko-KR" dirty="0"/>
              <a:t>, </a:t>
            </a:r>
            <a:r>
              <a:rPr lang="ko-KR" altLang="en-US" dirty="0"/>
              <a:t>도시</a:t>
            </a:r>
            <a:r>
              <a:rPr lang="en-US" altLang="ko-KR" dirty="0"/>
              <a:t>, </a:t>
            </a:r>
            <a:r>
              <a:rPr lang="ko-KR" altLang="en-US" dirty="0"/>
              <a:t>주</a:t>
            </a:r>
            <a:r>
              <a:rPr lang="en-US" altLang="ko-KR" dirty="0"/>
              <a:t>, </a:t>
            </a:r>
            <a:r>
              <a:rPr lang="ko-KR" altLang="en-US" dirty="0"/>
              <a:t>상세주소</a:t>
            </a:r>
            <a:r>
              <a:rPr lang="en-US" altLang="ko-KR" dirty="0"/>
              <a:t>, </a:t>
            </a:r>
            <a:r>
              <a:rPr lang="ko-KR" altLang="en-US" dirty="0"/>
              <a:t>성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1"/>
                </a:solidFill>
              </a:rPr>
              <a:t>전공학과코드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부전공학과코드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학과</a:t>
            </a:r>
            <a:r>
              <a:rPr lang="en-US" altLang="ko-KR" dirty="0"/>
              <a:t>(</a:t>
            </a:r>
            <a:r>
              <a:rPr lang="ko-KR" altLang="en-US" u="sng" dirty="0"/>
              <a:t>학과코드</a:t>
            </a:r>
            <a:r>
              <a:rPr lang="en-US" altLang="ko-KR" dirty="0"/>
              <a:t>, </a:t>
            </a:r>
            <a:r>
              <a:rPr lang="ko-KR" altLang="en-US" dirty="0"/>
              <a:t>학과이름</a:t>
            </a:r>
            <a:r>
              <a:rPr lang="en-US" altLang="ko-KR" dirty="0"/>
              <a:t>, </a:t>
            </a:r>
            <a:r>
              <a:rPr lang="ko-KR" altLang="en-US" dirty="0"/>
              <a:t>소속대학</a:t>
            </a:r>
            <a:r>
              <a:rPr lang="en-US" altLang="ko-KR" dirty="0"/>
              <a:t>, </a:t>
            </a:r>
            <a:r>
              <a:rPr lang="ko-KR" altLang="en-US" dirty="0"/>
              <a:t>사무실번호</a:t>
            </a:r>
            <a:r>
              <a:rPr lang="en-US" altLang="ko-KR" dirty="0"/>
              <a:t>, </a:t>
            </a:r>
            <a:r>
              <a:rPr lang="ko-KR" altLang="en-US" dirty="0"/>
              <a:t>사무실전화번호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과목</a:t>
            </a:r>
            <a:r>
              <a:rPr lang="en-US" altLang="ko-KR" dirty="0"/>
              <a:t>(</a:t>
            </a:r>
            <a:r>
              <a:rPr lang="ko-KR" altLang="en-US" u="sng" dirty="0"/>
              <a:t>과목번호</a:t>
            </a:r>
            <a:r>
              <a:rPr lang="en-US" altLang="ko-KR" dirty="0"/>
              <a:t>, </a:t>
            </a:r>
            <a:r>
              <a:rPr lang="ko-KR" altLang="en-US" dirty="0"/>
              <a:t>과목이름</a:t>
            </a:r>
            <a:r>
              <a:rPr lang="en-US" altLang="ko-KR" dirty="0"/>
              <a:t>, </a:t>
            </a:r>
            <a:r>
              <a:rPr lang="ko-KR" altLang="en-US" dirty="0" err="1"/>
              <a:t>학점수</a:t>
            </a:r>
            <a:r>
              <a:rPr lang="en-US" altLang="ko-KR" dirty="0"/>
              <a:t>, </a:t>
            </a:r>
            <a:r>
              <a:rPr lang="ko-KR" altLang="en-US" dirty="0"/>
              <a:t>단계</a:t>
            </a:r>
            <a:r>
              <a:rPr lang="en-US" altLang="ko-KR" dirty="0"/>
              <a:t>, </a:t>
            </a:r>
            <a:r>
              <a:rPr lang="ko-KR" altLang="en-US" dirty="0"/>
              <a:t>과목개요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1"/>
                </a:solidFill>
              </a:rPr>
              <a:t>개설학과코드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강좌</a:t>
            </a:r>
            <a:r>
              <a:rPr lang="en-US" altLang="ko-KR" dirty="0"/>
              <a:t>(</a:t>
            </a:r>
            <a:r>
              <a:rPr lang="ko-KR" altLang="en-US" u="sng" dirty="0">
                <a:solidFill>
                  <a:schemeClr val="accent1"/>
                </a:solidFill>
              </a:rPr>
              <a:t>과목번호</a:t>
            </a:r>
            <a:r>
              <a:rPr lang="en-US" altLang="ko-KR" u="sng" dirty="0"/>
              <a:t>, </a:t>
            </a:r>
            <a:r>
              <a:rPr lang="ko-KR" altLang="en-US" u="sng" dirty="0"/>
              <a:t>강좌번호</a:t>
            </a:r>
            <a:r>
              <a:rPr lang="en-US" altLang="ko-KR" u="sng" dirty="0"/>
              <a:t>, </a:t>
            </a:r>
            <a:r>
              <a:rPr lang="ko-KR" altLang="en-US" u="sng" dirty="0"/>
              <a:t>개설연도</a:t>
            </a:r>
            <a:r>
              <a:rPr lang="en-US" altLang="ko-KR" u="sng" dirty="0"/>
              <a:t>, </a:t>
            </a:r>
            <a:r>
              <a:rPr lang="ko-KR" altLang="en-US" u="sng" dirty="0"/>
              <a:t>학기</a:t>
            </a:r>
            <a:r>
              <a:rPr lang="en-US" altLang="ko-KR" dirty="0"/>
              <a:t>, </a:t>
            </a:r>
            <a:r>
              <a:rPr lang="ko-KR" altLang="en-US" dirty="0"/>
              <a:t>강사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수강</a:t>
            </a:r>
            <a:r>
              <a:rPr lang="en-US" altLang="ko-KR" dirty="0"/>
              <a:t>(</a:t>
            </a:r>
            <a:r>
              <a:rPr lang="ko-KR" altLang="en-US" u="sng" dirty="0">
                <a:solidFill>
                  <a:schemeClr val="accent1"/>
                </a:solidFill>
              </a:rPr>
              <a:t>학번</a:t>
            </a:r>
            <a:r>
              <a:rPr lang="en-US" altLang="ko-KR" u="sng" dirty="0">
                <a:solidFill>
                  <a:schemeClr val="accent1"/>
                </a:solidFill>
              </a:rPr>
              <a:t>, </a:t>
            </a:r>
            <a:r>
              <a:rPr lang="ko-KR" altLang="en-US" u="sng" dirty="0">
                <a:solidFill>
                  <a:schemeClr val="accent1"/>
                </a:solidFill>
              </a:rPr>
              <a:t>과목번호</a:t>
            </a:r>
            <a:r>
              <a:rPr lang="en-US" altLang="ko-KR" u="sng" dirty="0">
                <a:solidFill>
                  <a:schemeClr val="accent1"/>
                </a:solidFill>
              </a:rPr>
              <a:t>, </a:t>
            </a:r>
            <a:r>
              <a:rPr lang="ko-KR" altLang="en-US" u="sng" dirty="0">
                <a:solidFill>
                  <a:schemeClr val="accent1"/>
                </a:solidFill>
              </a:rPr>
              <a:t>강좌번호</a:t>
            </a:r>
            <a:r>
              <a:rPr lang="en-US" altLang="ko-KR" u="sng" dirty="0">
                <a:solidFill>
                  <a:schemeClr val="accent1"/>
                </a:solidFill>
              </a:rPr>
              <a:t>, </a:t>
            </a:r>
            <a:r>
              <a:rPr lang="ko-KR" altLang="en-US" u="sng" dirty="0">
                <a:solidFill>
                  <a:schemeClr val="accent1"/>
                </a:solidFill>
              </a:rPr>
              <a:t>개설연도</a:t>
            </a:r>
            <a:r>
              <a:rPr lang="en-US" altLang="ko-KR" u="sng" dirty="0">
                <a:solidFill>
                  <a:schemeClr val="accent1"/>
                </a:solidFill>
              </a:rPr>
              <a:t>, </a:t>
            </a:r>
            <a:r>
              <a:rPr lang="ko-KR" altLang="en-US" u="sng" dirty="0">
                <a:solidFill>
                  <a:schemeClr val="accent1"/>
                </a:solidFill>
              </a:rPr>
              <a:t>학기</a:t>
            </a:r>
            <a:r>
              <a:rPr lang="en-US" altLang="ko-KR" dirty="0"/>
              <a:t>, </a:t>
            </a:r>
            <a:r>
              <a:rPr lang="ko-KR" altLang="en-US" dirty="0"/>
              <a:t>등급</a:t>
            </a:r>
            <a:r>
              <a:rPr lang="en-US" altLang="ko-KR" dirty="0"/>
              <a:t>, </a:t>
            </a:r>
            <a:r>
              <a:rPr lang="ko-KR" altLang="en-US" dirty="0"/>
              <a:t>학점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34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499</Words>
  <Application>Microsoft Office PowerPoint</Application>
  <PresentationFormat>와이드스크린</PresentationFormat>
  <Paragraphs>103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데이터베이스 univ ERD mapping 과제</vt:lpstr>
      <vt:lpstr>PowerPoint 프레젠테이션</vt:lpstr>
      <vt:lpstr>Step1. 정규 엔티티 타입과 단일값 애트리뷰트</vt:lpstr>
      <vt:lpstr>Step2. 약한 엔티티 타입과 단일 값 애트리뷰트</vt:lpstr>
      <vt:lpstr>Step4. 정규 2진 1:N관계 타입</vt:lpstr>
      <vt:lpstr>Step5. 2진 M:N관계 타입</vt:lpstr>
      <vt:lpstr>결과 – 총 5개의 릴레이션으로 사상되었다.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과제</dc:title>
  <dc:creator>한상결</dc:creator>
  <cp:lastModifiedBy>한상결</cp:lastModifiedBy>
  <cp:revision>18</cp:revision>
  <dcterms:created xsi:type="dcterms:W3CDTF">2023-10-08T10:42:41Z</dcterms:created>
  <dcterms:modified xsi:type="dcterms:W3CDTF">2023-10-08T11:06:23Z</dcterms:modified>
</cp:coreProperties>
</file>