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html" ContentType="text/html; charset=UTF-8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1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ht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2131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Latitudinal distribution of tree species in the Eastern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Explanatory Data Analysis of Forest Inventory </a:t>
            </a:r>
            <a:r>
              <a:rPr dirty="0" err="1"/>
              <a:t>Dataframe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5.NA values distribution grouped by state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na_distribution_by_state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 %&gt;%
  </a:t>
            </a:r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statename</a:t>
            </a:r>
            <a:r>
              <a:rPr sz="1800" dirty="0">
                <a:latin typeface="Courier"/>
              </a:rPr>
              <a:t>) %&gt;%
  select(</a:t>
            </a:r>
            <a:r>
              <a:rPr sz="1800" dirty="0" err="1">
                <a:latin typeface="Courier"/>
              </a:rPr>
              <a:t>spcd,common,dia,ht</a:t>
            </a:r>
            <a:r>
              <a:rPr sz="1800" dirty="0">
                <a:latin typeface="Courier"/>
              </a:rPr>
              <a:t>)%&gt;%
  summarize(across(everything(), ~ sum(is.na(.))))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2321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66052"/>
            <a:ext cx="3008313" cy="351829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5.NA values distribution grouped by state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plot_na_distribution_by_state</a:t>
            </a:r>
            <a:r>
              <a:rPr dirty="0">
                <a:latin typeface="Courier"/>
              </a:rPr>
              <a:t> &lt;- 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na_distribution_by_state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</a:t>
            </a:r>
            <a:r>
              <a:rPr dirty="0" err="1">
                <a:latin typeface="Courier"/>
              </a:rPr>
              <a:t>statename</a:t>
            </a:r>
            <a:r>
              <a:rPr dirty="0">
                <a:latin typeface="Courier"/>
              </a:rPr>
              <a:t>)) +
  </a:t>
            </a:r>
            <a:r>
              <a:rPr dirty="0" err="1"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</a:t>
            </a:r>
            <a:r>
              <a:rPr dirty="0" err="1">
                <a:latin typeface="Courier"/>
              </a:rPr>
              <a:t>dia</a:t>
            </a:r>
            <a:r>
              <a:rPr dirty="0">
                <a:latin typeface="Courier"/>
              </a:rPr>
              <a:t>, fill = "Diameter"), stat = "identity", alpha = 0.8) +
  </a:t>
            </a:r>
            <a:r>
              <a:rPr dirty="0" err="1"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</a:t>
            </a:r>
            <a:r>
              <a:rPr dirty="0" err="1">
                <a:latin typeface="Courier"/>
              </a:rPr>
              <a:t>ht</a:t>
            </a:r>
            <a:r>
              <a:rPr dirty="0">
                <a:latin typeface="Courier"/>
              </a:rPr>
              <a:t>, fill = "Height"), stat = "identity", alpha = 0.4) +
  labs(title = "NA value Distribution of Diameter  and Height by State",
       x = "State",
       y = "Count of NA values") +
  </a:t>
            </a:r>
            <a:r>
              <a:rPr dirty="0" err="1">
                <a:latin typeface="Courier"/>
              </a:rPr>
              <a:t>scale_fill_manual</a:t>
            </a:r>
            <a:r>
              <a:rPr dirty="0">
                <a:latin typeface="Courier"/>
              </a:rPr>
              <a:t>(values = c("Diameter" = "blue", "Height" = "green"),
                    name = "Parameter Color") +
  </a:t>
            </a:r>
            <a:r>
              <a:rPr dirty="0" err="1">
                <a:latin typeface="Courier"/>
              </a:rPr>
              <a:t>theme_minimal</a:t>
            </a:r>
            <a:r>
              <a:rPr dirty="0">
                <a:latin typeface="Courier"/>
              </a:rPr>
              <a:t>() +
  theme(</a:t>
            </a:r>
            <a:r>
              <a:rPr dirty="0" err="1">
                <a:latin typeface="Courier"/>
              </a:rPr>
              <a:t>legend.position</a:t>
            </a:r>
            <a:r>
              <a:rPr dirty="0">
                <a:latin typeface="Courier"/>
              </a:rPr>
              <a:t> = "bottom",
        </a:t>
            </a:r>
            <a:r>
              <a:rPr dirty="0" err="1">
                <a:latin typeface="Courier"/>
              </a:rPr>
              <a:t>plot.background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element_rect</a:t>
            </a:r>
            <a:r>
              <a:rPr dirty="0">
                <a:latin typeface="Courier"/>
              </a:rPr>
              <a:t>(fill = "white"), 
        </a:t>
            </a:r>
            <a:r>
              <a:rPr dirty="0" err="1">
                <a:latin typeface="Courier"/>
              </a:rPr>
              <a:t>axis.text.x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element_text</a:t>
            </a:r>
            <a:r>
              <a:rPr dirty="0">
                <a:latin typeface="Courier"/>
              </a:rPr>
              <a:t>(angle = 45, </a:t>
            </a:r>
            <a:r>
              <a:rPr dirty="0" err="1">
                <a:latin typeface="Courier"/>
              </a:rPr>
              <a:t>hjust</a:t>
            </a:r>
            <a:r>
              <a:rPr dirty="0">
                <a:latin typeface="Courier"/>
              </a:rPr>
              <a:t> = 1))</a:t>
            </a:r>
          </a:p>
        </p:txBody>
      </p:sp>
      <p:pic>
        <p:nvPicPr>
          <p:cNvPr id="3" name="Picture 1" descr="ppt_classproject-_6_final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Explanatory Data Analysis of Forest Inventory </a:t>
            </a:r>
            <a:r>
              <a:rPr dirty="0" err="1"/>
              <a:t>Dataframe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6.NA values distribution grouped by species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na_distribution_by_species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 %&gt;%
  </a:t>
            </a:r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(common) %&gt;%
  select(</a:t>
            </a:r>
            <a:r>
              <a:rPr sz="1800" dirty="0" err="1">
                <a:latin typeface="Courier"/>
              </a:rPr>
              <a:t>spcd,dia,ht</a:t>
            </a:r>
            <a:r>
              <a:rPr sz="1800" dirty="0">
                <a:latin typeface="Courier"/>
              </a:rPr>
              <a:t>)%&gt;%
  summarize(across(everything(), ~ sum(is.na(.))))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04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1189"/>
            <a:ext cx="3008313" cy="351829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6.NA values distribution grouped by species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plot_na_distribution_by_species</a:t>
            </a:r>
            <a:r>
              <a:rPr dirty="0">
                <a:latin typeface="Courier"/>
              </a:rPr>
              <a:t> &lt;- 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na_distribution_by_species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common)) +
  </a:t>
            </a:r>
            <a:r>
              <a:rPr dirty="0" err="1"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</a:t>
            </a:r>
            <a:r>
              <a:rPr dirty="0" err="1">
                <a:latin typeface="Courier"/>
              </a:rPr>
              <a:t>dia</a:t>
            </a:r>
            <a:r>
              <a:rPr dirty="0">
                <a:latin typeface="Courier"/>
              </a:rPr>
              <a:t>, fill = "Diameter"), stat = "identity", alpha = 0.8) +
  </a:t>
            </a:r>
            <a:r>
              <a:rPr dirty="0" err="1"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</a:t>
            </a:r>
            <a:r>
              <a:rPr dirty="0" err="1">
                <a:latin typeface="Courier"/>
              </a:rPr>
              <a:t>ht</a:t>
            </a:r>
            <a:r>
              <a:rPr dirty="0">
                <a:latin typeface="Courier"/>
              </a:rPr>
              <a:t>, fill = "Height"), stat = "identity", alpha = 0.4) +
  labs(title = "NA value Distribution of Diameter and Height by Species",
       x = "Species",
       y = "Count of NA values") +
  </a:t>
            </a:r>
            <a:r>
              <a:rPr dirty="0" err="1">
                <a:latin typeface="Courier"/>
              </a:rPr>
              <a:t>scale_fill_manual</a:t>
            </a:r>
            <a:r>
              <a:rPr dirty="0">
                <a:latin typeface="Courier"/>
              </a:rPr>
              <a:t>(values = c("Diameter" = "blue", "Height" = "green"),
                    name = "Parameter Color") +
  </a:t>
            </a:r>
            <a:r>
              <a:rPr dirty="0" err="1">
                <a:latin typeface="Courier"/>
              </a:rPr>
              <a:t>theme_minimal</a:t>
            </a:r>
            <a:r>
              <a:rPr dirty="0">
                <a:latin typeface="Courier"/>
              </a:rPr>
              <a:t>() +
  theme(</a:t>
            </a:r>
            <a:r>
              <a:rPr dirty="0" err="1">
                <a:latin typeface="Courier"/>
              </a:rPr>
              <a:t>legend.position</a:t>
            </a:r>
            <a:r>
              <a:rPr dirty="0">
                <a:latin typeface="Courier"/>
              </a:rPr>
              <a:t> = "bottom",
        </a:t>
            </a:r>
            <a:r>
              <a:rPr dirty="0" err="1">
                <a:latin typeface="Courier"/>
              </a:rPr>
              <a:t>plot.background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element_rect</a:t>
            </a:r>
            <a:r>
              <a:rPr dirty="0">
                <a:latin typeface="Courier"/>
              </a:rPr>
              <a:t>(fill = "white"), 
        </a:t>
            </a:r>
            <a:r>
              <a:rPr dirty="0" err="1">
                <a:latin typeface="Courier"/>
              </a:rPr>
              <a:t>axis.text.x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element_text</a:t>
            </a:r>
            <a:r>
              <a:rPr dirty="0">
                <a:latin typeface="Courier"/>
              </a:rPr>
              <a:t>(angle = 45, </a:t>
            </a:r>
            <a:r>
              <a:rPr dirty="0" err="1">
                <a:latin typeface="Courier"/>
              </a:rPr>
              <a:t>hjust</a:t>
            </a:r>
            <a:r>
              <a:rPr dirty="0">
                <a:latin typeface="Courier"/>
              </a:rPr>
              <a:t> = 1, size = 4))</a:t>
            </a:r>
          </a:p>
        </p:txBody>
      </p:sp>
      <p:pic>
        <p:nvPicPr>
          <p:cNvPr id="3" name="Picture 1" descr="ppt_classproject-_6_final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Explanatory Data Analysis of Forest Inventory </a:t>
            </a:r>
            <a:r>
              <a:rPr dirty="0" err="1"/>
              <a:t>Dataframe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7.Top 50 most abundant tree species in the Eastern US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abundance_species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 %&gt;%
  </a:t>
            </a:r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(common) %&gt;%
  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(abundance = n()) %&gt;%
  arrange(desc(abundance)) %&gt;%
  head(50)
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7.Top 50 most abundant tree species in the Eastern US</a:t>
            </a:r>
          </a:p>
          <a:p>
            <a:pPr lvl="0" indent="0">
              <a:buNone/>
            </a:pPr>
            <a:r>
              <a:rPr>
                <a:latin typeface="Courier"/>
              </a:rPr>
              <a:t>pie_plot &lt;- ggplot(abundance_species, aes(x = "", y = abundance, fill = common)) +
  geom_bar(stat = "identity", width = 1, color = "white") +
  coord_polar("y") +
  labs(title = "Top 50 Species Abundance",
       fill = "Species") +
  theme_void() +
  theme(plot.background = element_rect(fill = "white"))
print(pie_plot)
ggsave("Top 50 Abundant Species_piechart.png", pie_plot, width = 12, height = 6)</a:t>
            </a:r>
          </a:p>
        </p:txBody>
      </p:sp>
      <p:pic>
        <p:nvPicPr>
          <p:cNvPr id="3" name="Picture 1" descr="ppt_classproject-_6_final_files/figure-pptx/unnamed-chunk-12-1.png"/>
          <p:cNvPicPr>
            <a:picLocks noGrp="1" noChangeAspect="1"/>
          </p:cNvPicPr>
          <p:nvPr/>
        </p:nvPicPr>
        <p:blipFill>
          <a:blip r:embed="rId2"/>
          <a:srcRect l="8455" r="8235"/>
          <a:stretch/>
        </p:blipFill>
        <p:spPr bwMode="auto">
          <a:xfrm>
            <a:off x="3631915" y="867309"/>
            <a:ext cx="5327151" cy="3776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Explanatory Data Analysis of Forest Inventory </a:t>
            </a:r>
            <a:r>
              <a:rPr dirty="0" err="1"/>
              <a:t>Dataframe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8.Statewide abundance and richness of top 50 most abundant tree species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abundance_joined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left_join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abundance_species,tree_raw_common,by</a:t>
            </a:r>
            <a:r>
              <a:rPr sz="1800" dirty="0">
                <a:latin typeface="Courier"/>
              </a:rPr>
              <a:t>=c("common"="common"))
</a:t>
            </a:r>
            <a:r>
              <a:rPr sz="1800" dirty="0" err="1">
                <a:latin typeface="Courier"/>
              </a:rPr>
              <a:t>abundance_joined</a:t>
            </a:r>
            <a:r>
              <a:rPr sz="1800" dirty="0">
                <a:latin typeface="Courier"/>
              </a:rPr>
              <a:t>
</a:t>
            </a:r>
            <a:r>
              <a:rPr sz="1800" dirty="0" err="1">
                <a:latin typeface="Courier"/>
              </a:rPr>
              <a:t>abundance_state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abundance_joined</a:t>
            </a:r>
            <a:r>
              <a:rPr sz="1800" dirty="0">
                <a:latin typeface="Courier"/>
              </a:rPr>
              <a:t>%&gt;%
  select(</a:t>
            </a:r>
            <a:r>
              <a:rPr sz="1800" dirty="0" err="1">
                <a:latin typeface="Courier"/>
              </a:rPr>
              <a:t>common,abundance,statename</a:t>
            </a:r>
            <a:r>
              <a:rPr sz="1800" dirty="0">
                <a:latin typeface="Courier"/>
              </a:rPr>
              <a:t>)%&gt;%
  </a:t>
            </a:r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statename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Explanatory Data Analysis of Forest Inventory Dataframe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8.Statewide abundance and richness of top 50 most abundant tree species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plot_top50 &lt;- 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abundance_state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</a:t>
            </a:r>
            <a:r>
              <a:rPr dirty="0" err="1">
                <a:latin typeface="Courier"/>
              </a:rPr>
              <a:t>statename</a:t>
            </a:r>
            <a:r>
              <a:rPr dirty="0">
                <a:latin typeface="Courier"/>
              </a:rPr>
              <a:t>, color = common)) +
  </a:t>
            </a:r>
            <a:r>
              <a:rPr dirty="0" err="1"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abundance), stat = "identity", alpha = 0.8) +
  labs(title = "Statewide distribution of Top 50 Abundant Species",
       x = "State",
       y = "Tree Count") +
  </a:t>
            </a:r>
            <a:r>
              <a:rPr dirty="0" err="1">
                <a:latin typeface="Courier"/>
              </a:rPr>
              <a:t>theme_minimal</a:t>
            </a:r>
            <a:r>
              <a:rPr dirty="0">
                <a:latin typeface="Courier"/>
              </a:rPr>
              <a:t>() +
  theme(</a:t>
            </a:r>
            <a:r>
              <a:rPr dirty="0" err="1">
                <a:latin typeface="Courier"/>
              </a:rPr>
              <a:t>legend.position</a:t>
            </a:r>
            <a:r>
              <a:rPr dirty="0">
                <a:latin typeface="Courier"/>
              </a:rPr>
              <a:t> = "right",  
        </a:t>
            </a:r>
            <a:r>
              <a:rPr dirty="0" err="1">
                <a:latin typeface="Courier"/>
              </a:rPr>
              <a:t>legend.box</a:t>
            </a:r>
            <a:r>
              <a:rPr dirty="0">
                <a:latin typeface="Courier"/>
              </a:rPr>
              <a:t> = "vertical",   
        </a:t>
            </a:r>
            <a:r>
              <a:rPr dirty="0" err="1">
                <a:latin typeface="Courier"/>
              </a:rPr>
              <a:t>axis.text.x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element_text</a:t>
            </a:r>
            <a:r>
              <a:rPr dirty="0">
                <a:latin typeface="Courier"/>
              </a:rPr>
              <a:t>(angle = 45, </a:t>
            </a:r>
            <a:r>
              <a:rPr dirty="0" err="1">
                <a:latin typeface="Courier"/>
              </a:rPr>
              <a:t>hjust</a:t>
            </a:r>
            <a:r>
              <a:rPr dirty="0">
                <a:latin typeface="Courier"/>
              </a:rPr>
              <a:t> = 1, </a:t>
            </a:r>
            <a:r>
              <a:rPr dirty="0" err="1">
                <a:latin typeface="Courier"/>
              </a:rPr>
              <a:t>vjust</a:t>
            </a:r>
            <a:r>
              <a:rPr dirty="0">
                <a:latin typeface="Courier"/>
              </a:rPr>
              <a:t> = 1),
        </a:t>
            </a:r>
            <a:r>
              <a:rPr dirty="0" err="1">
                <a:latin typeface="Courier"/>
              </a:rPr>
              <a:t>plot.background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element_rect</a:t>
            </a:r>
            <a:r>
              <a:rPr dirty="0">
                <a:latin typeface="Courier"/>
              </a:rPr>
              <a:t>(fill = "white"),
        </a:t>
            </a:r>
            <a:r>
              <a:rPr dirty="0" err="1">
                <a:latin typeface="Courier"/>
              </a:rPr>
              <a:t>plot.margin</a:t>
            </a:r>
            <a:r>
              <a:rPr dirty="0">
                <a:latin typeface="Courier"/>
              </a:rPr>
              <a:t> = margin(0.5, 2, 0.5, 0.5, "cm"))</a:t>
            </a:r>
          </a:p>
        </p:txBody>
      </p:sp>
      <p:pic>
        <p:nvPicPr>
          <p:cNvPr id="3" name="Picture 1" descr="ppt_classproject-_6_final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007" y="1317232"/>
            <a:ext cx="5540261" cy="31146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Courier"/>
              </a:rPr>
              <a:t>1. Creating an sf object</a:t>
            </a:r>
          </a:p>
          <a:p>
            <a:pPr lvl="0" indent="0">
              <a:buNone/>
            </a:pPr>
            <a:r>
              <a:rPr sz="1600" dirty="0" err="1">
                <a:latin typeface="Courier"/>
              </a:rPr>
              <a:t>fia</a:t>
            </a:r>
            <a:r>
              <a:rPr sz="1600" dirty="0">
                <a:latin typeface="Courier"/>
              </a:rPr>
              <a:t> &lt;-</a:t>
            </a:r>
            <a:r>
              <a:rPr sz="1600" dirty="0" err="1">
                <a:latin typeface="Courier"/>
              </a:rPr>
              <a:t>read_csv</a:t>
            </a:r>
            <a:r>
              <a:rPr sz="1600" dirty="0">
                <a:latin typeface="Courier"/>
              </a:rPr>
              <a:t>("G:/Rtestproject/r-intro/tree data/tree_raw_data_with_env_cleaned.csv")
</a:t>
            </a:r>
            <a:r>
              <a:rPr sz="1600" dirty="0" err="1">
                <a:latin typeface="Courier"/>
              </a:rPr>
              <a:t>fia_df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fia</a:t>
            </a:r>
            <a:r>
              <a:rPr sz="1600" dirty="0">
                <a:latin typeface="Courier"/>
              </a:rPr>
              <a:t> %&gt;%
  select(X, </a:t>
            </a:r>
            <a:r>
              <a:rPr sz="1600" dirty="0" err="1">
                <a:latin typeface="Courier"/>
              </a:rPr>
              <a:t>TREEcn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plt_cn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invyr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statecd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spcd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dia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ht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lat</a:t>
            </a:r>
            <a:r>
              <a:rPr sz="1600" dirty="0">
                <a:latin typeface="Courier"/>
              </a:rPr>
              <a:t>, long, common)
</a:t>
            </a:r>
            <a:r>
              <a:rPr sz="1600" dirty="0" err="1">
                <a:latin typeface="Courier"/>
              </a:rPr>
              <a:t>fia_sf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st_as_sf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fia_df</a:t>
            </a:r>
            <a:r>
              <a:rPr sz="1600" dirty="0">
                <a:latin typeface="Courier"/>
              </a:rPr>
              <a:t>, coords = c("long", "</a:t>
            </a:r>
            <a:r>
              <a:rPr sz="1600" dirty="0" err="1">
                <a:latin typeface="Courier"/>
              </a:rPr>
              <a:t>lat</a:t>
            </a:r>
            <a:r>
              <a:rPr sz="1600" dirty="0">
                <a:latin typeface="Courier"/>
              </a:rPr>
              <a:t>"), </a:t>
            </a:r>
            <a:r>
              <a:rPr sz="1600" dirty="0" err="1">
                <a:latin typeface="Courier"/>
              </a:rPr>
              <a:t>crs</a:t>
            </a:r>
            <a:r>
              <a:rPr sz="1600" dirty="0">
                <a:latin typeface="Courier"/>
              </a:rPr>
              <a:t> = 4326)
</a:t>
            </a:r>
            <a:r>
              <a:rPr sz="1600" dirty="0" err="1">
                <a:latin typeface="Courier"/>
              </a:rPr>
              <a:t>fia_sf_albers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st_transform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fia_sf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crs</a:t>
            </a:r>
            <a:r>
              <a:rPr sz="1600" dirty="0">
                <a:latin typeface="Courier"/>
              </a:rPr>
              <a:t> = "ESRI:102008")
extent &lt;- </a:t>
            </a:r>
            <a:r>
              <a:rPr sz="1600" dirty="0" err="1">
                <a:latin typeface="Courier"/>
              </a:rPr>
              <a:t>st_bbox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fia_sf_albers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2. Creating a 20*20 grid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grid &lt;- </a:t>
            </a:r>
            <a:r>
              <a:rPr sz="1800" dirty="0" err="1">
                <a:latin typeface="Courier"/>
              </a:rPr>
              <a:t>st_make_grid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st_as_sfc</a:t>
            </a:r>
            <a:r>
              <a:rPr sz="1800" dirty="0">
                <a:latin typeface="Courier"/>
              </a:rPr>
              <a:t>(extent), </a:t>
            </a:r>
            <a:r>
              <a:rPr sz="1800" dirty="0" err="1">
                <a:latin typeface="Courier"/>
              </a:rPr>
              <a:t>crs</a:t>
            </a:r>
            <a:r>
              <a:rPr sz="1800" dirty="0">
                <a:latin typeface="Courier"/>
              </a:rPr>
              <a:t> = "ESRI:102008", </a:t>
            </a:r>
            <a:r>
              <a:rPr sz="1800" dirty="0" err="1">
                <a:latin typeface="Courier"/>
              </a:rPr>
              <a:t>cellsize</a:t>
            </a:r>
            <a:r>
              <a:rPr sz="1800" dirty="0">
                <a:latin typeface="Courier"/>
              </a:rPr>
              <a:t> = c(20000, 20000), square = TRUE)
</a:t>
            </a:r>
            <a:r>
              <a:rPr sz="1800" dirty="0" err="1">
                <a:latin typeface="Courier"/>
              </a:rPr>
              <a:t>grid_sf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st_sf</a:t>
            </a:r>
            <a:r>
              <a:rPr sz="1800" dirty="0">
                <a:latin typeface="Courier"/>
              </a:rPr>
              <a:t>(id = 1:length(grid), geometry = grid)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Preparing the Forest Inventory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1. Libraries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To prepare the data for analysis,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-First, 4 libraries were installed and called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library(</a:t>
            </a:r>
            <a:r>
              <a:rPr sz="1800" dirty="0" err="1">
                <a:latin typeface="Courier"/>
              </a:rPr>
              <a:t>readr</a:t>
            </a:r>
            <a:r>
              <a:rPr sz="1800" dirty="0">
                <a:latin typeface="Courier"/>
              </a:rPr>
              <a:t>)
library(</a:t>
            </a:r>
            <a:r>
              <a:rPr sz="1800" dirty="0" err="1">
                <a:latin typeface="Courier"/>
              </a:rPr>
              <a:t>dplyr</a:t>
            </a:r>
            <a:r>
              <a:rPr sz="1800" dirty="0">
                <a:latin typeface="Courier"/>
              </a:rPr>
              <a:t>)
library(sf)
library(ggplot2)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3. Joining and overlaying the grid and the data frame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overlaps &lt;- </a:t>
            </a:r>
            <a:r>
              <a:rPr sz="1800" dirty="0" err="1">
                <a:latin typeface="Courier"/>
              </a:rPr>
              <a:t>st_join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fia_sf_albers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grid_sf</a:t>
            </a:r>
            <a:r>
              <a:rPr sz="1800" dirty="0">
                <a:latin typeface="Courier"/>
              </a:rPr>
              <a:t>)
</a:t>
            </a:r>
            <a:r>
              <a:rPr sz="1800" dirty="0" err="1">
                <a:latin typeface="Courier"/>
              </a:rPr>
              <a:t>centroids_albers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st_centroid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grid_sf$geometry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Courier"/>
              </a:rPr>
              <a:t>4. Extracting the unique overlapping grids into a data frame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id1 &lt;- unique(</a:t>
            </a:r>
            <a:r>
              <a:rPr sz="1600" dirty="0" err="1">
                <a:latin typeface="Courier"/>
              </a:rPr>
              <a:t>overlaps$id</a:t>
            </a:r>
            <a:r>
              <a:rPr sz="1600" dirty="0">
                <a:latin typeface="Courier"/>
              </a:rPr>
              <a:t>)
</a:t>
            </a:r>
            <a:r>
              <a:rPr sz="1600" dirty="0" err="1">
                <a:latin typeface="Courier"/>
              </a:rPr>
              <a:t>centroids_albers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st_centroid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grid_sf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grid_sf$id</a:t>
            </a:r>
            <a:r>
              <a:rPr sz="1600" dirty="0">
                <a:latin typeface="Courier"/>
              </a:rPr>
              <a:t> %in% id1,]$geometry)
centroids_wgs84 &lt;- </a:t>
            </a:r>
            <a:r>
              <a:rPr sz="1600" dirty="0" err="1">
                <a:latin typeface="Courier"/>
              </a:rPr>
              <a:t>st_transform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centroids_albers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crs</a:t>
            </a:r>
            <a:r>
              <a:rPr sz="1600" dirty="0">
                <a:latin typeface="Courier"/>
              </a:rPr>
              <a:t> = 4326)
centroids_wgs84_coords &lt;- </a:t>
            </a:r>
            <a:r>
              <a:rPr sz="1600" dirty="0" err="1">
                <a:latin typeface="Courier"/>
              </a:rPr>
              <a:t>st_coordinates</a:t>
            </a:r>
            <a:r>
              <a:rPr sz="1600" dirty="0">
                <a:latin typeface="Courier"/>
              </a:rPr>
              <a:t>(centroids_wgs84)
</a:t>
            </a:r>
            <a:r>
              <a:rPr sz="1600" dirty="0" err="1">
                <a:latin typeface="Courier"/>
              </a:rPr>
              <a:t>gridid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grid_sf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grid_sf$id</a:t>
            </a:r>
            <a:r>
              <a:rPr sz="1600" dirty="0">
                <a:latin typeface="Courier"/>
              </a:rPr>
              <a:t> %in% id1,]$id
</a:t>
            </a:r>
            <a:r>
              <a:rPr sz="1600" dirty="0" err="1">
                <a:latin typeface="Courier"/>
              </a:rPr>
              <a:t>centroid_df</a:t>
            </a:r>
            <a:r>
              <a:rPr sz="1600" dirty="0">
                <a:latin typeface="Courier"/>
              </a:rPr>
              <a:t> &lt;- </a:t>
            </a:r>
            <a:r>
              <a:rPr sz="1600" dirty="0" err="1">
                <a:latin typeface="Courier"/>
              </a:rPr>
              <a:t>data.frame</a:t>
            </a:r>
            <a:r>
              <a:rPr sz="1600" dirty="0">
                <a:latin typeface="Courier"/>
              </a:rPr>
              <a:t>(
  GRIDID = id1,
  </a:t>
            </a:r>
            <a:r>
              <a:rPr sz="1600" dirty="0" err="1">
                <a:latin typeface="Courier"/>
              </a:rPr>
              <a:t>centroid_long</a:t>
            </a:r>
            <a:r>
              <a:rPr sz="1600" dirty="0">
                <a:latin typeface="Courier"/>
              </a:rPr>
              <a:t> = centroids_wgs84_coords[,"X"],
  </a:t>
            </a:r>
            <a:r>
              <a:rPr sz="1600" dirty="0" err="1">
                <a:latin typeface="Courier"/>
              </a:rPr>
              <a:t>centroid_lat</a:t>
            </a:r>
            <a:r>
              <a:rPr sz="1600" dirty="0">
                <a:latin typeface="Courier"/>
              </a:rPr>
              <a:t> = centroids_wgs84_coords[,"Y"]
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5. Merging the unique grids with the Forest Inventory data frame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fia_grid</a:t>
            </a:r>
            <a:r>
              <a:rPr sz="1800" dirty="0">
                <a:latin typeface="Courier"/>
              </a:rPr>
              <a:t> &lt;- merge(overlaps, </a:t>
            </a:r>
            <a:r>
              <a:rPr sz="1800" dirty="0" err="1">
                <a:latin typeface="Courier"/>
              </a:rPr>
              <a:t>centroid_df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by.x</a:t>
            </a:r>
            <a:r>
              <a:rPr sz="1800" dirty="0">
                <a:latin typeface="Courier"/>
              </a:rPr>
              <a:t> = "id", </a:t>
            </a:r>
            <a:r>
              <a:rPr sz="1800" dirty="0" err="1">
                <a:latin typeface="Courier"/>
              </a:rPr>
              <a:t>by.y</a:t>
            </a:r>
            <a:r>
              <a:rPr sz="1800" dirty="0">
                <a:latin typeface="Courier"/>
              </a:rPr>
              <a:t> = "GRIDID", </a:t>
            </a:r>
            <a:r>
              <a:rPr sz="1800" dirty="0" err="1">
                <a:latin typeface="Courier"/>
              </a:rPr>
              <a:t>all.x</a:t>
            </a:r>
            <a:r>
              <a:rPr sz="1800" dirty="0">
                <a:latin typeface="Courier"/>
              </a:rPr>
              <a:t> = TRUE)
</a:t>
            </a:r>
            <a:r>
              <a:rPr sz="1800" dirty="0" err="1">
                <a:latin typeface="Courier"/>
              </a:rPr>
              <a:t>fia_grid_df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as.data.frame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fia_grid</a:t>
            </a:r>
            <a:r>
              <a:rPr sz="1800" dirty="0">
                <a:latin typeface="Courier"/>
              </a:rPr>
              <a:t>)
</a:t>
            </a:r>
            <a:r>
              <a:rPr sz="1800" dirty="0" err="1">
                <a:latin typeface="Courier"/>
              </a:rPr>
              <a:t>fia_grid_df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6. Calculating species richness per grid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sp_rich</a:t>
            </a:r>
            <a:r>
              <a:rPr sz="1800" dirty="0">
                <a:latin typeface="Courier"/>
              </a:rPr>
              <a:t>&lt;- </a:t>
            </a:r>
            <a:r>
              <a:rPr sz="1800" dirty="0" err="1">
                <a:latin typeface="Courier"/>
              </a:rPr>
              <a:t>fia_grid_df</a:t>
            </a:r>
            <a:r>
              <a:rPr sz="1800" dirty="0">
                <a:latin typeface="Courier"/>
              </a:rPr>
              <a:t> %&gt;%                    ##calculating species richness
  select(id, </a:t>
            </a:r>
            <a:r>
              <a:rPr sz="1800" dirty="0" err="1">
                <a:latin typeface="Courier"/>
              </a:rPr>
              <a:t>common,centroid_long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centroid_lat,spcd</a:t>
            </a:r>
            <a:r>
              <a:rPr sz="1800" dirty="0">
                <a:latin typeface="Courier"/>
              </a:rPr>
              <a:t>) %&gt;%
  </a:t>
            </a:r>
            <a:r>
              <a:rPr sz="1800" dirty="0" err="1">
                <a:latin typeface="Courier"/>
              </a:rPr>
              <a:t>group_by</a:t>
            </a:r>
            <a:r>
              <a:rPr sz="1800" dirty="0">
                <a:latin typeface="Courier"/>
              </a:rPr>
              <a:t>(id)%&gt;%
  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uniquetreecount_id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n_distinct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spcd</a:t>
            </a:r>
            <a:r>
              <a:rPr sz="1800" dirty="0">
                <a:latin typeface="Courier"/>
              </a:rPr>
              <a:t>))
</a:t>
            </a:r>
            <a:r>
              <a:rPr sz="1800" dirty="0" err="1">
                <a:latin typeface="Courier"/>
              </a:rPr>
              <a:t>final_sp_rich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left_join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fia_grid_df,sp_rich,by</a:t>
            </a:r>
            <a:r>
              <a:rPr sz="1800" dirty="0">
                <a:latin typeface="Courier"/>
              </a:rPr>
              <a:t>=c("id"="id"))
</a:t>
            </a:r>
            <a:r>
              <a:rPr sz="1800" dirty="0" err="1">
                <a:latin typeface="Courier"/>
              </a:rPr>
              <a:t>final_sp_rich</a:t>
            </a:r>
            <a:r>
              <a:rPr sz="1800" dirty="0">
                <a:latin typeface="Courier"/>
              </a:rPr>
              <a:t>                ##joining species richness with the data frame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Calculating tree species richness at grid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7. Checking for NA values and cleaning up the data frame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sum(is.na(</a:t>
            </a:r>
            <a:r>
              <a:rPr sz="1800" dirty="0" err="1">
                <a:latin typeface="Courier"/>
              </a:rPr>
              <a:t>final_sp_rich</a:t>
            </a:r>
            <a:r>
              <a:rPr sz="1800" dirty="0">
                <a:latin typeface="Courier"/>
              </a:rPr>
              <a:t>))
</a:t>
            </a:r>
            <a:r>
              <a:rPr sz="1800" dirty="0" err="1">
                <a:latin typeface="Courier"/>
              </a:rPr>
              <a:t>sel_col_sp_rich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final_sp_rich</a:t>
            </a:r>
            <a:r>
              <a:rPr sz="1800" dirty="0">
                <a:latin typeface="Courier"/>
              </a:rPr>
              <a:t>%&gt;%
  select(id, </a:t>
            </a:r>
            <a:r>
              <a:rPr sz="1800" dirty="0" err="1">
                <a:latin typeface="Courier"/>
              </a:rPr>
              <a:t>common,spcd,centroid_long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centroid_lat,uniquetreecount_id</a:t>
            </a:r>
            <a:r>
              <a:rPr sz="1800" dirty="0">
                <a:latin typeface="Courier"/>
              </a:rPr>
              <a:t>)
</a:t>
            </a:r>
            <a:r>
              <a:rPr sz="1800" dirty="0" err="1">
                <a:latin typeface="Courier"/>
              </a:rPr>
              <a:t>sel_col_sp_rich</a:t>
            </a:r>
            <a:r>
              <a:rPr sz="1800" dirty="0">
                <a:latin typeface="Courier"/>
              </a:rPr>
              <a:t>
sum(is.na(</a:t>
            </a:r>
            <a:r>
              <a:rPr sz="1800" dirty="0" err="1">
                <a:latin typeface="Courier"/>
              </a:rPr>
              <a:t>sel_col_sp_rich</a:t>
            </a:r>
            <a:r>
              <a:rPr sz="1800" dirty="0">
                <a:latin typeface="Courier"/>
              </a:rPr>
              <a:t>)) ##0 
</a:t>
            </a:r>
            <a:r>
              <a:rPr sz="1800" dirty="0" err="1">
                <a:latin typeface="Courier"/>
              </a:rPr>
              <a:t>cleaned_sp_rich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na.omit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sel_col_sp_rich</a:t>
            </a:r>
            <a:r>
              <a:rPr sz="1800" dirty="0">
                <a:latin typeface="Courier"/>
              </a:rPr>
              <a:t>)
head(</a:t>
            </a:r>
            <a:r>
              <a:rPr sz="1800" dirty="0" err="1">
                <a:latin typeface="Courier"/>
              </a:rPr>
              <a:t>cleaned_sp_rich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Displaying tree species rich on the Eastern US map at grid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plot2&lt;-ggplot(cleaned_sp_rich, aes(x = centroid_long, y = centroid_lat, color = uniquetreecount_id)) +
  geom_point(size = 1) +
  scale_color_gradient(low = "blue", high = "red", name = "Species Richness") +
  labs(title = "Eastern US Species Richness", 
       x = "Longitude", y = "Latitude") +
  theme_minimal()+
  theme(legend.position = "right",  
        legend.box = "vertical",   
        axis.text.x = element_text(angle = 45, hjust = 1, vjust = 1),
        plot.background = element_rect(fill = "white"),
        plot.margin = margin(0.5, 2, 0.5, 0.5, "cm"))</a:t>
            </a:r>
          </a:p>
        </p:txBody>
      </p:sp>
      <p:pic>
        <p:nvPicPr>
          <p:cNvPr id="3" name="Picture 1" descr="ppt_classproject-_6_final_files/figure-pptx/unnamed-chunk-16-1.png"/>
          <p:cNvPicPr>
            <a:picLocks noGrp="1" noChangeAspect="1"/>
          </p:cNvPicPr>
          <p:nvPr/>
        </p:nvPicPr>
        <p:blipFill>
          <a:blip r:embed="rId2"/>
          <a:srcRect r="4418"/>
          <a:stretch/>
        </p:blipFill>
        <p:spPr bwMode="auto">
          <a:xfrm>
            <a:off x="3460377" y="1037690"/>
            <a:ext cx="5668336" cy="33339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Moving average and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>
                <a:latin typeface="Courier"/>
              </a:rPr>
              <a:t>1. Creating </a:t>
            </a:r>
            <a:r>
              <a:rPr sz="1400" b="1" dirty="0" err="1">
                <a:latin typeface="Courier"/>
              </a:rPr>
              <a:t>lat</a:t>
            </a:r>
            <a:r>
              <a:rPr sz="1400" b="1" dirty="0">
                <a:latin typeface="Courier"/>
              </a:rPr>
              <a:t> band Sequence by 0.5 to create bootstrapping samples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-Creating the </a:t>
            </a:r>
            <a:r>
              <a:rPr sz="1400" dirty="0" err="1">
                <a:latin typeface="Courier"/>
              </a:rPr>
              <a:t>Latband</a:t>
            </a:r>
            <a:r>
              <a:rPr sz="1400" dirty="0">
                <a:latin typeface="Courier"/>
              </a:rPr>
              <a:t> sequence by 0.5 computes species richness as a moving average.</a:t>
            </a:r>
          </a:p>
          <a:p>
            <a:pPr lvl="0" indent="0">
              <a:buNone/>
            </a:pP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 &lt;- seq(from = 25, to = 50, by = 0.5)
bootstrap &lt;- </a:t>
            </a:r>
            <a:r>
              <a:rPr sz="1400" dirty="0" err="1">
                <a:latin typeface="Courier"/>
              </a:rPr>
              <a:t>data.frame</a:t>
            </a:r>
            <a:r>
              <a:rPr sz="1400" dirty="0">
                <a:latin typeface="Courier"/>
              </a:rPr>
              <a:t>(matrix(</a:t>
            </a:r>
            <a:r>
              <a:rPr sz="1400" dirty="0" err="1">
                <a:latin typeface="Courier"/>
              </a:rPr>
              <a:t>nrow</a:t>
            </a:r>
            <a:r>
              <a:rPr sz="1400" dirty="0">
                <a:latin typeface="Courier"/>
              </a:rPr>
              <a:t> = length(</a:t>
            </a: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), </a:t>
            </a:r>
            <a:r>
              <a:rPr sz="1400" dirty="0" err="1">
                <a:latin typeface="Courier"/>
              </a:rPr>
              <a:t>ncol</a:t>
            </a:r>
            <a:r>
              <a:rPr sz="1400" dirty="0">
                <a:latin typeface="Courier"/>
              </a:rPr>
              <a:t> = 1001))
for (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 in 1:length(</a:t>
            </a: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)) {
  </a:t>
            </a:r>
            <a:r>
              <a:rPr sz="1400" dirty="0" err="1">
                <a:latin typeface="Courier"/>
              </a:rPr>
              <a:t>lat_min</a:t>
            </a:r>
            <a:r>
              <a:rPr sz="1400" dirty="0">
                <a:latin typeface="Courier"/>
              </a:rPr>
              <a:t> &lt;- </a:t>
            </a: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[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] - 0.5
  </a:t>
            </a:r>
            <a:r>
              <a:rPr sz="1400" dirty="0" err="1">
                <a:latin typeface="Courier"/>
              </a:rPr>
              <a:t>lat_max</a:t>
            </a:r>
            <a:r>
              <a:rPr sz="1400" dirty="0">
                <a:latin typeface="Courier"/>
              </a:rPr>
              <a:t> &lt;- </a:t>
            </a: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[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] + 0.5
  </a:t>
            </a:r>
            <a:r>
              <a:rPr sz="1400" dirty="0" err="1">
                <a:latin typeface="Courier"/>
              </a:rPr>
              <a:t>cleaned_sp_rich_subset</a:t>
            </a:r>
            <a:r>
              <a:rPr sz="1400" dirty="0">
                <a:latin typeface="Courier"/>
              </a:rPr>
              <a:t> &lt;-</a:t>
            </a:r>
            <a:r>
              <a:rPr sz="1400" dirty="0" err="1">
                <a:latin typeface="Courier"/>
              </a:rPr>
              <a:t>cleaned_sp_rich</a:t>
            </a:r>
            <a:r>
              <a:rPr sz="1400" dirty="0">
                <a:latin typeface="Courier"/>
              </a:rPr>
              <a:t>%&gt;%
    filter(</a:t>
            </a:r>
            <a:r>
              <a:rPr sz="1400" dirty="0" err="1">
                <a:latin typeface="Courier"/>
              </a:rPr>
              <a:t>centroid_lat</a:t>
            </a:r>
            <a:r>
              <a:rPr sz="1400" dirty="0">
                <a:latin typeface="Courier"/>
              </a:rPr>
              <a:t> &gt; </a:t>
            </a:r>
            <a:r>
              <a:rPr sz="1400" dirty="0" err="1">
                <a:latin typeface="Courier"/>
              </a:rPr>
              <a:t>lat_min</a:t>
            </a:r>
            <a:r>
              <a:rPr sz="1400" dirty="0">
                <a:latin typeface="Courier"/>
              </a:rPr>
              <a:t> &amp; </a:t>
            </a:r>
            <a:r>
              <a:rPr sz="1400" dirty="0" err="1">
                <a:latin typeface="Courier"/>
              </a:rPr>
              <a:t>centroid_lat</a:t>
            </a:r>
            <a:r>
              <a:rPr sz="1400" dirty="0">
                <a:latin typeface="Courier"/>
              </a:rPr>
              <a:t> &lt;= </a:t>
            </a:r>
            <a:r>
              <a:rPr sz="1400" dirty="0" err="1">
                <a:latin typeface="Courier"/>
              </a:rPr>
              <a:t>lat_max</a:t>
            </a:r>
            <a:r>
              <a:rPr sz="1400" dirty="0">
                <a:latin typeface="Courier"/>
              </a:rPr>
              <a:t>)
  bootstrap[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, 1] &lt;- </a:t>
            </a:r>
            <a:r>
              <a:rPr sz="1400" dirty="0" err="1">
                <a:latin typeface="Courier"/>
              </a:rPr>
              <a:t>myseq</a:t>
            </a:r>
            <a:r>
              <a:rPr sz="1400" dirty="0">
                <a:latin typeface="Courier"/>
              </a:rPr>
              <a:t>[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Moving average and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>
                <a:latin typeface="Courier"/>
              </a:rPr>
              <a:t>2. Bootstrap random sampling and 1000 times iterating loop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-Creating subsets of 200 random samples for each </a:t>
            </a:r>
            <a:r>
              <a:rPr sz="1400" dirty="0" err="1">
                <a:latin typeface="Courier"/>
              </a:rPr>
              <a:t>lat</a:t>
            </a:r>
            <a:r>
              <a:rPr sz="1400" dirty="0">
                <a:latin typeface="Courier"/>
              </a:rPr>
              <a:t> band per iteration.</a:t>
            </a:r>
          </a:p>
          <a:p>
            <a:pPr marL="0" lvl="0" indent="0">
              <a:buNone/>
            </a:pPr>
            <a:r>
              <a:rPr sz="1400" dirty="0">
                <a:latin typeface="Courier"/>
              </a:rPr>
              <a:t>-Computing species richness aggregated at latitude level.</a:t>
            </a:r>
          </a:p>
          <a:p>
            <a:pPr lvl="0" indent="0">
              <a:buNone/>
            </a:pPr>
            <a:r>
              <a:rPr sz="1400" dirty="0">
                <a:latin typeface="Courier"/>
              </a:rPr>
              <a:t>for (iteration in 2:1001) {
    sample_200 &lt;- sample(1:nrow(</a:t>
            </a:r>
            <a:r>
              <a:rPr sz="1400" dirty="0" err="1">
                <a:latin typeface="Courier"/>
              </a:rPr>
              <a:t>cleaned_sp_rich_subset</a:t>
            </a:r>
            <a:r>
              <a:rPr sz="1400" dirty="0">
                <a:latin typeface="Courier"/>
              </a:rPr>
              <a:t>), size = 200, replace = TRUE)
    </a:t>
            </a:r>
            <a:r>
              <a:rPr sz="1400" dirty="0" err="1">
                <a:latin typeface="Courier"/>
              </a:rPr>
              <a:t>bootstrap_sample</a:t>
            </a:r>
            <a:r>
              <a:rPr sz="1400" dirty="0">
                <a:latin typeface="Courier"/>
              </a:rPr>
              <a:t> &lt;- </a:t>
            </a:r>
            <a:r>
              <a:rPr sz="1400" dirty="0" err="1">
                <a:latin typeface="Courier"/>
              </a:rPr>
              <a:t>cleaned_sp_rich_subset</a:t>
            </a:r>
            <a:r>
              <a:rPr sz="1400" dirty="0">
                <a:latin typeface="Courier"/>
              </a:rPr>
              <a:t>[sample_200, ]
    </a:t>
            </a:r>
            <a:r>
              <a:rPr sz="1400" dirty="0" err="1">
                <a:latin typeface="Courier"/>
              </a:rPr>
              <a:t>bootstrap_sr</a:t>
            </a:r>
            <a:r>
              <a:rPr sz="1400" dirty="0">
                <a:latin typeface="Courier"/>
              </a:rPr>
              <a:t> &lt;- length(unique(</a:t>
            </a:r>
            <a:r>
              <a:rPr sz="1400" dirty="0" err="1">
                <a:latin typeface="Courier"/>
              </a:rPr>
              <a:t>bootstrap_sample$common</a:t>
            </a:r>
            <a:r>
              <a:rPr sz="1400" dirty="0">
                <a:latin typeface="Courier"/>
              </a:rPr>
              <a:t>))
    bootstrap[</a:t>
            </a:r>
            <a:r>
              <a:rPr sz="1400" dirty="0" err="1">
                <a:latin typeface="Courier"/>
              </a:rPr>
              <a:t>i</a:t>
            </a:r>
            <a:r>
              <a:rPr sz="1400" dirty="0">
                <a:latin typeface="Courier"/>
              </a:rPr>
              <a:t>, iteration] &lt;- </a:t>
            </a:r>
            <a:r>
              <a:rPr sz="1400" dirty="0" err="1">
                <a:latin typeface="Courier"/>
              </a:rPr>
              <a:t>bootstrap_sr</a:t>
            </a:r>
            <a:r>
              <a:rPr sz="1400" dirty="0">
                <a:latin typeface="Courier"/>
              </a:rPr>
              <a:t>
  }
}
print(bootstrap)
head(bootstrap)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Moving average and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000" b="1" dirty="0">
                <a:latin typeface="Courier"/>
              </a:rPr>
              <a:t>3. Species Richness Mean and Standard deviations for each </a:t>
            </a:r>
            <a:r>
              <a:rPr sz="1000" b="1" dirty="0" err="1">
                <a:latin typeface="Courier"/>
              </a:rPr>
              <a:t>latband</a:t>
            </a:r>
            <a:r>
              <a:rPr sz="1000" b="1" dirty="0">
                <a:latin typeface="Courier"/>
              </a:rPr>
              <a:t>.</a:t>
            </a:r>
          </a:p>
          <a:p>
            <a:pPr lvl="0" indent="0">
              <a:buNone/>
            </a:pP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 &lt;- seq(from = 25, to = 50, by = 0.5)
Result1 &lt;- </a:t>
            </a:r>
            <a:r>
              <a:rPr sz="1000" dirty="0" err="1">
                <a:latin typeface="Courier"/>
              </a:rPr>
              <a:t>data.frame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LatBands</a:t>
            </a:r>
            <a:r>
              <a:rPr sz="1000" dirty="0">
                <a:latin typeface="Courier"/>
              </a:rPr>
              <a:t> = numeric(length(</a:t>
            </a: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)),
                     Mean = numeric(length(</a:t>
            </a: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)),
                     std = numeric(length(</a:t>
            </a: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)))
for (</a:t>
            </a:r>
            <a:r>
              <a:rPr sz="1000" dirty="0" err="1">
                <a:latin typeface="Courier"/>
              </a:rPr>
              <a:t>i</a:t>
            </a:r>
            <a:r>
              <a:rPr sz="1000" dirty="0">
                <a:latin typeface="Courier"/>
              </a:rPr>
              <a:t> in </a:t>
            </a:r>
            <a:r>
              <a:rPr sz="1000" dirty="0" err="1">
                <a:latin typeface="Courier"/>
              </a:rPr>
              <a:t>seq_along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)) {
  </a:t>
            </a:r>
            <a:r>
              <a:rPr sz="1000" dirty="0" err="1">
                <a:latin typeface="Courier"/>
              </a:rPr>
              <a:t>row_data</a:t>
            </a:r>
            <a:r>
              <a:rPr sz="1000" dirty="0">
                <a:latin typeface="Courier"/>
              </a:rPr>
              <a:t> &lt;- bootstrap[</a:t>
            </a:r>
            <a:r>
              <a:rPr sz="1000" dirty="0" err="1">
                <a:latin typeface="Courier"/>
              </a:rPr>
              <a:t>i</a:t>
            </a:r>
            <a:r>
              <a:rPr sz="1000" dirty="0">
                <a:latin typeface="Courier"/>
              </a:rPr>
              <a:t>,]
  means &lt;- </a:t>
            </a:r>
            <a:r>
              <a:rPr sz="1000" dirty="0" err="1">
                <a:latin typeface="Courier"/>
              </a:rPr>
              <a:t>rowMeans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row_data</a:t>
            </a:r>
            <a:r>
              <a:rPr sz="1000" dirty="0">
                <a:latin typeface="Courier"/>
              </a:rPr>
              <a:t>, na.rm = TRUE)
  </a:t>
            </a:r>
            <a:r>
              <a:rPr sz="1000" dirty="0" err="1">
                <a:latin typeface="Courier"/>
              </a:rPr>
              <a:t>stds</a:t>
            </a:r>
            <a:r>
              <a:rPr sz="1000" dirty="0">
                <a:latin typeface="Courier"/>
              </a:rPr>
              <a:t> &lt;- </a:t>
            </a:r>
            <a:r>
              <a:rPr sz="1000" dirty="0" err="1">
                <a:latin typeface="Courier"/>
              </a:rPr>
              <a:t>sd</a:t>
            </a:r>
            <a:r>
              <a:rPr sz="1000" dirty="0">
                <a:latin typeface="Courier"/>
              </a:rPr>
              <a:t>(</a:t>
            </a:r>
            <a:r>
              <a:rPr sz="1000" dirty="0" err="1">
                <a:latin typeface="Courier"/>
              </a:rPr>
              <a:t>row_data</a:t>
            </a:r>
            <a:r>
              <a:rPr sz="1000" dirty="0">
                <a:latin typeface="Courier"/>
              </a:rPr>
              <a:t>, na.rm = TRUE)
  Result1[</a:t>
            </a:r>
            <a:r>
              <a:rPr sz="1000" dirty="0" err="1">
                <a:latin typeface="Courier"/>
              </a:rPr>
              <a:t>i</a:t>
            </a:r>
            <a:r>
              <a:rPr sz="1000" dirty="0">
                <a:latin typeface="Courier"/>
              </a:rPr>
              <a:t>, c("</a:t>
            </a:r>
            <a:r>
              <a:rPr sz="1000" dirty="0" err="1">
                <a:latin typeface="Courier"/>
              </a:rPr>
              <a:t>LatBands</a:t>
            </a:r>
            <a:r>
              <a:rPr sz="1000" dirty="0">
                <a:latin typeface="Courier"/>
              </a:rPr>
              <a:t>", "Mean", "std")] &lt;- c(</a:t>
            </a:r>
            <a:r>
              <a:rPr sz="1000" dirty="0" err="1">
                <a:latin typeface="Courier"/>
              </a:rPr>
              <a:t>myseq</a:t>
            </a:r>
            <a:r>
              <a:rPr sz="1000" dirty="0">
                <a:latin typeface="Courier"/>
              </a:rPr>
              <a:t>[</a:t>
            </a:r>
            <a:r>
              <a:rPr sz="1000" dirty="0" err="1">
                <a:latin typeface="Courier"/>
              </a:rPr>
              <a:t>i</a:t>
            </a:r>
            <a:r>
              <a:rPr sz="1000" dirty="0">
                <a:latin typeface="Courier"/>
              </a:rPr>
              <a:t>], means, </a:t>
            </a:r>
            <a:r>
              <a:rPr sz="1000" dirty="0" err="1">
                <a:latin typeface="Courier"/>
              </a:rPr>
              <a:t>stds</a:t>
            </a:r>
            <a:r>
              <a:rPr sz="1000" dirty="0">
                <a:latin typeface="Courier"/>
              </a:rPr>
              <a:t>)
}
Result1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8280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Plotting result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1189"/>
            <a:ext cx="3008313" cy="351829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Latitudinal distribution of Species richness in the Eastern US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boot_plot2&lt;- 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(Result1,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</a:t>
            </a:r>
            <a:r>
              <a:rPr dirty="0" err="1">
                <a:latin typeface="Courier"/>
              </a:rPr>
              <a:t>LatBands</a:t>
            </a:r>
            <a:r>
              <a:rPr dirty="0">
                <a:latin typeface="Courier"/>
              </a:rPr>
              <a:t>)) +
  </a:t>
            </a:r>
            <a:r>
              <a:rPr dirty="0" err="1">
                <a:latin typeface="Courier"/>
              </a:rPr>
              <a:t>geom_point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Mean, color = "Mean"), size = 1, alpha = 1) +
  </a:t>
            </a:r>
            <a:r>
              <a:rPr dirty="0" err="1">
                <a:latin typeface="Courier"/>
              </a:rPr>
              <a:t>geom_point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(y = std, color = "Standard Deviation"), size = 1, alpha = 1) +
  labs(title = "Distribution of Species Richness Mean and Standard Deviation per latitude band after bootstrapping",
       x = "Latitude Band",
       y = "Mean") +
  </a:t>
            </a:r>
            <a:r>
              <a:rPr dirty="0" err="1">
                <a:latin typeface="Courier"/>
              </a:rPr>
              <a:t>theme_minimal</a:t>
            </a:r>
            <a:r>
              <a:rPr dirty="0">
                <a:latin typeface="Courier"/>
              </a:rPr>
              <a:t>() +
  theme(</a:t>
            </a:r>
            <a:r>
              <a:rPr dirty="0" err="1">
                <a:latin typeface="Courier"/>
              </a:rPr>
              <a:t>legend.position</a:t>
            </a:r>
            <a:r>
              <a:rPr dirty="0">
                <a:latin typeface="Courier"/>
              </a:rPr>
              <a:t> = "right",  
        </a:t>
            </a:r>
            <a:r>
              <a:rPr dirty="0" err="1">
                <a:latin typeface="Courier"/>
              </a:rPr>
              <a:t>legend.box</a:t>
            </a:r>
            <a:r>
              <a:rPr dirty="0">
                <a:latin typeface="Courier"/>
              </a:rPr>
              <a:t> = "vertical",   
        </a:t>
            </a:r>
            <a:r>
              <a:rPr dirty="0" err="1">
                <a:latin typeface="Courier"/>
              </a:rPr>
              <a:t>axis.text.x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element_text</a:t>
            </a:r>
            <a:r>
              <a:rPr dirty="0">
                <a:latin typeface="Courier"/>
              </a:rPr>
              <a:t>(angle = 45, </a:t>
            </a:r>
            <a:r>
              <a:rPr dirty="0" err="1">
                <a:latin typeface="Courier"/>
              </a:rPr>
              <a:t>hjust</a:t>
            </a:r>
            <a:r>
              <a:rPr dirty="0">
                <a:latin typeface="Courier"/>
              </a:rPr>
              <a:t> = 1, </a:t>
            </a:r>
            <a:r>
              <a:rPr dirty="0" err="1">
                <a:latin typeface="Courier"/>
              </a:rPr>
              <a:t>vjust</a:t>
            </a:r>
            <a:r>
              <a:rPr dirty="0">
                <a:latin typeface="Courier"/>
              </a:rPr>
              <a:t> = 1),
        </a:t>
            </a:r>
            <a:r>
              <a:rPr dirty="0" err="1">
                <a:latin typeface="Courier"/>
              </a:rPr>
              <a:t>plot.background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element_rect</a:t>
            </a:r>
            <a:r>
              <a:rPr dirty="0">
                <a:latin typeface="Courier"/>
              </a:rPr>
              <a:t>(fill = "white"),
        </a:t>
            </a:r>
            <a:r>
              <a:rPr dirty="0" err="1">
                <a:latin typeface="Courier"/>
              </a:rPr>
              <a:t>plot.margin</a:t>
            </a:r>
            <a:r>
              <a:rPr dirty="0">
                <a:latin typeface="Courier"/>
              </a:rPr>
              <a:t> = margin(0.5, 2, 0.5, 0.5, "cm"))   +
  </a:t>
            </a:r>
            <a:r>
              <a:rPr dirty="0" err="1">
                <a:latin typeface="Courier"/>
              </a:rPr>
              <a:t>scale_color_manual</a:t>
            </a:r>
            <a:r>
              <a:rPr dirty="0">
                <a:latin typeface="Courier"/>
              </a:rPr>
              <a:t>(values = c("Mean" = "blue", "Standard Deviation" = "red")) +
  guides(color = </a:t>
            </a:r>
            <a:r>
              <a:rPr dirty="0" err="1">
                <a:latin typeface="Courier"/>
              </a:rPr>
              <a:t>guide_legend</a:t>
            </a:r>
            <a:r>
              <a:rPr dirty="0">
                <a:latin typeface="Courier"/>
              </a:rPr>
              <a:t>(title = NULL), </a:t>
            </a:r>
            <a:r>
              <a:rPr dirty="0" err="1">
                <a:latin typeface="Courier"/>
              </a:rPr>
              <a:t>linetype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guide_legend</a:t>
            </a:r>
            <a:r>
              <a:rPr dirty="0">
                <a:latin typeface="Courier"/>
              </a:rPr>
              <a:t>(title = NULL))+
  </a:t>
            </a:r>
            <a:r>
              <a:rPr dirty="0" err="1">
                <a:latin typeface="Courier"/>
              </a:rPr>
              <a:t>scale_y_continuous</a:t>
            </a:r>
            <a:r>
              <a:rPr dirty="0">
                <a:latin typeface="Courier"/>
              </a:rPr>
              <a:t>(
    </a:t>
            </a:r>
            <a:r>
              <a:rPr dirty="0" err="1">
                <a:latin typeface="Courier"/>
              </a:rPr>
              <a:t>sec.axis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sec_axis</a:t>
            </a:r>
            <a:r>
              <a:rPr dirty="0">
                <a:latin typeface="Courier"/>
              </a:rPr>
              <a:t>(~., name = "Standard Deviation", labels = scales::</a:t>
            </a:r>
            <a:r>
              <a:rPr dirty="0" err="1">
                <a:latin typeface="Courier"/>
              </a:rPr>
              <a:t>number_format</a:t>
            </a:r>
            <a:r>
              <a:rPr dirty="0">
                <a:latin typeface="Courier"/>
              </a:rPr>
              <a:t>(scale = 1))
  )</a:t>
            </a:r>
          </a:p>
        </p:txBody>
      </p:sp>
      <p:pic>
        <p:nvPicPr>
          <p:cNvPr id="3" name="Picture 1" descr="ppt_classproject-_6_final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5514" y="1001946"/>
            <a:ext cx="5529538" cy="31086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Preparing the Forest Inventory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2. Join required data frame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-</a:t>
            </a:r>
            <a:r>
              <a:rPr sz="1800" dirty="0" err="1">
                <a:latin typeface="Courier"/>
              </a:rPr>
              <a:t>Second,the</a:t>
            </a:r>
            <a:r>
              <a:rPr sz="1800" dirty="0">
                <a:latin typeface="Courier"/>
              </a:rPr>
              <a:t> common name was appended to the data frame.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REF_SPECIES &lt;- </a:t>
            </a:r>
            <a:r>
              <a:rPr sz="1800" dirty="0" err="1">
                <a:latin typeface="Courier"/>
              </a:rPr>
              <a:t>read_csv</a:t>
            </a:r>
            <a:r>
              <a:rPr sz="1800" dirty="0">
                <a:latin typeface="Courier"/>
              </a:rPr>
              <a:t>("G:/Rtestproject/data/REF_SPECIES.csv")
head(REF_SPECIES)
</a:t>
            </a:r>
            <a:r>
              <a:rPr sz="1800" dirty="0" err="1">
                <a:latin typeface="Courier"/>
              </a:rPr>
              <a:t>commonname</a:t>
            </a:r>
            <a:r>
              <a:rPr sz="1800" dirty="0">
                <a:latin typeface="Courier"/>
              </a:rPr>
              <a:t>&lt;-REF_SPECIES%&gt;%
  select(SPCD,COMMON_NAME,GENUS,SPECIES)
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left_join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tree_raw_data_with_env_cleaned,commonname</a:t>
            </a:r>
            <a:r>
              <a:rPr sz="1800" dirty="0">
                <a:latin typeface="Courier"/>
              </a:rPr>
              <a:t>, by=c("</a:t>
            </a:r>
            <a:r>
              <a:rPr sz="1800" dirty="0" err="1">
                <a:latin typeface="Courier"/>
              </a:rPr>
              <a:t>spcd</a:t>
            </a:r>
            <a:r>
              <a:rPr sz="1800" dirty="0">
                <a:latin typeface="Courier"/>
              </a:rPr>
              <a:t>"="SPCD"),relationship = "many-to-many")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Question?</a:t>
            </a:r>
          </a:p>
        </p:txBody>
      </p:sp>
      <p:pic>
        <p:nvPicPr>
          <p:cNvPr id="3" name="Picture 1" descr="https://creazilla.com/nodes/64926-colourful-question-marks-clipa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Preparing the Forest Inventory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>
                <a:latin typeface="Courier"/>
              </a:rPr>
              <a:t>3. View data frame structure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-Third,the structure of the data frame was studied.</a:t>
            </a:r>
          </a:p>
          <a:p>
            <a:pPr lvl="0" indent="0">
              <a:buNone/>
            </a:pPr>
            <a:r>
              <a:rPr sz="1800">
                <a:latin typeface="Courier"/>
              </a:rPr>
              <a:t>str(tree_raw_common)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Analyzing NA values in the data frame.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>
                <a:latin typeface="Courier"/>
              </a:rPr>
              <a:t>NA values: 683617 rows were removed.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rows_with_na</a:t>
            </a:r>
            <a:r>
              <a:rPr sz="1800" dirty="0">
                <a:latin typeface="Courier"/>
              </a:rPr>
              <a:t> &lt;- 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[apply(is.na(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), 1, any), ]
unique(</a:t>
            </a:r>
            <a:r>
              <a:rPr sz="1800" dirty="0" err="1">
                <a:latin typeface="Courier"/>
              </a:rPr>
              <a:t>rows_with_na$statename</a:t>
            </a:r>
            <a:r>
              <a:rPr sz="1800" dirty="0">
                <a:latin typeface="Courier"/>
              </a:rPr>
              <a:t>) ##states with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entries
unique(</a:t>
            </a:r>
            <a:r>
              <a:rPr sz="1800" dirty="0" err="1">
                <a:latin typeface="Courier"/>
              </a:rPr>
              <a:t>rows_with_na$COMMON_NAME</a:t>
            </a:r>
            <a:r>
              <a:rPr sz="1800" dirty="0">
                <a:latin typeface="Courier"/>
              </a:rPr>
              <a:t>) ##species with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entries
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rows_with_na</a:t>
            </a:r>
            <a:r>
              <a:rPr sz="1800" dirty="0">
                <a:latin typeface="Courier"/>
              </a:rPr>
              <a:t>)   ###683617 rows
</a:t>
            </a:r>
            <a:r>
              <a:rPr sz="1800" dirty="0" err="1">
                <a:latin typeface="Courier"/>
              </a:rPr>
              <a:t>nona_tree_raw</a:t>
            </a:r>
            <a:r>
              <a:rPr sz="1800" dirty="0">
                <a:latin typeface="Courier"/>
              </a:rPr>
              <a:t>&lt;-</a:t>
            </a:r>
            <a:r>
              <a:rPr sz="1800" dirty="0" err="1">
                <a:latin typeface="Courier"/>
              </a:rPr>
              <a:t>na.omit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tree_raw_common</a:t>
            </a:r>
            <a:r>
              <a:rPr sz="1800" dirty="0">
                <a:latin typeface="Courier"/>
              </a:rPr>
              <a:t>)
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nona_tree_raw</a:t>
            </a:r>
            <a:r>
              <a:rPr sz="1800" dirty="0">
                <a:latin typeface="Courier"/>
              </a:rPr>
              <a:t>)  ###683617 rows remove
summary(</a:t>
            </a:r>
            <a:r>
              <a:rPr sz="1800" dirty="0" err="1">
                <a:latin typeface="Courier"/>
              </a:rPr>
              <a:t>nona_tree_raw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>
                <a:latin typeface="Courier"/>
              </a:rPr>
              <a:t>1.Eastern US Tree Heights Distribution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plot_tree_height</a:t>
            </a:r>
            <a:r>
              <a:rPr dirty="0">
                <a:latin typeface="Courier"/>
              </a:rPr>
              <a:t>&lt;-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nona_tree_raw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</a:t>
            </a:r>
            <a:r>
              <a:rPr dirty="0" err="1">
                <a:latin typeface="Courier"/>
              </a:rPr>
              <a:t>ht</a:t>
            </a:r>
            <a:r>
              <a:rPr dirty="0">
                <a:latin typeface="Courier"/>
              </a:rPr>
              <a:t>)) +
  </a:t>
            </a:r>
            <a:r>
              <a:rPr dirty="0" err="1">
                <a:latin typeface="Courier"/>
              </a:rPr>
              <a:t>geom_histogram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binwidth</a:t>
            </a:r>
            <a:r>
              <a:rPr dirty="0">
                <a:latin typeface="Courier"/>
              </a:rPr>
              <a:t> = 5,color = "black") +
  labs(title = "Eastern US Tree Heights Distribution")</a:t>
            </a:r>
          </a:p>
        </p:txBody>
      </p:sp>
      <p:pic>
        <p:nvPicPr>
          <p:cNvPr id="3" name="Picture 1" descr="ppt_classproject-_6_final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2.Eastern US Tree Diameter Distribution</a:t>
            </a:r>
          </a:p>
          <a:p>
            <a:pPr lvl="0" indent="0">
              <a:buNone/>
            </a:pPr>
            <a:r>
              <a:rPr>
                <a:latin typeface="Courier"/>
              </a:rPr>
              <a:t>plot_tree_dia&lt;-ggplot(nona_tree_raw,aes(x=dia))+
  geom_histogram(binwidth = 0.2,color = "blue")+
  labs(title = "Eastern US Tree Diameter Distribution")</a:t>
            </a:r>
          </a:p>
        </p:txBody>
      </p:sp>
      <p:pic>
        <p:nvPicPr>
          <p:cNvPr id="3" name="Picture 1" descr="ppt_classproject-_6_final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15409"/>
            <a:ext cx="3008313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830" y="1339226"/>
            <a:ext cx="3008313" cy="351829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3.Eastern US Scatter Plot of Tree Height vs Diameter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scatter_plot_ht_dia</a:t>
            </a:r>
            <a:r>
              <a:rPr dirty="0">
                <a:latin typeface="Courier"/>
              </a:rPr>
              <a:t>&lt;-</a:t>
            </a:r>
            <a:r>
              <a:rPr dirty="0" err="1"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nona_tree_raw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aes</a:t>
            </a:r>
            <a:r>
              <a:rPr dirty="0">
                <a:latin typeface="Courier"/>
              </a:rPr>
              <a:t>(x = </a:t>
            </a:r>
            <a:r>
              <a:rPr dirty="0" err="1">
                <a:latin typeface="Courier"/>
              </a:rPr>
              <a:t>ht</a:t>
            </a:r>
            <a:r>
              <a:rPr dirty="0">
                <a:latin typeface="Courier"/>
              </a:rPr>
              <a:t>, y = </a:t>
            </a:r>
            <a:r>
              <a:rPr dirty="0" err="1">
                <a:latin typeface="Courier"/>
              </a:rPr>
              <a:t>dia</a:t>
            </a:r>
            <a:r>
              <a:rPr dirty="0">
                <a:latin typeface="Courier"/>
              </a:rPr>
              <a:t>)) +
  </a:t>
            </a:r>
            <a:r>
              <a:rPr dirty="0" err="1">
                <a:latin typeface="Courier"/>
              </a:rPr>
              <a:t>geom_point</a:t>
            </a:r>
            <a:r>
              <a:rPr dirty="0">
                <a:latin typeface="Courier"/>
              </a:rPr>
              <a:t>(color="red") +
  labs(title = "Eastern US Scatter Plot of Tree Height Diameter")</a:t>
            </a:r>
          </a:p>
        </p:txBody>
      </p:sp>
      <p:pic>
        <p:nvPicPr>
          <p:cNvPr id="3" name="Picture 1" descr="ppt_classproject-_6_final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Explanatory Data Analysis of Forest Inventory </a:t>
            </a:r>
            <a:r>
              <a:rPr sz="1800" dirty="0" err="1"/>
              <a:t>Dataframe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4.Eastern US Scatter Plot of Tree Height vs Diameter for each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scatter_plot_ht_dia_facetwrap &lt;- ggplot(nona_tree_raw, aes(x = ht, y = dia, color = common)) +
  geom_point() +
  facet_wrap(~common) +
  labs(title = "Eastern US Scatter Plot of Tree Height vs. Diameter",
       x = "Tree Height",
       y = "Diameter")</a:t>
            </a:r>
          </a:p>
        </p:txBody>
      </p:sp>
      <p:pic>
        <p:nvPicPr>
          <p:cNvPr id="3" name="Picture 1" descr="ppt_classproject-_6_final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3322</Words>
  <Application>Microsoft Office PowerPoint</Application>
  <PresentationFormat>On-screen Show (16:9)</PresentationFormat>
  <Paragraphs>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</vt:lpstr>
      <vt:lpstr>Office Theme</vt:lpstr>
      <vt:lpstr>Latitudinal distribution of tree species in the Eastern United States</vt:lpstr>
      <vt:lpstr>Preparing the Forest Inventory Data for analysis</vt:lpstr>
      <vt:lpstr>Preparing the Forest Inventory Data for analysis</vt:lpstr>
      <vt:lpstr>Preparing the Forest Inventory Data for analysis</vt:lpstr>
      <vt:lpstr>Analyzing NA values in the data frame.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Explanatory Data Analysis of Forest Inventory Dataframe</vt:lpstr>
      <vt:lpstr>Calculating tree species richness at grid level</vt:lpstr>
      <vt:lpstr>Calculating tree species richness at grid level</vt:lpstr>
      <vt:lpstr>Calculating tree species richness at grid level</vt:lpstr>
      <vt:lpstr>Calculating tree species richness at grid level</vt:lpstr>
      <vt:lpstr>Calculating tree species richness at grid level</vt:lpstr>
      <vt:lpstr>Calculating tree species richness at grid level</vt:lpstr>
      <vt:lpstr>Calculating tree species richness at grid level</vt:lpstr>
      <vt:lpstr>Displaying tree species rich on the Eastern US map at grid level</vt:lpstr>
      <vt:lpstr>Moving average and bootstrapping</vt:lpstr>
      <vt:lpstr>Moving average and bootstrapping</vt:lpstr>
      <vt:lpstr>Moving average and bootstrapping</vt:lpstr>
      <vt:lpstr>Plotting result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Latitudinal distribution of tree species in the Eastern United States</dc:title>
  <dc:creator>Cristina L,Sydney B, KN.Mitu,Sanghamitra S.</dc:creator>
  <cp:keywords/>
  <cp:lastModifiedBy>Sanghamitra Sengupta</cp:lastModifiedBy>
  <cp:revision>2</cp:revision>
  <dcterms:created xsi:type="dcterms:W3CDTF">2023-12-12T14:11:46Z</dcterms:created>
  <dcterms:modified xsi:type="dcterms:W3CDTF">2024-12-08T11:10:40Z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