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9"/>
    <p:restoredTop sz="96327"/>
  </p:normalViewPr>
  <p:slideViewPr>
    <p:cSldViewPr snapToGrid="0">
      <p:cViewPr varScale="1">
        <p:scale>
          <a:sx n="27" d="100"/>
          <a:sy n="27" d="100"/>
        </p:scale>
        <p:origin x="1352" y="224"/>
      </p:cViewPr>
      <p:guideLst>
        <p:guide orient="horz" pos="9535"/>
        <p:guide pos="13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2AA54E-CC62-AB6A-4783-CF2D90C67E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F077C-F51D-A3B6-31FD-9C58D9800F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4F97-C7E1-8549-B3BF-AE35B71DCD67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83D35-B532-3A8A-9FF4-8DDCAD1F3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19149-C520-5BA2-70F5-34099115B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B9533-ADB8-104E-B261-8BC676F7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2A23B-38DB-1A43-A8E5-8BA7A5387413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0F9E-3CBB-EC4E-A2B8-5F4BA469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35288" y="857250"/>
            <a:ext cx="32734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10F9E-3CBB-EC4E-A2B8-5F4BA4696F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5159670" y="10536481"/>
            <a:ext cx="32484424" cy="7266051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5451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312" y="19214669"/>
            <a:ext cx="23879149" cy="547361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83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018355" indent="0" algn="ctr">
              <a:buNone/>
              <a:defRPr sz="8388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8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79409" y="4137613"/>
            <a:ext cx="4933695" cy="219999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8024" y="4137613"/>
            <a:ext cx="22076771" cy="219999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0283" y="9042198"/>
            <a:ext cx="17121505" cy="2825687"/>
          </a:xfrm>
        </p:spPr>
        <p:txBody>
          <a:bodyPr anchor="ctr">
            <a:normAutofit/>
          </a:bodyPr>
          <a:lstStyle>
            <a:lvl1pPr marL="0" indent="0">
              <a:buNone/>
              <a:defRPr sz="8829" b="1">
                <a:solidFill>
                  <a:schemeClr val="accent1">
                    <a:lumMod val="75000"/>
                  </a:schemeClr>
                </a:solidFill>
              </a:defRPr>
            </a:lvl1pPr>
            <a:lvl2pPr marL="2018315" indent="0">
              <a:buNone/>
              <a:defRPr sz="8829" b="1"/>
            </a:lvl2pPr>
            <a:lvl3pPr marL="4036632" indent="0">
              <a:buNone/>
              <a:defRPr sz="7946" b="1"/>
            </a:lvl3pPr>
            <a:lvl4pPr marL="6054948" indent="0">
              <a:buNone/>
              <a:defRPr sz="7063" b="1"/>
            </a:lvl4pPr>
            <a:lvl5pPr marL="8073265" indent="0">
              <a:buNone/>
              <a:defRPr sz="7063" b="1"/>
            </a:lvl5pPr>
            <a:lvl6pPr marL="10091581" indent="0">
              <a:buNone/>
              <a:defRPr sz="7063" b="1"/>
            </a:lvl6pPr>
            <a:lvl7pPr marL="12109898" indent="0">
              <a:buNone/>
              <a:defRPr sz="7063" b="1"/>
            </a:lvl7pPr>
            <a:lvl8pPr marL="14128214" indent="0">
              <a:buNone/>
              <a:defRPr sz="7063" b="1"/>
            </a:lvl8pPr>
            <a:lvl9pPr marL="1614653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283" y="12110085"/>
            <a:ext cx="17121505" cy="14532102"/>
          </a:xfrm>
        </p:spPr>
        <p:txBody>
          <a:bodyPr/>
          <a:lstStyle>
            <a:lvl1pPr>
              <a:defRPr sz="8829"/>
            </a:lvl1pPr>
            <a:lvl2pPr>
              <a:defRPr sz="7946"/>
            </a:lvl2pPr>
            <a:lvl3pPr>
              <a:defRPr sz="7063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66502" y="9042198"/>
            <a:ext cx="17121505" cy="2825687"/>
          </a:xfrm>
        </p:spPr>
        <p:txBody>
          <a:bodyPr anchor="ctr">
            <a:normAutofit/>
          </a:bodyPr>
          <a:lstStyle>
            <a:lvl1pPr marL="0" indent="0">
              <a:buNone/>
              <a:defRPr sz="8829" b="1">
                <a:solidFill>
                  <a:schemeClr val="accent1">
                    <a:lumMod val="75000"/>
                  </a:schemeClr>
                </a:solidFill>
              </a:defRPr>
            </a:lvl1pPr>
            <a:lvl2pPr marL="2018315" indent="0">
              <a:buNone/>
              <a:defRPr sz="8829" b="1"/>
            </a:lvl2pPr>
            <a:lvl3pPr marL="4036632" indent="0">
              <a:buNone/>
              <a:defRPr sz="7946" b="1"/>
            </a:lvl3pPr>
            <a:lvl4pPr marL="6054948" indent="0">
              <a:buNone/>
              <a:defRPr sz="7063" b="1"/>
            </a:lvl4pPr>
            <a:lvl5pPr marL="8073265" indent="0">
              <a:buNone/>
              <a:defRPr sz="7063" b="1"/>
            </a:lvl5pPr>
            <a:lvl6pPr marL="10091581" indent="0">
              <a:buNone/>
              <a:defRPr sz="7063" b="1"/>
            </a:lvl6pPr>
            <a:lvl7pPr marL="12109898" indent="0">
              <a:buNone/>
              <a:defRPr sz="7063" b="1"/>
            </a:lvl7pPr>
            <a:lvl8pPr marL="14128214" indent="0">
              <a:buNone/>
              <a:defRPr sz="7063" b="1"/>
            </a:lvl8pPr>
            <a:lvl9pPr marL="1614653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66502" y="12110085"/>
            <a:ext cx="17121505" cy="14532102"/>
          </a:xfrm>
        </p:spPr>
        <p:txBody>
          <a:bodyPr/>
          <a:lstStyle>
            <a:lvl1pPr>
              <a:defRPr sz="8829"/>
            </a:lvl1pPr>
            <a:lvl2pPr>
              <a:defRPr sz="7946"/>
            </a:lvl2pPr>
            <a:lvl3pPr>
              <a:defRPr sz="7063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179255" y="10536481"/>
            <a:ext cx="32488056" cy="7266051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5451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2312" y="19214320"/>
            <a:ext cx="23879149" cy="5584810"/>
          </a:xfrm>
        </p:spPr>
        <p:txBody>
          <a:bodyPr anchor="t" anchorCtr="1">
            <a:normAutofit/>
          </a:bodyPr>
          <a:lstStyle>
            <a:lvl1pPr marL="0" indent="0">
              <a:buNone/>
              <a:defRPr sz="8388">
                <a:solidFill>
                  <a:schemeClr val="tx1"/>
                </a:solidFill>
              </a:defRPr>
            </a:lvl1pPr>
            <a:lvl2pPr marL="2018355" indent="0">
              <a:buNone/>
              <a:defRPr sz="8388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9667" y="11645865"/>
            <a:ext cx="15391487" cy="136939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52606" y="11645865"/>
            <a:ext cx="15403157" cy="136939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665" y="10212849"/>
            <a:ext cx="15391492" cy="310825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8388" b="0" cap="all" spc="441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018355" indent="0">
              <a:buNone/>
              <a:defRPr sz="8388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9665" y="13876139"/>
            <a:ext cx="15391492" cy="114636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52606" y="13876139"/>
            <a:ext cx="15403157" cy="1146368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52606" y="10212849"/>
            <a:ext cx="15403157" cy="310825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8388" b="0" cap="all" spc="441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018355" indent="0">
              <a:buNone/>
              <a:defRPr sz="8388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21401882" cy="30275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999180" y="9905572"/>
            <a:ext cx="15403522" cy="50392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9271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9079" y="3552292"/>
            <a:ext cx="16907486" cy="23170630"/>
          </a:xfrm>
        </p:spPr>
        <p:txBody>
          <a:bodyPr>
            <a:normAutofit/>
          </a:bodyPr>
          <a:lstStyle>
            <a:lvl1pPr>
              <a:defRPr sz="8388">
                <a:solidFill>
                  <a:schemeClr val="tx1"/>
                </a:solidFill>
              </a:defRPr>
            </a:lvl1pPr>
            <a:lvl2pPr>
              <a:defRPr sz="7063">
                <a:solidFill>
                  <a:schemeClr val="tx1"/>
                </a:solidFill>
              </a:defRPr>
            </a:lvl2pPr>
            <a:lvl3pPr>
              <a:defRPr sz="7063">
                <a:solidFill>
                  <a:schemeClr val="tx1"/>
                </a:solidFill>
              </a:defRPr>
            </a:lvl3pPr>
            <a:lvl4pPr>
              <a:defRPr sz="7063">
                <a:solidFill>
                  <a:schemeClr val="tx1"/>
                </a:solidFill>
              </a:defRPr>
            </a:lvl4pPr>
            <a:lvl5pPr>
              <a:defRPr sz="7063">
                <a:solidFill>
                  <a:schemeClr val="tx1"/>
                </a:solidFill>
              </a:defRPr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9605" y="15671409"/>
            <a:ext cx="13322671" cy="968575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6622">
                <a:solidFill>
                  <a:srgbClr val="FFFFFF"/>
                </a:solidFill>
              </a:defRPr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99180" y="27530260"/>
            <a:ext cx="17818040" cy="1412843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" y="0"/>
            <a:ext cx="21401877" cy="30275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996263" y="9905566"/>
            <a:ext cx="15409355" cy="5045869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9271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01884" y="-186172"/>
            <a:ext cx="21423288" cy="30275213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14127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9605" y="15671416"/>
            <a:ext cx="13322671" cy="9685759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6622">
                <a:solidFill>
                  <a:srgbClr val="FFFFFF"/>
                </a:solidFill>
              </a:defRPr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96264" y="27530260"/>
            <a:ext cx="17806365" cy="1412843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518022" y="4258713"/>
            <a:ext cx="27795085" cy="52477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8022" y="11645872"/>
            <a:ext cx="27795085" cy="136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87889" y="27541773"/>
            <a:ext cx="9667874" cy="143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59B2D2-224B-6A43-AA6B-7CFC07190C9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665" y="27530260"/>
            <a:ext cx="21330093" cy="141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572594" y="27449526"/>
            <a:ext cx="1712151" cy="1614678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4856" spc="0" baseline="0">
                <a:solidFill>
                  <a:srgbClr val="FFFFFF"/>
                </a:solidFill>
              </a:defRPr>
            </a:lvl1pPr>
          </a:lstStyle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</p:sldLayoutIdLst>
  <p:txStyles>
    <p:titleStyle>
      <a:lvl1pPr algn="ctr" defTabSz="4036710" rtl="0" eaLnBrk="1" latinLnBrk="0" hangingPunct="1">
        <a:lnSpc>
          <a:spcPct val="90000"/>
        </a:lnSpc>
        <a:spcBef>
          <a:spcPct val="0"/>
        </a:spcBef>
        <a:buNone/>
        <a:defRPr sz="11478" kern="1200" cap="all" spc="883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94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018355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3027533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4036710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5045888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802771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/>
          </a:solidFill>
          <a:latin typeface="+mn-lt"/>
          <a:ea typeface="+mn-ea"/>
          <a:cs typeface="+mn-cs"/>
        </a:defRPr>
      </a:lvl6pPr>
      <a:lvl7pPr marL="6559654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/>
          </a:solidFill>
          <a:latin typeface="+mn-lt"/>
          <a:ea typeface="+mn-ea"/>
          <a:cs typeface="+mn-cs"/>
        </a:defRPr>
      </a:lvl7pPr>
      <a:lvl8pPr marL="7316537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073420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atabank.worldbank.org/reports.aspx?source=2&amp;series=AG.LND.FRST.ZS&amp;country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D03932-3AF8-ABA4-17D5-3E6E3ECFD8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89301" y="696477"/>
            <a:ext cx="18425160" cy="3062723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126FFC-2506-F919-4D48-3346EB9BA7C1}"/>
              </a:ext>
            </a:extLst>
          </p:cNvPr>
          <p:cNvSpPr txBox="1"/>
          <p:nvPr/>
        </p:nvSpPr>
        <p:spPr>
          <a:xfrm>
            <a:off x="34679903" y="2227838"/>
            <a:ext cx="6722311" cy="12618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</a:rPr>
              <a:t>	</a:t>
            </a:r>
            <a:r>
              <a:rPr lang="en-IN" sz="3600" dirty="0">
                <a:solidFill>
                  <a:srgbClr val="000000"/>
                </a:solidFill>
              </a:rPr>
              <a:t>Name: </a:t>
            </a:r>
            <a:r>
              <a:rPr lang="en-IN" sz="3600" dirty="0" err="1">
                <a:solidFill>
                  <a:srgbClr val="000000"/>
                </a:solidFill>
              </a:rPr>
              <a:t>Sanghavi</a:t>
            </a:r>
            <a:r>
              <a:rPr lang="en-IN" sz="3600" dirty="0">
                <a:solidFill>
                  <a:srgbClr val="000000"/>
                </a:solidFill>
              </a:rPr>
              <a:t> </a:t>
            </a:r>
            <a:r>
              <a:rPr lang="en-IN" sz="3600" dirty="0" err="1">
                <a:solidFill>
                  <a:srgbClr val="000000"/>
                </a:solidFill>
              </a:rPr>
              <a:t>Rangineni</a:t>
            </a:r>
            <a:r>
              <a:rPr lang="en-IN" sz="36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IN" sz="36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Student Id: 22086311</a:t>
            </a:r>
            <a:endParaRPr lang="en-US" sz="3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73DB804B-DABE-9873-C051-4C964C8D445F}"/>
              </a:ext>
            </a:extLst>
          </p:cNvPr>
          <p:cNvSpPr/>
          <p:nvPr/>
        </p:nvSpPr>
        <p:spPr>
          <a:xfrm>
            <a:off x="1405058" y="5139284"/>
            <a:ext cx="14630400" cy="566928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5E5FE-BA21-482A-29C0-9ED2163EDD28}"/>
              </a:ext>
            </a:extLst>
          </p:cNvPr>
          <p:cNvSpPr txBox="1"/>
          <p:nvPr/>
        </p:nvSpPr>
        <p:spPr>
          <a:xfrm>
            <a:off x="2441700" y="6406189"/>
            <a:ext cx="12556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Synopsis</a:t>
            </a:r>
          </a:p>
          <a:p>
            <a:pPr algn="ctr"/>
            <a:endParaRPr lang="en-US" sz="3600" b="1" u="sng" dirty="0"/>
          </a:p>
          <a:p>
            <a:pPr algn="just"/>
            <a:r>
              <a:rPr lang="en-US" sz="2800" dirty="0"/>
              <a:t>This study combines two different approaches, K-Means Clustering and Polynomial Fitting, to investigate patterns and time trends in a heterogeneous dataset that includes environmental and socioeconomic variables.</a:t>
            </a:r>
          </a:p>
        </p:txBody>
      </p:sp>
      <p:sp>
        <p:nvSpPr>
          <p:cNvPr id="17" name="Bevel 16">
            <a:extLst>
              <a:ext uri="{FF2B5EF4-FFF2-40B4-BE49-F238E27FC236}">
                <a16:creationId xmlns:a16="http://schemas.microsoft.com/office/drawing/2014/main" id="{8AF39FBA-F640-75EC-3C12-A300EF9F8B53}"/>
              </a:ext>
            </a:extLst>
          </p:cNvPr>
          <p:cNvSpPr/>
          <p:nvPr/>
        </p:nvSpPr>
        <p:spPr>
          <a:xfrm>
            <a:off x="1405137" y="19405693"/>
            <a:ext cx="14630400" cy="566928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D54231-99E4-7019-8947-FC2659F08FB3}"/>
              </a:ext>
            </a:extLst>
          </p:cNvPr>
          <p:cNvSpPr txBox="1"/>
          <p:nvPr/>
        </p:nvSpPr>
        <p:spPr>
          <a:xfrm>
            <a:off x="2441858" y="20347507"/>
            <a:ext cx="1255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sng" strike="noStrike" dirty="0">
                <a:solidFill>
                  <a:srgbClr val="000000"/>
                </a:solidFill>
                <a:effectLst/>
              </a:rPr>
              <a:t>Data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N" sz="3600" b="1" i="0" u="sng" strike="noStrike" dirty="0">
                <a:solidFill>
                  <a:srgbClr val="000000"/>
                </a:solidFill>
                <a:effectLst/>
              </a:rPr>
              <a:t>Pre-processing</a:t>
            </a:r>
          </a:p>
          <a:p>
            <a:endParaRPr lang="en-IN" sz="3600" b="1" u="sng" dirty="0">
              <a:solidFill>
                <a:srgbClr val="000000"/>
              </a:solidFill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2.1 Handling Missing Values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At first, there are ".." missing values in the dataset. </a:t>
            </a:r>
            <a:r>
              <a:rPr lang="en-IN" sz="2800" b="0" i="0" u="none" strike="noStrike" dirty="0" err="1">
                <a:solidFill>
                  <a:srgbClr val="000000"/>
                </a:solidFill>
                <a:effectLst/>
              </a:rPr>
              <a:t>pd.NA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 was used in their place.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Selected columns relevant for clustering were extracted.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2.2 Imputation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The mean was used to impute missing numerical values in the chosen features.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endParaRPr lang="en-US" sz="2800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C4F3E5-F65D-2883-7337-5ADFE227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989" y="9687863"/>
            <a:ext cx="12556800" cy="61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590B1D-CAB1-F3AB-CDCA-72854C9D0265}"/>
              </a:ext>
            </a:extLst>
          </p:cNvPr>
          <p:cNvSpPr/>
          <p:nvPr/>
        </p:nvSpPr>
        <p:spPr>
          <a:xfrm>
            <a:off x="2441858" y="12858155"/>
            <a:ext cx="12556800" cy="1274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43760-08FA-6814-C0FF-7D9504A6FF22}"/>
              </a:ext>
            </a:extLst>
          </p:cNvPr>
          <p:cNvSpPr txBox="1"/>
          <p:nvPr/>
        </p:nvSpPr>
        <p:spPr>
          <a:xfrm>
            <a:off x="2441858" y="13181761"/>
            <a:ext cx="12556800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Overview</a:t>
            </a:r>
          </a:p>
          <a:p>
            <a:pPr algn="ctr"/>
            <a:endParaRPr lang="en-US" sz="3600" b="1" u="sng" dirty="0"/>
          </a:p>
          <a:p>
            <a:pPr algn="just"/>
            <a:r>
              <a:rPr lang="en-US" sz="2800" dirty="0"/>
              <a:t>This Python software combines two different analytical methods to extract information from a collection of economic and environmental indicators. In order to promote awareness of global trends and inequalities, the first section uses K-Means clustering to find patterns in important socio-economic indicators. A useful method for evaluating environmental sustainability is the second section, which models and predicts changes in forest area over time using polynomial curve fitting.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4C8C1-1F66-64A6-45B1-C28BA1539099}"/>
              </a:ext>
            </a:extLst>
          </p:cNvPr>
          <p:cNvSpPr/>
          <p:nvPr/>
        </p:nvSpPr>
        <p:spPr>
          <a:xfrm>
            <a:off x="19120989" y="5139284"/>
            <a:ext cx="12556800" cy="1274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29656-8513-8940-9D70-A5DA6A77DDB5}"/>
              </a:ext>
            </a:extLst>
          </p:cNvPr>
          <p:cNvSpPr txBox="1"/>
          <p:nvPr/>
        </p:nvSpPr>
        <p:spPr>
          <a:xfrm>
            <a:off x="19120989" y="5439369"/>
            <a:ext cx="12556800" cy="5386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0" u="sng" strike="noStrike" dirty="0">
                <a:solidFill>
                  <a:srgbClr val="000000"/>
                </a:solidFill>
                <a:effectLst/>
              </a:rPr>
              <a:t>K-Means Clustering</a:t>
            </a:r>
          </a:p>
          <a:p>
            <a:pPr algn="just"/>
            <a:endParaRPr lang="en-IN" sz="2800" b="1" u="sng" dirty="0">
              <a:solidFill>
                <a:srgbClr val="000000"/>
              </a:solidFill>
            </a:endParaRPr>
          </a:p>
          <a:p>
            <a:pPr algn="just"/>
            <a:endParaRPr lang="en-IN" sz="2800" b="1" u="sng" dirty="0">
              <a:solidFill>
                <a:srgbClr val="000000"/>
              </a:solidFill>
            </a:endParaRP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The pre-processed data was run through the seven clusters of the K-Means algorithm.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A cluster quality statistic known as the Silhouette Score was computed.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IN" sz="28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Silhouette Score: 0.7234135839410123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IN" sz="2800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IN" sz="2800" dirty="0"/>
            </a:br>
            <a:br>
              <a:rPr lang="en-IN" sz="2800" dirty="0"/>
            </a:br>
            <a:endParaRPr lang="en-US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E354F4-10DB-51ED-BBA5-F219F4C9C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989" y="21266258"/>
            <a:ext cx="12556800" cy="61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B681FCC-6EEE-5CD1-DA09-834A34D018C6}"/>
              </a:ext>
            </a:extLst>
          </p:cNvPr>
          <p:cNvSpPr/>
          <p:nvPr/>
        </p:nvSpPr>
        <p:spPr>
          <a:xfrm>
            <a:off x="19120989" y="16532148"/>
            <a:ext cx="12556800" cy="1274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FBEBBB-076A-9A22-C8E1-2D377C34C823}"/>
                  </a:ext>
                </a:extLst>
              </p:cNvPr>
              <p:cNvSpPr txBox="1"/>
              <p:nvPr/>
            </p:nvSpPr>
            <p:spPr>
              <a:xfrm>
                <a:off x="19120989" y="16957488"/>
                <a:ext cx="125568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i="0" u="sng" strike="noStrike" dirty="0">
                    <a:solidFill>
                      <a:srgbClr val="000000"/>
                    </a:solidFill>
                    <a:effectLst/>
                  </a:rPr>
                  <a:t>Polynomial Fit with Confidence Interval</a:t>
                </a:r>
              </a:p>
              <a:p>
                <a:pPr algn="ctr"/>
                <a:endParaRPr lang="en-IN" sz="3600" b="1" i="0" u="sng" strike="noStrike" dirty="0">
                  <a:solidFill>
                    <a:srgbClr val="000000"/>
                  </a:solidFill>
                  <a:effectLst/>
                </a:endParaRPr>
              </a:p>
              <a:p>
                <a:pPr algn="just"/>
                <a:endParaRPr lang="en-IN" sz="2800" b="1" u="sng" dirty="0">
                  <a:solidFill>
                    <a:srgbClr val="000000"/>
                  </a:solidFill>
                </a:endParaRPr>
              </a:p>
              <a:p>
                <a:pPr marL="722313" indent="-515938" algn="just" rtl="0" fontAlgn="base">
                  <a:spcBef>
                    <a:spcPts val="0"/>
                  </a:spcBef>
                  <a:spcAft>
                    <a:spcPts val="0"/>
                  </a:spcAft>
                  <a:buSzPct val="135000"/>
                  <a:buFont typeface="Arial" panose="020B0604020202020204" pitchFamily="34" charset="0"/>
                  <a:buChar char="•"/>
                </a:pPr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The percentage of forest area was subjected to time series analysis.</a:t>
                </a:r>
                <a:endParaRPr lang="en-IN" sz="2800" b="0" i="0" u="none" strike="noStrike" dirty="0">
                  <a:solidFill>
                    <a:srgbClr val="D1D5DB"/>
                  </a:solidFill>
                  <a:effectLst/>
                </a:endParaRPr>
              </a:p>
              <a:p>
                <a:pPr marL="766763" indent="-576263" algn="just" rtl="0" fontAlgn="base">
                  <a:spcBef>
                    <a:spcPts val="0"/>
                  </a:spcBef>
                  <a:spcAft>
                    <a:spcPts val="0"/>
                  </a:spcAft>
                  <a:buSzPct val="135000"/>
                  <a:buFont typeface="Arial" panose="020B0604020202020204" pitchFamily="34" charset="0"/>
                  <a:buChar char="•"/>
                </a:pPr>
                <a:r>
                  <a:rPr lang="en-IN" sz="2800" b="0" i="0" u="none" strike="noStrike" dirty="0" err="1">
                    <a:solidFill>
                      <a:srgbClr val="000000"/>
                    </a:solidFill>
                    <a:effectLst/>
                  </a:rPr>
                  <a:t>NaN</a:t>
                </a:r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 values were managed, and the data were fitted with a polynomial curve.</a:t>
                </a:r>
                <a:endParaRPr lang="en-IN" sz="2800" b="0" i="0" u="none" strike="noStrike" dirty="0">
                  <a:solidFill>
                    <a:srgbClr val="D1D5DB"/>
                  </a:solidFill>
                  <a:effectLst/>
                </a:endParaRPr>
              </a:p>
              <a:p>
                <a:pPr marL="14288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4.1 Model Function</a:t>
                </a:r>
              </a:p>
              <a:p>
                <a:pPr marL="766763" indent="-576263" algn="just" fontAlgn="base">
                  <a:buSzPct val="135000"/>
                  <a:buFont typeface="Arial" panose="020B0604020202020204" pitchFamily="34" charset="0"/>
                  <a:buChar char="•"/>
                </a:pPr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A quadratic model function was defined: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2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2800" b="0" i="0" u="none" strike="noStrike" dirty="0">
                  <a:solidFill>
                    <a:srgbClr val="D1D5DB"/>
                  </a:solidFill>
                  <a:effectLst/>
                </a:endParaRPr>
              </a:p>
              <a:p>
                <a:pPr algn="ctr"/>
                <a:endParaRPr lang="en-US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FBEBBB-076A-9A22-C8E1-2D377C34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989" y="16957488"/>
                <a:ext cx="12556800" cy="3785652"/>
              </a:xfrm>
              <a:prstGeom prst="rect">
                <a:avLst/>
              </a:prstGeom>
              <a:blipFill>
                <a:blip r:embed="rId6"/>
                <a:stretch>
                  <a:fillRect l="-909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7F6C2B9-9463-C117-4C83-20F84F34D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32683"/>
              </p:ext>
            </p:extLst>
          </p:nvPr>
        </p:nvGraphicFramePr>
        <p:xfrm>
          <a:off x="33997899" y="7342325"/>
          <a:ext cx="8086320" cy="1761558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043160">
                  <a:extLst>
                    <a:ext uri="{9D8B030D-6E8A-4147-A177-3AD203B41FA5}">
                      <a16:colId xmlns:a16="http://schemas.microsoft.com/office/drawing/2014/main" val="3577065383"/>
                    </a:ext>
                  </a:extLst>
                </a:gridCol>
                <a:gridCol w="4043160">
                  <a:extLst>
                    <a:ext uri="{9D8B030D-6E8A-4147-A177-3AD203B41FA5}">
                      <a16:colId xmlns:a16="http://schemas.microsoft.com/office/drawing/2014/main" val="1196943872"/>
                    </a:ext>
                  </a:extLst>
                </a:gridCol>
              </a:tblGrid>
              <a:tr h="1798962">
                <a:tc>
                  <a:txBody>
                    <a:bodyPr/>
                    <a:lstStyle/>
                    <a:p>
                      <a:pPr algn="ctr"/>
                      <a:r>
                        <a:rPr lang="en-IN" sz="3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sz="32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predicted_value_for_forestLand</a:t>
                      </a:r>
                      <a:endParaRPr lang="en-IN" sz="3200" b="1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54673"/>
                  </a:ext>
                </a:extLst>
              </a:tr>
              <a:tr h="122899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2018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21.18203041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350548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marL="0" marR="0" lvl="0" indent="0" algn="ctr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2019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21.27129945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10889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21.35618044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3157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21.43667339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0245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21.5127783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039420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21.58449517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39342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21.651824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4436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21.71476479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08143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21.77331754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823671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21.82748225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87432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21.87725892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320465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21.92264755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390942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2030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21.96364813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464720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2031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22.00026068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9247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0A34BF5-26DA-B373-4012-8D717C0E8A33}"/>
              </a:ext>
            </a:extLst>
          </p:cNvPr>
          <p:cNvSpPr/>
          <p:nvPr/>
        </p:nvSpPr>
        <p:spPr>
          <a:xfrm>
            <a:off x="1405058" y="27674157"/>
            <a:ext cx="14630400" cy="1274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45E1F-30CE-B646-99C5-546F06852920}"/>
              </a:ext>
            </a:extLst>
          </p:cNvPr>
          <p:cNvSpPr txBox="1"/>
          <p:nvPr/>
        </p:nvSpPr>
        <p:spPr>
          <a:xfrm>
            <a:off x="1405058" y="27328120"/>
            <a:ext cx="16284001" cy="19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4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u="sng" dirty="0">
                <a:ea typeface="Verdana" panose="020B060403050404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ea typeface="Verdana" panose="020B060403050404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2400" u="sng" dirty="0" err="1">
                <a:ea typeface="Verdana" panose="020B0604030504040204" pitchFamily="34" charset="0"/>
                <a:cs typeface="Arial" panose="020B0604020202020204" pitchFamily="34" charset="0"/>
              </a:rPr>
              <a:t>Link</a:t>
            </a:r>
            <a:r>
              <a:rPr lang="en-US" sz="2400" dirty="0"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ea typeface="Verdana" panose="020B0604030504040204" pitchFamily="34" charset="0"/>
                <a:cs typeface="Arial" panose="020B0604020202020204" pitchFamily="34" charset="0"/>
                <a:hlinkClick r:id="rId7"/>
              </a:rPr>
              <a:t>https://databank.worldbank.org/reports.aspx?source=2&amp;series=AG.LND.FRST.ZS&amp;country=</a:t>
            </a:r>
            <a:endParaRPr lang="en-US" sz="24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545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744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{14B6814A-91FE-4347-8D2F-DF557A1390E5}tf10001120</Template>
  <TotalTime>450</TotalTime>
  <Words>319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Gill Sans MT</vt:lpstr>
      <vt:lpstr>Verdana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CLUSTERING AND FITTING     </dc:title>
  <dc:creator>Ajay Prabhat Gorrumuchu [Student-PECS]</dc:creator>
  <cp:lastModifiedBy>Ajay Prabhat Gorrumuchu [Student-PECS]</cp:lastModifiedBy>
  <cp:revision>96</cp:revision>
  <dcterms:created xsi:type="dcterms:W3CDTF">2024-01-02T18:54:58Z</dcterms:created>
  <dcterms:modified xsi:type="dcterms:W3CDTF">2024-01-07T23:36:55Z</dcterms:modified>
</cp:coreProperties>
</file>