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97B4-03AC-400A-8001-4C96DB8E9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BBFE6E-A02A-4F67-87F0-92263BAC7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CDA10-B4C1-438C-9D83-94488A75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D10-EF2E-47DA-8FDC-0075DC0368D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6ED80-845B-46F9-A3A1-5E4A2CB5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A7122-9822-4353-BDD2-A792104C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60-9458-4DF1-B506-33F30FF5A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9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171C4-E62B-40E3-A422-EB89D0E7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CD0A44-857E-4BB1-92A5-7C984E8D3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2C958-4279-484C-BA37-A46057A8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D10-EF2E-47DA-8FDC-0075DC0368D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0D6CA-0D61-4BA5-AE60-D83AEE63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75967-5CAC-4869-A6CF-3609297B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60-9458-4DF1-B506-33F30FF5A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0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25512A-0AF3-409C-B42B-F5858BDA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2E20C0-1CC0-409E-9ED7-D228304E1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5407C-1C30-45A4-908F-4B5D9A42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D10-EF2E-47DA-8FDC-0075DC0368D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503103-31D7-4822-A406-726F572D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BEBC6-CC99-4B42-8EE2-3BE65509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60-9458-4DF1-B506-33F30FF5A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9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57503-730C-499E-8F98-424A1E48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5ECD9-CF94-4781-9F05-8C4DBFF68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E2D74-FA16-4B9F-B85F-F7F2DBE2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D10-EF2E-47DA-8FDC-0075DC0368D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47FBA-C45E-4EE1-982D-9C8ADDA7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25582-DCF9-402B-AEFC-2C3EE3FE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60-9458-4DF1-B506-33F30FF5A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5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0DDB0-F32C-4EBE-9C63-6A556F08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A1DE9-371B-422E-94F7-2D1D73C7E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BC6E2-6A03-4E4F-904A-445036C4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D10-EF2E-47DA-8FDC-0075DC0368D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0E2E4-A7AB-4A41-A18A-67A6D2B6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C3393-6270-4BC0-9F0F-310CB598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60-9458-4DF1-B506-33F30FF5A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30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93E40-E287-4625-8E81-25B4B7E5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090DD-7988-4ED3-8123-41DC148F9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821009-69ED-40FE-BA90-1B24EF68F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42AB19-B9A8-4AA9-95A6-C6F2826A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D10-EF2E-47DA-8FDC-0075DC0368D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DEC2C-0369-41A2-BF48-264AED76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E6834A-C4C4-41A0-831E-A1DE0E2D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60-9458-4DF1-B506-33F30FF5A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8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C3F93-1845-4D40-8382-3E294683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E61827-71EC-424C-A91D-5D3668951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7473C4-0089-46BB-92B6-7A1B49EB6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60BD2D-3AF2-4094-A77D-C4A22DBD6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E78187-675D-4331-800A-2562AB6B5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C08D20-7E69-4CF2-9A2A-4841B48E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D10-EF2E-47DA-8FDC-0075DC0368D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4C617A-F0FE-425B-9BB0-8720E561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234CC6-3180-4C6A-8454-5CE68EB4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60-9458-4DF1-B506-33F30FF5A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14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CA700-A518-4329-AE23-826374A7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8DB3F0-7B6A-4E23-815E-4CACEF62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D10-EF2E-47DA-8FDC-0075DC0368D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84391B-7A5C-4AD1-994C-CA61855B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C7A2A3-04EE-40B5-887B-8BF38AEC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60-9458-4DF1-B506-33F30FF5A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1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06E825-FC4E-4BB7-B6DF-3660557F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D10-EF2E-47DA-8FDC-0075DC0368D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5CDDE8-7AC8-48B8-80D1-24E2AE35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55374B-B141-4652-A55F-0145A03E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60-9458-4DF1-B506-33F30FF5A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69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82585-79F4-446C-A433-1E2FAC9D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25F28-7353-42D7-8E01-B2F103021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7A7E4A-BFBA-4C2B-8317-D83865C8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75183-788A-47B0-AEBA-E4101543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D10-EF2E-47DA-8FDC-0075DC0368D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B3C245-8FA5-4515-BECA-F64E1E4C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FAF26-2623-4790-8691-74766ECC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60-9458-4DF1-B506-33F30FF5A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5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25B0C-07EA-4C15-BD26-C65952F7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6687AC-148D-4A47-BBD1-F43D3AD41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30DAB9-A88B-4B49-9E1B-BDD448A8F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BDCC0-1870-465F-9C34-B7C92FE7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D10-EF2E-47DA-8FDC-0075DC0368D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D3393E-20A9-4688-B060-DCFC11C5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0F2C8-8F1C-469D-84A6-5C53F861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60-9458-4DF1-B506-33F30FF5A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69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D6C5F8-30E0-43C0-B667-7C1D5D60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8156E7-08E9-4128-95C9-9FBD56A9E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72BAC-3445-479B-B3F3-0B61036D2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92D10-EF2E-47DA-8FDC-0075DC0368D9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B5C59-9611-4A0A-8C13-23CD1FE03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DFD89-4293-4F9D-B42E-3F9C5C7C4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18A60-9458-4DF1-B506-33F30FF5A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2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19C1B2-58C6-4321-8CBC-912955FABCF1}"/>
              </a:ext>
            </a:extLst>
          </p:cNvPr>
          <p:cNvSpPr/>
          <p:nvPr/>
        </p:nvSpPr>
        <p:spPr>
          <a:xfrm>
            <a:off x="2741002" y="802298"/>
            <a:ext cx="6709996" cy="52534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INDEX</a:t>
            </a:r>
          </a:p>
          <a:p>
            <a:pPr algn="ctr"/>
            <a:endParaRPr lang="en-US" altLang="ko-KR" sz="4000" dirty="0"/>
          </a:p>
          <a:p>
            <a:pPr marL="742950" indent="-742950" algn="ctr">
              <a:buAutoNum type="arabicPeriod"/>
            </a:pPr>
            <a:r>
              <a:rPr lang="en-US" altLang="ko-KR" sz="4000" dirty="0" err="1"/>
              <a:t>Numpy</a:t>
            </a:r>
            <a:r>
              <a:rPr lang="en-US" altLang="ko-KR" sz="4000" dirty="0"/>
              <a:t> </a:t>
            </a:r>
            <a:r>
              <a:rPr lang="ko-KR" altLang="en-US" sz="4000" dirty="0"/>
              <a:t>기본 사용법</a:t>
            </a:r>
            <a:endParaRPr lang="en-US" altLang="ko-KR" sz="4000" dirty="0"/>
          </a:p>
          <a:p>
            <a:pPr marL="742950" indent="-742950" algn="ctr">
              <a:buAutoNum type="arabicPeriod"/>
            </a:pPr>
            <a:endParaRPr lang="en-US" altLang="ko-KR" sz="4000" dirty="0"/>
          </a:p>
          <a:p>
            <a:pPr marL="742950" indent="-742950" algn="ctr">
              <a:buAutoNum type="arabicPeriod"/>
            </a:pPr>
            <a:r>
              <a:rPr lang="en-US" altLang="ko-KR" sz="4000" dirty="0" err="1"/>
              <a:t>Numpy</a:t>
            </a:r>
            <a:r>
              <a:rPr lang="en-US" altLang="ko-KR" sz="4000" dirty="0"/>
              <a:t> </a:t>
            </a:r>
            <a:r>
              <a:rPr lang="ko-KR" altLang="en-US" sz="4000" dirty="0"/>
              <a:t>연산과 함수</a:t>
            </a:r>
            <a:endParaRPr lang="en-US" altLang="ko-KR" sz="4000" dirty="0"/>
          </a:p>
          <a:p>
            <a:pPr marL="742950" indent="-742950" algn="ctr">
              <a:buAutoNum type="arabicPeriod"/>
            </a:pPr>
            <a:endParaRPr lang="en-US" altLang="ko-KR" sz="4000" dirty="0"/>
          </a:p>
          <a:p>
            <a:pPr marL="742950" indent="-742950" algn="ctr">
              <a:buAutoNum type="arabicPeriod"/>
            </a:pPr>
            <a:r>
              <a:rPr lang="en-US" altLang="ko-KR" sz="4000" dirty="0" err="1"/>
              <a:t>Numpy</a:t>
            </a:r>
            <a:r>
              <a:rPr lang="en-US" altLang="ko-KR" sz="4000" dirty="0"/>
              <a:t> </a:t>
            </a:r>
            <a:r>
              <a:rPr lang="ko-KR" altLang="en-US" sz="4000" dirty="0"/>
              <a:t>활용 및 응용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52851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6253D9-DC15-4058-84FC-9D1BAD2F1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556019"/>
              </p:ext>
            </p:extLst>
          </p:nvPr>
        </p:nvGraphicFramePr>
        <p:xfrm>
          <a:off x="7016262" y="3281601"/>
          <a:ext cx="3614822" cy="1895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11">
                  <a:extLst>
                    <a:ext uri="{9D8B030D-6E8A-4147-A177-3AD203B41FA5}">
                      <a16:colId xmlns:a16="http://schemas.microsoft.com/office/drawing/2014/main" val="3520052362"/>
                    </a:ext>
                  </a:extLst>
                </a:gridCol>
                <a:gridCol w="1807411">
                  <a:extLst>
                    <a:ext uri="{9D8B030D-6E8A-4147-A177-3AD203B41FA5}">
                      <a16:colId xmlns:a16="http://schemas.microsoft.com/office/drawing/2014/main" val="335739844"/>
                    </a:ext>
                  </a:extLst>
                </a:gridCol>
              </a:tblGrid>
              <a:tr h="947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697939"/>
                  </a:ext>
                </a:extLst>
              </a:tr>
              <a:tr h="947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5624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4984FA8-9CDC-4A88-B07C-64C3DA6A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93421"/>
              </p:ext>
            </p:extLst>
          </p:nvPr>
        </p:nvGraphicFramePr>
        <p:xfrm>
          <a:off x="6459415" y="3576399"/>
          <a:ext cx="3614822" cy="1895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11">
                  <a:extLst>
                    <a:ext uri="{9D8B030D-6E8A-4147-A177-3AD203B41FA5}">
                      <a16:colId xmlns:a16="http://schemas.microsoft.com/office/drawing/2014/main" val="3520052362"/>
                    </a:ext>
                  </a:extLst>
                </a:gridCol>
                <a:gridCol w="1807411">
                  <a:extLst>
                    <a:ext uri="{9D8B030D-6E8A-4147-A177-3AD203B41FA5}">
                      <a16:colId xmlns:a16="http://schemas.microsoft.com/office/drawing/2014/main" val="335739844"/>
                    </a:ext>
                  </a:extLst>
                </a:gridCol>
              </a:tblGrid>
              <a:tr h="947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697939"/>
                  </a:ext>
                </a:extLst>
              </a:tr>
              <a:tr h="947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562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F00B36-BE5C-4529-A326-27D5BE2C143D}"/>
              </a:ext>
            </a:extLst>
          </p:cNvPr>
          <p:cNvSpPr txBox="1"/>
          <p:nvPr/>
        </p:nvSpPr>
        <p:spPr>
          <a:xfrm>
            <a:off x="657726" y="497305"/>
            <a:ext cx="110850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의 기본 사용법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ko-KR" altLang="en-US" dirty="0"/>
              <a:t>의 차원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차원 축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 = vector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차원 축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 = Matrix(</a:t>
            </a:r>
            <a:r>
              <a:rPr lang="ko-KR" altLang="en-US" dirty="0"/>
              <a:t>행렬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차원 축</a:t>
            </a:r>
            <a:r>
              <a:rPr lang="en-US" altLang="ko-KR" dirty="0"/>
              <a:t>(</a:t>
            </a:r>
            <a:r>
              <a:rPr lang="ko-KR" altLang="en-US" dirty="0"/>
              <a:t>채널</a:t>
            </a:r>
            <a:r>
              <a:rPr lang="en-US" altLang="ko-KR" dirty="0"/>
              <a:t>) = Tensor(3</a:t>
            </a:r>
            <a:r>
              <a:rPr lang="ko-KR" altLang="en-US" dirty="0"/>
              <a:t>차원 이상</a:t>
            </a:r>
            <a:r>
              <a:rPr lang="en-US" altLang="ko-KR" dirty="0"/>
              <a:t>)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A58CF71-E09E-4CC0-9227-7232F33F2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547521"/>
              </p:ext>
            </p:extLst>
          </p:nvPr>
        </p:nvGraphicFramePr>
        <p:xfrm>
          <a:off x="893010" y="3960170"/>
          <a:ext cx="3614822" cy="1895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11">
                  <a:extLst>
                    <a:ext uri="{9D8B030D-6E8A-4147-A177-3AD203B41FA5}">
                      <a16:colId xmlns:a16="http://schemas.microsoft.com/office/drawing/2014/main" val="3520052362"/>
                    </a:ext>
                  </a:extLst>
                </a:gridCol>
                <a:gridCol w="1807411">
                  <a:extLst>
                    <a:ext uri="{9D8B030D-6E8A-4147-A177-3AD203B41FA5}">
                      <a16:colId xmlns:a16="http://schemas.microsoft.com/office/drawing/2014/main" val="335739844"/>
                    </a:ext>
                  </a:extLst>
                </a:gridCol>
              </a:tblGrid>
              <a:tr h="947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697939"/>
                  </a:ext>
                </a:extLst>
              </a:tr>
              <a:tr h="947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5624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4A265F2-D807-4E88-8494-D9C7EB6DF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61167"/>
              </p:ext>
            </p:extLst>
          </p:nvPr>
        </p:nvGraphicFramePr>
        <p:xfrm>
          <a:off x="5876759" y="3960170"/>
          <a:ext cx="3614822" cy="1895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11">
                  <a:extLst>
                    <a:ext uri="{9D8B030D-6E8A-4147-A177-3AD203B41FA5}">
                      <a16:colId xmlns:a16="http://schemas.microsoft.com/office/drawing/2014/main" val="3520052362"/>
                    </a:ext>
                  </a:extLst>
                </a:gridCol>
                <a:gridCol w="1807411">
                  <a:extLst>
                    <a:ext uri="{9D8B030D-6E8A-4147-A177-3AD203B41FA5}">
                      <a16:colId xmlns:a16="http://schemas.microsoft.com/office/drawing/2014/main" val="335739844"/>
                    </a:ext>
                  </a:extLst>
                </a:gridCol>
              </a:tblGrid>
              <a:tr h="947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697939"/>
                  </a:ext>
                </a:extLst>
              </a:tr>
              <a:tr h="947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56248"/>
                  </a:ext>
                </a:extLst>
              </a:tr>
            </a:tbl>
          </a:graphicData>
        </a:graphic>
      </p:graphicFrame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A72489D5-3B23-49E9-9568-6293B8A3A70F}"/>
              </a:ext>
            </a:extLst>
          </p:cNvPr>
          <p:cNvSpPr/>
          <p:nvPr/>
        </p:nvSpPr>
        <p:spPr>
          <a:xfrm rot="16200000">
            <a:off x="2493873" y="1972429"/>
            <a:ext cx="422030" cy="3605887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9B7D16ED-EFF6-49C3-BEA7-83FC0EE2FEBE}"/>
              </a:ext>
            </a:extLst>
          </p:cNvPr>
          <p:cNvSpPr/>
          <p:nvPr/>
        </p:nvSpPr>
        <p:spPr>
          <a:xfrm rot="10800000">
            <a:off x="466440" y="3986387"/>
            <a:ext cx="422030" cy="1831556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471E2E-D285-4312-9AF6-E1CB04CCBBF6}"/>
              </a:ext>
            </a:extLst>
          </p:cNvPr>
          <p:cNvSpPr txBox="1"/>
          <p:nvPr/>
        </p:nvSpPr>
        <p:spPr>
          <a:xfrm>
            <a:off x="2523392" y="3207067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42A5A-E4F8-4BC0-8EC7-15AD5EBFB981}"/>
              </a:ext>
            </a:extLst>
          </p:cNvPr>
          <p:cNvSpPr txBox="1"/>
          <p:nvPr/>
        </p:nvSpPr>
        <p:spPr>
          <a:xfrm>
            <a:off x="26823" y="4717499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</a:t>
            </a:r>
          </a:p>
        </p:txBody>
      </p:sp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F98D81FF-BCAD-4205-AC5E-7FDD201DCD67}"/>
              </a:ext>
            </a:extLst>
          </p:cNvPr>
          <p:cNvSpPr/>
          <p:nvPr/>
        </p:nvSpPr>
        <p:spPr>
          <a:xfrm rot="3567259">
            <a:off x="9891699" y="5174966"/>
            <a:ext cx="422030" cy="117017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14B0D-59A3-47F7-854D-46DB9207C668}"/>
              </a:ext>
            </a:extLst>
          </p:cNvPr>
          <p:cNvSpPr txBox="1"/>
          <p:nvPr/>
        </p:nvSpPr>
        <p:spPr>
          <a:xfrm>
            <a:off x="10102714" y="5887080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채널</a:t>
            </a:r>
          </a:p>
        </p:txBody>
      </p:sp>
    </p:spTree>
    <p:extLst>
      <p:ext uri="{BB962C8B-B14F-4D97-AF65-F5344CB8AC3E}">
        <p14:creationId xmlns:p14="http://schemas.microsoft.com/office/powerpoint/2010/main" val="76773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F00B36-BE5C-4529-A326-27D5BE2C143D}"/>
              </a:ext>
            </a:extLst>
          </p:cNvPr>
          <p:cNvSpPr txBox="1"/>
          <p:nvPr/>
        </p:nvSpPr>
        <p:spPr>
          <a:xfrm>
            <a:off x="657726" y="497305"/>
            <a:ext cx="11085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의 연산과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ko-KR" altLang="en-US" dirty="0"/>
              <a:t>의 상수 연산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더하기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곱셈</a:t>
            </a:r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F48ADCC-D7F7-421F-B4C7-DD24F6EA3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28088"/>
              </p:ext>
            </p:extLst>
          </p:nvPr>
        </p:nvGraphicFramePr>
        <p:xfrm>
          <a:off x="862622" y="2240735"/>
          <a:ext cx="3533532" cy="132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383">
                  <a:extLst>
                    <a:ext uri="{9D8B030D-6E8A-4147-A177-3AD203B41FA5}">
                      <a16:colId xmlns:a16="http://schemas.microsoft.com/office/drawing/2014/main" val="3712282389"/>
                    </a:ext>
                  </a:extLst>
                </a:gridCol>
                <a:gridCol w="883383">
                  <a:extLst>
                    <a:ext uri="{9D8B030D-6E8A-4147-A177-3AD203B41FA5}">
                      <a16:colId xmlns:a16="http://schemas.microsoft.com/office/drawing/2014/main" val="838284551"/>
                    </a:ext>
                  </a:extLst>
                </a:gridCol>
                <a:gridCol w="883383">
                  <a:extLst>
                    <a:ext uri="{9D8B030D-6E8A-4147-A177-3AD203B41FA5}">
                      <a16:colId xmlns:a16="http://schemas.microsoft.com/office/drawing/2014/main" val="2562013763"/>
                    </a:ext>
                  </a:extLst>
                </a:gridCol>
                <a:gridCol w="883383">
                  <a:extLst>
                    <a:ext uri="{9D8B030D-6E8A-4147-A177-3AD203B41FA5}">
                      <a16:colId xmlns:a16="http://schemas.microsoft.com/office/drawing/2014/main" val="1478850928"/>
                    </a:ext>
                  </a:extLst>
                </a:gridCol>
              </a:tblGrid>
              <a:tr h="132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3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4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484090"/>
                  </a:ext>
                </a:extLst>
              </a:tr>
            </a:tbl>
          </a:graphicData>
        </a:graphic>
      </p:graphicFrame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32A7DD0D-E043-4513-99FD-96182ED0AE3F}"/>
              </a:ext>
            </a:extLst>
          </p:cNvPr>
          <p:cNvSpPr/>
          <p:nvPr/>
        </p:nvSpPr>
        <p:spPr>
          <a:xfrm>
            <a:off x="4907804" y="2240735"/>
            <a:ext cx="1178169" cy="13201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C932BAFB-7E53-439F-9F88-8520664B7313}"/>
              </a:ext>
            </a:extLst>
          </p:cNvPr>
          <p:cNvSpPr/>
          <p:nvPr/>
        </p:nvSpPr>
        <p:spPr>
          <a:xfrm>
            <a:off x="4821344" y="4415364"/>
            <a:ext cx="1351087" cy="138918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7B1779-FDDF-4594-AC48-9F049EC1997E}"/>
              </a:ext>
            </a:extLst>
          </p:cNvPr>
          <p:cNvSpPr txBox="1"/>
          <p:nvPr/>
        </p:nvSpPr>
        <p:spPr>
          <a:xfrm>
            <a:off x="6313108" y="2546867"/>
            <a:ext cx="197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5</a:t>
            </a:r>
            <a:endParaRPr lang="ko-KR" altLang="en-US" sz="4000" dirty="0"/>
          </a:p>
        </p:txBody>
      </p: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7D657F71-2F96-4ED4-9D5D-33EF875C3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1849"/>
              </p:ext>
            </p:extLst>
          </p:nvPr>
        </p:nvGraphicFramePr>
        <p:xfrm>
          <a:off x="862622" y="4449882"/>
          <a:ext cx="3533532" cy="132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383">
                  <a:extLst>
                    <a:ext uri="{9D8B030D-6E8A-4147-A177-3AD203B41FA5}">
                      <a16:colId xmlns:a16="http://schemas.microsoft.com/office/drawing/2014/main" val="3712282389"/>
                    </a:ext>
                  </a:extLst>
                </a:gridCol>
                <a:gridCol w="883383">
                  <a:extLst>
                    <a:ext uri="{9D8B030D-6E8A-4147-A177-3AD203B41FA5}">
                      <a16:colId xmlns:a16="http://schemas.microsoft.com/office/drawing/2014/main" val="838284551"/>
                    </a:ext>
                  </a:extLst>
                </a:gridCol>
                <a:gridCol w="883383">
                  <a:extLst>
                    <a:ext uri="{9D8B030D-6E8A-4147-A177-3AD203B41FA5}">
                      <a16:colId xmlns:a16="http://schemas.microsoft.com/office/drawing/2014/main" val="2562013763"/>
                    </a:ext>
                  </a:extLst>
                </a:gridCol>
                <a:gridCol w="883383">
                  <a:extLst>
                    <a:ext uri="{9D8B030D-6E8A-4147-A177-3AD203B41FA5}">
                      <a16:colId xmlns:a16="http://schemas.microsoft.com/office/drawing/2014/main" val="1478850928"/>
                    </a:ext>
                  </a:extLst>
                </a:gridCol>
              </a:tblGrid>
              <a:tr h="132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3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4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48409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4AAB3F-6831-4FA9-82C2-812E164FD683}"/>
              </a:ext>
            </a:extLst>
          </p:cNvPr>
          <p:cNvSpPr txBox="1"/>
          <p:nvPr/>
        </p:nvSpPr>
        <p:spPr>
          <a:xfrm>
            <a:off x="6313108" y="4668743"/>
            <a:ext cx="197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5</a:t>
            </a:r>
            <a:endParaRPr lang="ko-KR" altLang="en-US" sz="4000" dirty="0"/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D97CC2CF-9369-4F2B-A2D5-23C8032B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46281"/>
              </p:ext>
            </p:extLst>
          </p:nvPr>
        </p:nvGraphicFramePr>
        <p:xfrm>
          <a:off x="8269353" y="2238779"/>
          <a:ext cx="3533532" cy="132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383">
                  <a:extLst>
                    <a:ext uri="{9D8B030D-6E8A-4147-A177-3AD203B41FA5}">
                      <a16:colId xmlns:a16="http://schemas.microsoft.com/office/drawing/2014/main" val="3712282389"/>
                    </a:ext>
                  </a:extLst>
                </a:gridCol>
                <a:gridCol w="883383">
                  <a:extLst>
                    <a:ext uri="{9D8B030D-6E8A-4147-A177-3AD203B41FA5}">
                      <a16:colId xmlns:a16="http://schemas.microsoft.com/office/drawing/2014/main" val="838284551"/>
                    </a:ext>
                  </a:extLst>
                </a:gridCol>
                <a:gridCol w="883383">
                  <a:extLst>
                    <a:ext uri="{9D8B030D-6E8A-4147-A177-3AD203B41FA5}">
                      <a16:colId xmlns:a16="http://schemas.microsoft.com/office/drawing/2014/main" val="2562013763"/>
                    </a:ext>
                  </a:extLst>
                </a:gridCol>
                <a:gridCol w="883383">
                  <a:extLst>
                    <a:ext uri="{9D8B030D-6E8A-4147-A177-3AD203B41FA5}">
                      <a16:colId xmlns:a16="http://schemas.microsoft.com/office/drawing/2014/main" val="1478850928"/>
                    </a:ext>
                  </a:extLst>
                </a:gridCol>
              </a:tblGrid>
              <a:tr h="132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6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7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8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9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484090"/>
                  </a:ext>
                </a:extLst>
              </a:tr>
            </a:tbl>
          </a:graphicData>
        </a:graphic>
      </p:graphicFrame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EBA2D20A-B93A-401E-B67E-108EA98BC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83811"/>
              </p:ext>
            </p:extLst>
          </p:nvPr>
        </p:nvGraphicFramePr>
        <p:xfrm>
          <a:off x="8269353" y="4447926"/>
          <a:ext cx="3533532" cy="132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383">
                  <a:extLst>
                    <a:ext uri="{9D8B030D-6E8A-4147-A177-3AD203B41FA5}">
                      <a16:colId xmlns:a16="http://schemas.microsoft.com/office/drawing/2014/main" val="3712282389"/>
                    </a:ext>
                  </a:extLst>
                </a:gridCol>
                <a:gridCol w="883383">
                  <a:extLst>
                    <a:ext uri="{9D8B030D-6E8A-4147-A177-3AD203B41FA5}">
                      <a16:colId xmlns:a16="http://schemas.microsoft.com/office/drawing/2014/main" val="838284551"/>
                    </a:ext>
                  </a:extLst>
                </a:gridCol>
                <a:gridCol w="883383">
                  <a:extLst>
                    <a:ext uri="{9D8B030D-6E8A-4147-A177-3AD203B41FA5}">
                      <a16:colId xmlns:a16="http://schemas.microsoft.com/office/drawing/2014/main" val="2562013763"/>
                    </a:ext>
                  </a:extLst>
                </a:gridCol>
                <a:gridCol w="883383">
                  <a:extLst>
                    <a:ext uri="{9D8B030D-6E8A-4147-A177-3AD203B41FA5}">
                      <a16:colId xmlns:a16="http://schemas.microsoft.com/office/drawing/2014/main" val="1478850928"/>
                    </a:ext>
                  </a:extLst>
                </a:gridCol>
              </a:tblGrid>
              <a:tr h="132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5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10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15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20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484090"/>
                  </a:ext>
                </a:extLst>
              </a:tr>
            </a:tbl>
          </a:graphicData>
        </a:graphic>
      </p:graphicFrame>
      <p:sp>
        <p:nvSpPr>
          <p:cNvPr id="22" name="같음 기호 21">
            <a:extLst>
              <a:ext uri="{FF2B5EF4-FFF2-40B4-BE49-F238E27FC236}">
                <a16:creationId xmlns:a16="http://schemas.microsoft.com/office/drawing/2014/main" id="{ED0DBA5D-A1BF-48A5-9697-BDEF4BB06236}"/>
              </a:ext>
            </a:extLst>
          </p:cNvPr>
          <p:cNvSpPr/>
          <p:nvPr/>
        </p:nvSpPr>
        <p:spPr>
          <a:xfrm>
            <a:off x="6866560" y="2321169"/>
            <a:ext cx="1072662" cy="110783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같음 기호 22">
            <a:extLst>
              <a:ext uri="{FF2B5EF4-FFF2-40B4-BE49-F238E27FC236}">
                <a16:creationId xmlns:a16="http://schemas.microsoft.com/office/drawing/2014/main" id="{66F2597E-6FAE-499D-B4B6-773E551BE4E2}"/>
              </a:ext>
            </a:extLst>
          </p:cNvPr>
          <p:cNvSpPr/>
          <p:nvPr/>
        </p:nvSpPr>
        <p:spPr>
          <a:xfrm>
            <a:off x="6866560" y="4554085"/>
            <a:ext cx="1072662" cy="110783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46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F00B36-BE5C-4529-A326-27D5BE2C143D}"/>
              </a:ext>
            </a:extLst>
          </p:cNvPr>
          <p:cNvSpPr txBox="1"/>
          <p:nvPr/>
        </p:nvSpPr>
        <p:spPr>
          <a:xfrm>
            <a:off x="657726" y="497305"/>
            <a:ext cx="11085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의 연산과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서로 다른 형태의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형태가 다른 배열의 연산 하기 위해 배열의 형태를 동적으로 변환해준다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6B461D-190A-4AAC-9E8D-65748B01B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51512"/>
              </p:ext>
            </p:extLst>
          </p:nvPr>
        </p:nvGraphicFramePr>
        <p:xfrm>
          <a:off x="1939706" y="2251631"/>
          <a:ext cx="2155812" cy="197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53">
                  <a:extLst>
                    <a:ext uri="{9D8B030D-6E8A-4147-A177-3AD203B41FA5}">
                      <a16:colId xmlns:a16="http://schemas.microsoft.com/office/drawing/2014/main" val="3712282389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838284551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2562013763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1478850928"/>
                    </a:ext>
                  </a:extLst>
                </a:gridCol>
              </a:tblGrid>
              <a:tr h="659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484090"/>
                  </a:ext>
                </a:extLst>
              </a:tr>
              <a:tr h="659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97242"/>
                  </a:ext>
                </a:extLst>
              </a:tr>
              <a:tr h="659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969349"/>
                  </a:ext>
                </a:extLst>
              </a:tr>
            </a:tbl>
          </a:graphicData>
        </a:graphic>
      </p:graphicFrame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66CCCFC8-6375-485E-9D2D-5BCA49203C9B}"/>
              </a:ext>
            </a:extLst>
          </p:cNvPr>
          <p:cNvSpPr/>
          <p:nvPr/>
        </p:nvSpPr>
        <p:spPr>
          <a:xfrm>
            <a:off x="4201025" y="2603333"/>
            <a:ext cx="1178169" cy="13201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2331A3C-9947-41F2-9008-69ABDCE1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70439"/>
              </p:ext>
            </p:extLst>
          </p:nvPr>
        </p:nvGraphicFramePr>
        <p:xfrm>
          <a:off x="5484701" y="2251631"/>
          <a:ext cx="538953" cy="197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53">
                  <a:extLst>
                    <a:ext uri="{9D8B030D-6E8A-4147-A177-3AD203B41FA5}">
                      <a16:colId xmlns:a16="http://schemas.microsoft.com/office/drawing/2014/main" val="1017423312"/>
                    </a:ext>
                  </a:extLst>
                </a:gridCol>
              </a:tblGrid>
              <a:tr h="659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563726"/>
                  </a:ext>
                </a:extLst>
              </a:tr>
              <a:tr h="659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84573"/>
                  </a:ext>
                </a:extLst>
              </a:tr>
              <a:tr h="659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45081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89A5823-A4BD-4894-A819-A1FC6A552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41087"/>
              </p:ext>
            </p:extLst>
          </p:nvPr>
        </p:nvGraphicFramePr>
        <p:xfrm>
          <a:off x="1939706" y="4479016"/>
          <a:ext cx="2155812" cy="197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53">
                  <a:extLst>
                    <a:ext uri="{9D8B030D-6E8A-4147-A177-3AD203B41FA5}">
                      <a16:colId xmlns:a16="http://schemas.microsoft.com/office/drawing/2014/main" val="3712282389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838284551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2562013763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1478850928"/>
                    </a:ext>
                  </a:extLst>
                </a:gridCol>
              </a:tblGrid>
              <a:tr h="659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484090"/>
                  </a:ext>
                </a:extLst>
              </a:tr>
              <a:tr h="659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97242"/>
                  </a:ext>
                </a:extLst>
              </a:tr>
              <a:tr h="659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969349"/>
                  </a:ext>
                </a:extLst>
              </a:tr>
            </a:tbl>
          </a:graphicData>
        </a:graphic>
      </p:graphicFrame>
      <p:sp>
        <p:nvSpPr>
          <p:cNvPr id="10" name="더하기 기호 9">
            <a:extLst>
              <a:ext uri="{FF2B5EF4-FFF2-40B4-BE49-F238E27FC236}">
                <a16:creationId xmlns:a16="http://schemas.microsoft.com/office/drawing/2014/main" id="{3CBBB191-0559-43AB-8B01-BEBE7A0A9BD7}"/>
              </a:ext>
            </a:extLst>
          </p:cNvPr>
          <p:cNvSpPr/>
          <p:nvPr/>
        </p:nvSpPr>
        <p:spPr>
          <a:xfrm>
            <a:off x="4201024" y="4576219"/>
            <a:ext cx="1178169" cy="13201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CBC8226-BC30-42A2-8B9D-70AF1FC61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68782"/>
              </p:ext>
            </p:extLst>
          </p:nvPr>
        </p:nvGraphicFramePr>
        <p:xfrm>
          <a:off x="5484699" y="4479016"/>
          <a:ext cx="2155812" cy="197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53">
                  <a:extLst>
                    <a:ext uri="{9D8B030D-6E8A-4147-A177-3AD203B41FA5}">
                      <a16:colId xmlns:a16="http://schemas.microsoft.com/office/drawing/2014/main" val="3712282389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838284551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2562013763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1478850928"/>
                    </a:ext>
                  </a:extLst>
                </a:gridCol>
              </a:tblGrid>
              <a:tr h="659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484090"/>
                  </a:ext>
                </a:extLst>
              </a:tr>
              <a:tr h="659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97242"/>
                  </a:ext>
                </a:extLst>
              </a:tr>
              <a:tr h="659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969349"/>
                  </a:ext>
                </a:extLst>
              </a:tr>
            </a:tbl>
          </a:graphicData>
        </a:graphic>
      </p:graphicFrame>
      <p:sp>
        <p:nvSpPr>
          <p:cNvPr id="12" name="같음 기호 11">
            <a:extLst>
              <a:ext uri="{FF2B5EF4-FFF2-40B4-BE49-F238E27FC236}">
                <a16:creationId xmlns:a16="http://schemas.microsoft.com/office/drawing/2014/main" id="{43A6D069-4AED-411B-BAB9-0F089A37F260}"/>
              </a:ext>
            </a:extLst>
          </p:cNvPr>
          <p:cNvSpPr/>
          <p:nvPr/>
        </p:nvSpPr>
        <p:spPr>
          <a:xfrm>
            <a:off x="7746017" y="4682378"/>
            <a:ext cx="1072662" cy="110783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4276B2F-860E-4308-A290-70E541E5D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49952"/>
              </p:ext>
            </p:extLst>
          </p:nvPr>
        </p:nvGraphicFramePr>
        <p:xfrm>
          <a:off x="9029692" y="4479016"/>
          <a:ext cx="2155812" cy="197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53">
                  <a:extLst>
                    <a:ext uri="{9D8B030D-6E8A-4147-A177-3AD203B41FA5}">
                      <a16:colId xmlns:a16="http://schemas.microsoft.com/office/drawing/2014/main" val="3712282389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838284551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2562013763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1478850928"/>
                    </a:ext>
                  </a:extLst>
                </a:gridCol>
              </a:tblGrid>
              <a:tr h="659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484090"/>
                  </a:ext>
                </a:extLst>
              </a:tr>
              <a:tr h="659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97242"/>
                  </a:ext>
                </a:extLst>
              </a:tr>
              <a:tr h="659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969349"/>
                  </a:ext>
                </a:extLst>
              </a:tr>
            </a:tbl>
          </a:graphicData>
        </a:graphic>
      </p:graphicFrame>
      <p:sp>
        <p:nvSpPr>
          <p:cNvPr id="14" name="화살표: 오른쪽으로 구부러짐 13">
            <a:extLst>
              <a:ext uri="{FF2B5EF4-FFF2-40B4-BE49-F238E27FC236}">
                <a16:creationId xmlns:a16="http://schemas.microsoft.com/office/drawing/2014/main" id="{75F675D6-BABE-4D74-B0D0-9E89AF9FDA73}"/>
              </a:ext>
            </a:extLst>
          </p:cNvPr>
          <p:cNvSpPr/>
          <p:nvPr/>
        </p:nvSpPr>
        <p:spPr>
          <a:xfrm>
            <a:off x="657726" y="3263408"/>
            <a:ext cx="958362" cy="17004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폭발: 14pt 15">
            <a:extLst>
              <a:ext uri="{FF2B5EF4-FFF2-40B4-BE49-F238E27FC236}">
                <a16:creationId xmlns:a16="http://schemas.microsoft.com/office/drawing/2014/main" id="{8D64A884-4E29-4AE9-A7FA-8FA204AA9E27}"/>
              </a:ext>
            </a:extLst>
          </p:cNvPr>
          <p:cNvSpPr/>
          <p:nvPr/>
        </p:nvSpPr>
        <p:spPr>
          <a:xfrm>
            <a:off x="3932626" y="1853914"/>
            <a:ext cx="1316381" cy="1147136"/>
          </a:xfrm>
          <a:prstGeom prst="irregularSeal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3*4</a:t>
            </a:r>
            <a:endParaRPr lang="ko-KR" altLang="en-US" dirty="0"/>
          </a:p>
        </p:txBody>
      </p:sp>
      <p:sp>
        <p:nvSpPr>
          <p:cNvPr id="17" name="폭발: 14pt 16">
            <a:extLst>
              <a:ext uri="{FF2B5EF4-FFF2-40B4-BE49-F238E27FC236}">
                <a16:creationId xmlns:a16="http://schemas.microsoft.com/office/drawing/2014/main" id="{F7AC326B-438B-4BAE-A883-80EE22818D9C}"/>
              </a:ext>
            </a:extLst>
          </p:cNvPr>
          <p:cNvSpPr/>
          <p:nvPr/>
        </p:nvSpPr>
        <p:spPr>
          <a:xfrm>
            <a:off x="5925546" y="1805416"/>
            <a:ext cx="1316381" cy="1147136"/>
          </a:xfrm>
          <a:prstGeom prst="irregularSeal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3*1</a:t>
            </a:r>
            <a:endParaRPr lang="ko-KR" altLang="en-US" dirty="0"/>
          </a:p>
        </p:txBody>
      </p:sp>
      <p:sp>
        <p:nvSpPr>
          <p:cNvPr id="18" name="폭발: 14pt 17">
            <a:extLst>
              <a:ext uri="{FF2B5EF4-FFF2-40B4-BE49-F238E27FC236}">
                <a16:creationId xmlns:a16="http://schemas.microsoft.com/office/drawing/2014/main" id="{6A876A23-8EF0-47D0-B714-04A4BEB45AEE}"/>
              </a:ext>
            </a:extLst>
          </p:cNvPr>
          <p:cNvSpPr/>
          <p:nvPr/>
        </p:nvSpPr>
        <p:spPr>
          <a:xfrm>
            <a:off x="3895907" y="3791467"/>
            <a:ext cx="1316381" cy="1147136"/>
          </a:xfrm>
          <a:prstGeom prst="irregularSeal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3*4</a:t>
            </a:r>
            <a:endParaRPr lang="ko-KR" altLang="en-US" dirty="0"/>
          </a:p>
        </p:txBody>
      </p:sp>
      <p:sp>
        <p:nvSpPr>
          <p:cNvPr id="19" name="폭발: 14pt 18">
            <a:extLst>
              <a:ext uri="{FF2B5EF4-FFF2-40B4-BE49-F238E27FC236}">
                <a16:creationId xmlns:a16="http://schemas.microsoft.com/office/drawing/2014/main" id="{B7E4A7A4-94FD-40FB-94A3-FFB5F61AE8CE}"/>
              </a:ext>
            </a:extLst>
          </p:cNvPr>
          <p:cNvSpPr/>
          <p:nvPr/>
        </p:nvSpPr>
        <p:spPr>
          <a:xfrm>
            <a:off x="7412835" y="3656185"/>
            <a:ext cx="1316381" cy="1147136"/>
          </a:xfrm>
          <a:prstGeom prst="irregularSeal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3*4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ADCB440-1397-47A6-ACBC-6DE123E26542}"/>
              </a:ext>
            </a:extLst>
          </p:cNvPr>
          <p:cNvSpPr/>
          <p:nvPr/>
        </p:nvSpPr>
        <p:spPr>
          <a:xfrm rot="3122725">
            <a:off x="6680499" y="3123781"/>
            <a:ext cx="1253661" cy="4830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동적변환</a:t>
            </a:r>
          </a:p>
        </p:txBody>
      </p:sp>
    </p:spTree>
    <p:extLst>
      <p:ext uri="{BB962C8B-B14F-4D97-AF65-F5344CB8AC3E}">
        <p14:creationId xmlns:p14="http://schemas.microsoft.com/office/powerpoint/2010/main" val="400695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F00B36-BE5C-4529-A326-27D5BE2C143D}"/>
              </a:ext>
            </a:extLst>
          </p:cNvPr>
          <p:cNvSpPr txBox="1"/>
          <p:nvPr/>
        </p:nvSpPr>
        <p:spPr>
          <a:xfrm>
            <a:off x="657726" y="497305"/>
            <a:ext cx="110850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의 연산과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ko-KR" altLang="en-US" dirty="0"/>
              <a:t>의 </a:t>
            </a:r>
            <a:r>
              <a:rPr lang="ko-KR" altLang="en-US" dirty="0" err="1"/>
              <a:t>마스킹</a:t>
            </a:r>
            <a:r>
              <a:rPr lang="ko-KR" altLang="en-US" dirty="0"/>
              <a:t> 연산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마스킹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 원소에 대해 체크합니다</a:t>
            </a:r>
            <a:r>
              <a:rPr lang="en-US" altLang="ko-KR" dirty="0"/>
              <a:t>. </a:t>
            </a:r>
            <a:r>
              <a:rPr lang="ko-KR" altLang="en-US" dirty="0"/>
              <a:t>어떤 조건문에 대해서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마스킹</a:t>
            </a:r>
            <a:r>
              <a:rPr lang="ko-KR" altLang="en-US" dirty="0"/>
              <a:t> 응용</a:t>
            </a:r>
            <a:r>
              <a:rPr lang="en-US" altLang="ko-KR" dirty="0"/>
              <a:t> : True </a:t>
            </a:r>
            <a:r>
              <a:rPr lang="ko-KR" altLang="en-US" dirty="0"/>
              <a:t>부분을 다른 값으로 대체 할 수 있음</a:t>
            </a:r>
            <a:r>
              <a:rPr lang="en-US" altLang="ko-KR" dirty="0"/>
              <a:t>. Array[A]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225DDD1-518C-4179-A49E-5F2B5476E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00909"/>
              </p:ext>
            </p:extLst>
          </p:nvPr>
        </p:nvGraphicFramePr>
        <p:xfrm>
          <a:off x="657726" y="2311725"/>
          <a:ext cx="2155812" cy="158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53">
                  <a:extLst>
                    <a:ext uri="{9D8B030D-6E8A-4147-A177-3AD203B41FA5}">
                      <a16:colId xmlns:a16="http://schemas.microsoft.com/office/drawing/2014/main" val="3712282389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838284551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2562013763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1478850928"/>
                    </a:ext>
                  </a:extLst>
                </a:gridCol>
              </a:tblGrid>
              <a:tr h="52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484090"/>
                  </a:ext>
                </a:extLst>
              </a:tr>
              <a:tr h="52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97242"/>
                  </a:ext>
                </a:extLst>
              </a:tr>
              <a:tr h="52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969349"/>
                  </a:ext>
                </a:extLst>
              </a:tr>
            </a:tbl>
          </a:graphicData>
        </a:graphic>
      </p:graphicFrame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9F8019B-995F-4DD2-B6FB-73F8909C22D5}"/>
              </a:ext>
            </a:extLst>
          </p:cNvPr>
          <p:cNvSpPr/>
          <p:nvPr/>
        </p:nvSpPr>
        <p:spPr>
          <a:xfrm>
            <a:off x="3097767" y="2832467"/>
            <a:ext cx="2233555" cy="5417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Array2 = Array1 &lt; 10</a:t>
            </a:r>
            <a:endParaRPr lang="ko-KR" altLang="en-US" sz="1400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2D3C731-D0E8-4801-9B03-04ABE89D6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91988"/>
              </p:ext>
            </p:extLst>
          </p:nvPr>
        </p:nvGraphicFramePr>
        <p:xfrm>
          <a:off x="5615551" y="2311725"/>
          <a:ext cx="2155812" cy="158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53">
                  <a:extLst>
                    <a:ext uri="{9D8B030D-6E8A-4147-A177-3AD203B41FA5}">
                      <a16:colId xmlns:a16="http://schemas.microsoft.com/office/drawing/2014/main" val="3712282389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838284551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2562013763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1478850928"/>
                    </a:ext>
                  </a:extLst>
                </a:gridCol>
              </a:tblGrid>
              <a:tr h="52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484090"/>
                  </a:ext>
                </a:extLst>
              </a:tr>
              <a:tr h="52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97242"/>
                  </a:ext>
                </a:extLst>
              </a:tr>
              <a:tr h="52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96934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FCFABC9-D11B-4352-B07D-D19A0ECA10F1}"/>
              </a:ext>
            </a:extLst>
          </p:cNvPr>
          <p:cNvSpPr txBox="1"/>
          <p:nvPr/>
        </p:nvSpPr>
        <p:spPr>
          <a:xfrm>
            <a:off x="1406769" y="1942393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Array1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8C5315-A6C0-42E7-8F59-AB432F1517DC}"/>
              </a:ext>
            </a:extLst>
          </p:cNvPr>
          <p:cNvSpPr txBox="1"/>
          <p:nvPr/>
        </p:nvSpPr>
        <p:spPr>
          <a:xfrm>
            <a:off x="6253841" y="1942393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Array2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2E9261-2221-49D1-8580-137F8E405907}"/>
              </a:ext>
            </a:extLst>
          </p:cNvPr>
          <p:cNvSpPr txBox="1"/>
          <p:nvPr/>
        </p:nvSpPr>
        <p:spPr>
          <a:xfrm>
            <a:off x="1296016" y="4695616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Array2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81FEFE-F7D3-44C5-BD84-51657243B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12473"/>
              </p:ext>
            </p:extLst>
          </p:nvPr>
        </p:nvGraphicFramePr>
        <p:xfrm>
          <a:off x="657726" y="5073937"/>
          <a:ext cx="2155812" cy="158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53">
                  <a:extLst>
                    <a:ext uri="{9D8B030D-6E8A-4147-A177-3AD203B41FA5}">
                      <a16:colId xmlns:a16="http://schemas.microsoft.com/office/drawing/2014/main" val="1943619597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3206348034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3038940199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4294047313"/>
                    </a:ext>
                  </a:extLst>
                </a:gridCol>
              </a:tblGrid>
              <a:tr h="52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299308"/>
                  </a:ext>
                </a:extLst>
              </a:tr>
              <a:tr h="52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949661"/>
                  </a:ext>
                </a:extLst>
              </a:tr>
              <a:tr h="52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858987"/>
                  </a:ext>
                </a:extLst>
              </a:tr>
            </a:tbl>
          </a:graphicData>
        </a:graphic>
      </p:graphicFrame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6EA219B8-15C2-4083-B455-3643E280EA76}"/>
              </a:ext>
            </a:extLst>
          </p:cNvPr>
          <p:cNvSpPr/>
          <p:nvPr/>
        </p:nvSpPr>
        <p:spPr>
          <a:xfrm>
            <a:off x="3097767" y="5594679"/>
            <a:ext cx="2233555" cy="5417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Array1[Array2] = 100</a:t>
            </a:r>
            <a:endParaRPr lang="ko-KR" altLang="en-US" sz="1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DF7336-048A-42BA-A592-908ECE7AC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061983"/>
              </p:ext>
            </p:extLst>
          </p:nvPr>
        </p:nvGraphicFramePr>
        <p:xfrm>
          <a:off x="5615551" y="5064947"/>
          <a:ext cx="2155812" cy="1592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53">
                  <a:extLst>
                    <a:ext uri="{9D8B030D-6E8A-4147-A177-3AD203B41FA5}">
                      <a16:colId xmlns:a16="http://schemas.microsoft.com/office/drawing/2014/main" val="783745325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3905658549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3007245587"/>
                    </a:ext>
                  </a:extLst>
                </a:gridCol>
                <a:gridCol w="538953">
                  <a:extLst>
                    <a:ext uri="{9D8B030D-6E8A-4147-A177-3AD203B41FA5}">
                      <a16:colId xmlns:a16="http://schemas.microsoft.com/office/drawing/2014/main" val="2366502912"/>
                    </a:ext>
                  </a:extLst>
                </a:gridCol>
              </a:tblGrid>
              <a:tr h="530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80450"/>
                  </a:ext>
                </a:extLst>
              </a:tr>
              <a:tr h="530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692814"/>
                  </a:ext>
                </a:extLst>
              </a:tr>
              <a:tr h="530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41947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40ADF70-61D6-4C1B-861B-2F61F9B5B169}"/>
              </a:ext>
            </a:extLst>
          </p:cNvPr>
          <p:cNvSpPr txBox="1"/>
          <p:nvPr/>
        </p:nvSpPr>
        <p:spPr>
          <a:xfrm>
            <a:off x="6289010" y="4695616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Array1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46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F00B36-BE5C-4529-A326-27D5BE2C143D}"/>
              </a:ext>
            </a:extLst>
          </p:cNvPr>
          <p:cNvSpPr txBox="1"/>
          <p:nvPr/>
        </p:nvSpPr>
        <p:spPr>
          <a:xfrm>
            <a:off x="657726" y="497305"/>
            <a:ext cx="11085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의 활용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ko-KR" altLang="en-US" dirty="0"/>
              <a:t>의 저장과 불러오기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757A00FA-063A-4F4F-8AFA-441E92BDA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628545"/>
              </p:ext>
            </p:extLst>
          </p:nvPr>
        </p:nvGraphicFramePr>
        <p:xfrm>
          <a:off x="657726" y="1989033"/>
          <a:ext cx="3614822" cy="1895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11">
                  <a:extLst>
                    <a:ext uri="{9D8B030D-6E8A-4147-A177-3AD203B41FA5}">
                      <a16:colId xmlns:a16="http://schemas.microsoft.com/office/drawing/2014/main" val="3520052362"/>
                    </a:ext>
                  </a:extLst>
                </a:gridCol>
                <a:gridCol w="1807411">
                  <a:extLst>
                    <a:ext uri="{9D8B030D-6E8A-4147-A177-3AD203B41FA5}">
                      <a16:colId xmlns:a16="http://schemas.microsoft.com/office/drawing/2014/main" val="335739844"/>
                    </a:ext>
                  </a:extLst>
                </a:gridCol>
              </a:tblGrid>
              <a:tr h="947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697939"/>
                  </a:ext>
                </a:extLst>
              </a:tr>
              <a:tr h="947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5624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062A931-1EBF-4613-90C9-7B99EB3A5590}"/>
              </a:ext>
            </a:extLst>
          </p:cNvPr>
          <p:cNvSpPr txBox="1"/>
          <p:nvPr/>
        </p:nvSpPr>
        <p:spPr>
          <a:xfrm>
            <a:off x="2025521" y="1574596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Array1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960344C-481B-4E66-8720-75A8DE855C94}"/>
              </a:ext>
            </a:extLst>
          </p:cNvPr>
          <p:cNvSpPr/>
          <p:nvPr/>
        </p:nvSpPr>
        <p:spPr>
          <a:xfrm>
            <a:off x="4504592" y="2327386"/>
            <a:ext cx="2697645" cy="12184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np.save</a:t>
            </a:r>
            <a:r>
              <a:rPr lang="en-US" altLang="ko-KR" sz="1400" dirty="0"/>
              <a:t>() 1</a:t>
            </a:r>
            <a:r>
              <a:rPr lang="ko-KR" altLang="en-US" sz="1400" dirty="0"/>
              <a:t>개의 </a:t>
            </a:r>
            <a:r>
              <a:rPr lang="en-US" altLang="ko-KR" sz="1400" dirty="0"/>
              <a:t>array</a:t>
            </a:r>
          </a:p>
          <a:p>
            <a:pPr algn="ctr"/>
            <a:r>
              <a:rPr lang="en-US" altLang="ko-KR" sz="1400" dirty="0" err="1"/>
              <a:t>np.savez</a:t>
            </a:r>
            <a:r>
              <a:rPr lang="en-US" altLang="ko-KR" sz="1400" dirty="0"/>
              <a:t>() 2</a:t>
            </a:r>
            <a:r>
              <a:rPr lang="ko-KR" altLang="en-US" sz="1400" dirty="0"/>
              <a:t>개 이상의 </a:t>
            </a:r>
            <a:r>
              <a:rPr lang="en-US" altLang="ko-KR" sz="1400" dirty="0"/>
              <a:t>array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6BB444-2A36-470D-886F-D399D5783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281" y="1989033"/>
            <a:ext cx="1257300" cy="20193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B5B252C-C1EA-4EEC-A269-87AAD8FF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281" y="4341395"/>
            <a:ext cx="1257300" cy="2019300"/>
          </a:xfrm>
          <a:prstGeom prst="rect">
            <a:avLst/>
          </a:prstGeom>
        </p:spPr>
      </p:pic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03A58B91-8961-4622-AC77-D787DDB20D8B}"/>
              </a:ext>
            </a:extLst>
          </p:cNvPr>
          <p:cNvSpPr/>
          <p:nvPr/>
        </p:nvSpPr>
        <p:spPr>
          <a:xfrm>
            <a:off x="4504592" y="4740845"/>
            <a:ext cx="2696400" cy="1220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 err="1"/>
              <a:t>np.load</a:t>
            </a:r>
            <a:r>
              <a:rPr lang="en-US" altLang="ko-KR" sz="1400" dirty="0"/>
              <a:t>(“</a:t>
            </a:r>
            <a:r>
              <a:rPr lang="ko-KR" altLang="en-US" sz="1400" dirty="0"/>
              <a:t>파일명</a:t>
            </a:r>
            <a:r>
              <a:rPr lang="en-US" altLang="ko-KR" sz="1400" dirty="0"/>
              <a:t>”)</a:t>
            </a:r>
            <a:endParaRPr lang="ko-KR" altLang="en-US" sz="1400" dirty="0"/>
          </a:p>
        </p:txBody>
      </p:sp>
      <p:graphicFrame>
        <p:nvGraphicFramePr>
          <p:cNvPr id="26" name="표 5">
            <a:extLst>
              <a:ext uri="{FF2B5EF4-FFF2-40B4-BE49-F238E27FC236}">
                <a16:creationId xmlns:a16="http://schemas.microsoft.com/office/drawing/2014/main" id="{372B94C5-7540-4D56-B92E-1540353C1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6852"/>
              </p:ext>
            </p:extLst>
          </p:nvPr>
        </p:nvGraphicFramePr>
        <p:xfrm>
          <a:off x="657726" y="4598964"/>
          <a:ext cx="3614822" cy="1895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11">
                  <a:extLst>
                    <a:ext uri="{9D8B030D-6E8A-4147-A177-3AD203B41FA5}">
                      <a16:colId xmlns:a16="http://schemas.microsoft.com/office/drawing/2014/main" val="3520052362"/>
                    </a:ext>
                  </a:extLst>
                </a:gridCol>
                <a:gridCol w="1807411">
                  <a:extLst>
                    <a:ext uri="{9D8B030D-6E8A-4147-A177-3AD203B41FA5}">
                      <a16:colId xmlns:a16="http://schemas.microsoft.com/office/drawing/2014/main" val="335739844"/>
                    </a:ext>
                  </a:extLst>
                </a:gridCol>
              </a:tblGrid>
              <a:tr h="947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697939"/>
                  </a:ext>
                </a:extLst>
              </a:tr>
              <a:tr h="947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5624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DD556B1-9C03-4377-8F4E-946D5FE7C360}"/>
              </a:ext>
            </a:extLst>
          </p:cNvPr>
          <p:cNvSpPr txBox="1"/>
          <p:nvPr/>
        </p:nvSpPr>
        <p:spPr>
          <a:xfrm>
            <a:off x="2025521" y="4156729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24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F00B36-BE5C-4529-A326-27D5BE2C143D}"/>
              </a:ext>
            </a:extLst>
          </p:cNvPr>
          <p:cNvSpPr txBox="1"/>
          <p:nvPr/>
        </p:nvSpPr>
        <p:spPr>
          <a:xfrm>
            <a:off x="657726" y="497305"/>
            <a:ext cx="1108509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의 활용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ko-KR" altLang="en-US" dirty="0"/>
              <a:t>의 원소 정렬</a:t>
            </a:r>
            <a:r>
              <a:rPr lang="en-US" altLang="ko-KR" dirty="0"/>
              <a:t> (Default : </a:t>
            </a:r>
            <a:r>
              <a:rPr lang="ko-KR" altLang="en-US" dirty="0"/>
              <a:t>오름차순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인덱싱 기법으로 내림차순으로 정렬가능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D2F242D-0D4A-4165-86E3-2FB6339FD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02278"/>
              </p:ext>
            </p:extLst>
          </p:nvPr>
        </p:nvGraphicFramePr>
        <p:xfrm>
          <a:off x="657726" y="1772871"/>
          <a:ext cx="4544496" cy="132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416">
                  <a:extLst>
                    <a:ext uri="{9D8B030D-6E8A-4147-A177-3AD203B41FA5}">
                      <a16:colId xmlns:a16="http://schemas.microsoft.com/office/drawing/2014/main" val="1227136842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3232547298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2469579837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3015254129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1526373122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1973096283"/>
                    </a:ext>
                  </a:extLst>
                </a:gridCol>
              </a:tblGrid>
              <a:tr h="132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9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28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21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3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4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82961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7933322-1D4B-4867-BCEA-1E9304013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0594"/>
              </p:ext>
            </p:extLst>
          </p:nvPr>
        </p:nvGraphicFramePr>
        <p:xfrm>
          <a:off x="6586672" y="1772871"/>
          <a:ext cx="4544496" cy="132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416">
                  <a:extLst>
                    <a:ext uri="{9D8B030D-6E8A-4147-A177-3AD203B41FA5}">
                      <a16:colId xmlns:a16="http://schemas.microsoft.com/office/drawing/2014/main" val="1227136842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3232547298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2469579837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3015254129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1526373122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1973096283"/>
                    </a:ext>
                  </a:extLst>
                </a:gridCol>
              </a:tblGrid>
              <a:tr h="132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3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4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9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21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28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82961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DD8CC02-E8F2-4743-A950-458AB436C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99998"/>
              </p:ext>
            </p:extLst>
          </p:nvPr>
        </p:nvGraphicFramePr>
        <p:xfrm>
          <a:off x="657726" y="3833201"/>
          <a:ext cx="4544496" cy="132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416">
                  <a:extLst>
                    <a:ext uri="{9D8B030D-6E8A-4147-A177-3AD203B41FA5}">
                      <a16:colId xmlns:a16="http://schemas.microsoft.com/office/drawing/2014/main" val="1227136842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3232547298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2469579837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3015254129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1526373122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1973096283"/>
                    </a:ext>
                  </a:extLst>
                </a:gridCol>
              </a:tblGrid>
              <a:tr h="132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9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28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21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3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4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82961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BFDD504-3D93-4796-B26B-A849C88DD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69956"/>
              </p:ext>
            </p:extLst>
          </p:nvPr>
        </p:nvGraphicFramePr>
        <p:xfrm>
          <a:off x="6586672" y="3833201"/>
          <a:ext cx="4544496" cy="132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416">
                  <a:extLst>
                    <a:ext uri="{9D8B030D-6E8A-4147-A177-3AD203B41FA5}">
                      <a16:colId xmlns:a16="http://schemas.microsoft.com/office/drawing/2014/main" val="1227136842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3232547298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2469579837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3015254129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1526373122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1973096283"/>
                    </a:ext>
                  </a:extLst>
                </a:gridCol>
              </a:tblGrid>
              <a:tr h="132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28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21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9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4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3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829614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B8907D7-72B9-4D71-A6BB-5F2DDE95755E}"/>
              </a:ext>
            </a:extLst>
          </p:cNvPr>
          <p:cNvSpPr/>
          <p:nvPr/>
        </p:nvSpPr>
        <p:spPr>
          <a:xfrm>
            <a:off x="5330147" y="2162054"/>
            <a:ext cx="1128599" cy="5417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np.sort</a:t>
            </a:r>
            <a:endParaRPr lang="ko-KR" altLang="en-US" sz="1400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4F90C17-81F5-45D6-83C5-A100489A6EC0}"/>
              </a:ext>
            </a:extLst>
          </p:cNvPr>
          <p:cNvSpPr/>
          <p:nvPr/>
        </p:nvSpPr>
        <p:spPr>
          <a:xfrm>
            <a:off x="5330147" y="4222384"/>
            <a:ext cx="1128599" cy="5417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[::-1]</a:t>
            </a:r>
            <a:endParaRPr lang="ko-KR" altLang="en-US" sz="1400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D692A8F-4762-43C5-AA38-13984695567A}"/>
              </a:ext>
            </a:extLst>
          </p:cNvPr>
          <p:cNvSpPr/>
          <p:nvPr/>
        </p:nvSpPr>
        <p:spPr>
          <a:xfrm>
            <a:off x="5330146" y="5236430"/>
            <a:ext cx="1128599" cy="5417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[::-1]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D8E5D9-C56F-446E-B1B8-640528111DB2}"/>
              </a:ext>
            </a:extLst>
          </p:cNvPr>
          <p:cNvSpPr txBox="1"/>
          <p:nvPr/>
        </p:nvSpPr>
        <p:spPr>
          <a:xfrm>
            <a:off x="5454831" y="3853052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 dirty="0"/>
              <a:t>차원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785F2-FB80-4674-BB30-AC4AB56CB829}"/>
              </a:ext>
            </a:extLst>
          </p:cNvPr>
          <p:cNvSpPr txBox="1"/>
          <p:nvPr/>
        </p:nvSpPr>
        <p:spPr>
          <a:xfrm>
            <a:off x="5454831" y="4930920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40C71-A8EA-4E23-BA7B-E914DF508807}"/>
              </a:ext>
            </a:extLst>
          </p:cNvPr>
          <p:cNvSpPr txBox="1"/>
          <p:nvPr/>
        </p:nvSpPr>
        <p:spPr>
          <a:xfrm>
            <a:off x="5454829" y="5899058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다차원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9D3A6138-130B-4C97-8C1A-18CBDD3B7D4A}"/>
              </a:ext>
            </a:extLst>
          </p:cNvPr>
          <p:cNvSpPr/>
          <p:nvPr/>
        </p:nvSpPr>
        <p:spPr>
          <a:xfrm>
            <a:off x="5330146" y="6208144"/>
            <a:ext cx="1128599" cy="5417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[:,:,:,::-1]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238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F00B36-BE5C-4529-A326-27D5BE2C143D}"/>
              </a:ext>
            </a:extLst>
          </p:cNvPr>
          <p:cNvSpPr txBox="1"/>
          <p:nvPr/>
        </p:nvSpPr>
        <p:spPr>
          <a:xfrm>
            <a:off x="657726" y="497305"/>
            <a:ext cx="1108509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의 활용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ko-KR" altLang="en-US" dirty="0"/>
              <a:t>의 원소 정렬</a:t>
            </a:r>
            <a:r>
              <a:rPr lang="en-US" altLang="ko-KR" dirty="0"/>
              <a:t> 2</a:t>
            </a:r>
            <a:r>
              <a:rPr lang="ko-KR" altLang="en-US" dirty="0"/>
              <a:t>차원 배열일 때 열을 기준으로 정렬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인덱싱 기법으로 내림차순으로 정렬가능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D2F242D-0D4A-4165-86E3-2FB6339FD9DD}"/>
              </a:ext>
            </a:extLst>
          </p:cNvPr>
          <p:cNvGraphicFramePr>
            <a:graphicFrameLocks noGrp="1"/>
          </p:cNvGraphicFramePr>
          <p:nvPr/>
        </p:nvGraphicFramePr>
        <p:xfrm>
          <a:off x="657726" y="1772871"/>
          <a:ext cx="4544496" cy="132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416">
                  <a:extLst>
                    <a:ext uri="{9D8B030D-6E8A-4147-A177-3AD203B41FA5}">
                      <a16:colId xmlns:a16="http://schemas.microsoft.com/office/drawing/2014/main" val="1227136842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3232547298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2469579837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3015254129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1526373122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1973096283"/>
                    </a:ext>
                  </a:extLst>
                </a:gridCol>
              </a:tblGrid>
              <a:tr h="132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9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28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21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3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4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82961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7933322-1D4B-4867-BCEA-1E9304013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837587"/>
              </p:ext>
            </p:extLst>
          </p:nvPr>
        </p:nvGraphicFramePr>
        <p:xfrm>
          <a:off x="6586672" y="1772871"/>
          <a:ext cx="4544496" cy="132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416">
                  <a:extLst>
                    <a:ext uri="{9D8B030D-6E8A-4147-A177-3AD203B41FA5}">
                      <a16:colId xmlns:a16="http://schemas.microsoft.com/office/drawing/2014/main" val="1227136842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3232547298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2469579837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3015254129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1526373122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1973096283"/>
                    </a:ext>
                  </a:extLst>
                </a:gridCol>
              </a:tblGrid>
              <a:tr h="132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28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14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4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82961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DD8CC02-E8F2-4743-A950-458AB436C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32948"/>
              </p:ext>
            </p:extLst>
          </p:nvPr>
        </p:nvGraphicFramePr>
        <p:xfrm>
          <a:off x="657726" y="3048437"/>
          <a:ext cx="4544496" cy="132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416">
                  <a:extLst>
                    <a:ext uri="{9D8B030D-6E8A-4147-A177-3AD203B41FA5}">
                      <a16:colId xmlns:a16="http://schemas.microsoft.com/office/drawing/2014/main" val="1227136842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3232547298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2469579837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3015254129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1526373122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1973096283"/>
                    </a:ext>
                  </a:extLst>
                </a:gridCol>
              </a:tblGrid>
              <a:tr h="132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29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14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33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5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82961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BFDD504-3D93-4796-B26B-A849C88DD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26409"/>
              </p:ext>
            </p:extLst>
          </p:nvPr>
        </p:nvGraphicFramePr>
        <p:xfrm>
          <a:off x="6586672" y="3048437"/>
          <a:ext cx="4544496" cy="132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416">
                  <a:extLst>
                    <a:ext uri="{9D8B030D-6E8A-4147-A177-3AD203B41FA5}">
                      <a16:colId xmlns:a16="http://schemas.microsoft.com/office/drawing/2014/main" val="1227136842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3232547298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2469579837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3015254129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1526373122"/>
                    </a:ext>
                  </a:extLst>
                </a:gridCol>
                <a:gridCol w="757416">
                  <a:extLst>
                    <a:ext uri="{9D8B030D-6E8A-4147-A177-3AD203B41FA5}">
                      <a16:colId xmlns:a16="http://schemas.microsoft.com/office/drawing/2014/main" val="1973096283"/>
                    </a:ext>
                  </a:extLst>
                </a:gridCol>
              </a:tblGrid>
              <a:tr h="132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9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29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21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33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3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5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829614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D964276-3E9B-4D88-8EFF-580E1C684F87}"/>
              </a:ext>
            </a:extLst>
          </p:cNvPr>
          <p:cNvSpPr/>
          <p:nvPr/>
        </p:nvSpPr>
        <p:spPr>
          <a:xfrm>
            <a:off x="5330147" y="2777545"/>
            <a:ext cx="1128599" cy="5417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Axis = ?</a:t>
            </a:r>
            <a:endParaRPr lang="ko-KR" altLang="en-US" sz="1400" dirty="0"/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2939408E-E229-4BCA-A1CD-1C9F54F1E685}"/>
              </a:ext>
            </a:extLst>
          </p:cNvPr>
          <p:cNvSpPr/>
          <p:nvPr/>
        </p:nvSpPr>
        <p:spPr>
          <a:xfrm rot="10800000">
            <a:off x="6734907" y="2777545"/>
            <a:ext cx="455398" cy="629956"/>
          </a:xfrm>
          <a:prstGeom prst="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95767A71-036F-4389-B07B-58A80479A419}"/>
              </a:ext>
            </a:extLst>
          </p:cNvPr>
          <p:cNvSpPr/>
          <p:nvPr/>
        </p:nvSpPr>
        <p:spPr>
          <a:xfrm rot="10800000">
            <a:off x="7502769" y="2777545"/>
            <a:ext cx="455398" cy="629956"/>
          </a:xfrm>
          <a:prstGeom prst="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65EFEECD-3E86-4F47-9C6D-2C8EB750BC46}"/>
              </a:ext>
            </a:extLst>
          </p:cNvPr>
          <p:cNvSpPr/>
          <p:nvPr/>
        </p:nvSpPr>
        <p:spPr>
          <a:xfrm rot="10800000">
            <a:off x="8262296" y="2778043"/>
            <a:ext cx="455398" cy="629956"/>
          </a:xfrm>
          <a:prstGeom prst="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67310A56-11EE-4931-B65D-C82EC8B172BE}"/>
              </a:ext>
            </a:extLst>
          </p:cNvPr>
          <p:cNvSpPr/>
          <p:nvPr/>
        </p:nvSpPr>
        <p:spPr>
          <a:xfrm rot="10800000">
            <a:off x="9030158" y="2778043"/>
            <a:ext cx="455398" cy="629956"/>
          </a:xfrm>
          <a:prstGeom prst="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DE4E3551-184F-40D7-9CE1-D3677D83D305}"/>
              </a:ext>
            </a:extLst>
          </p:cNvPr>
          <p:cNvSpPr/>
          <p:nvPr/>
        </p:nvSpPr>
        <p:spPr>
          <a:xfrm rot="10800000">
            <a:off x="9788341" y="2782603"/>
            <a:ext cx="455398" cy="629956"/>
          </a:xfrm>
          <a:prstGeom prst="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284E7A03-FC27-40A1-938C-8C7AD2A93484}"/>
              </a:ext>
            </a:extLst>
          </p:cNvPr>
          <p:cNvSpPr/>
          <p:nvPr/>
        </p:nvSpPr>
        <p:spPr>
          <a:xfrm rot="10800000">
            <a:off x="10556203" y="2782603"/>
            <a:ext cx="455398" cy="629956"/>
          </a:xfrm>
          <a:prstGeom prst="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1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414</Words>
  <Application>Microsoft Office PowerPoint</Application>
  <PresentationFormat>와이드스크린</PresentationFormat>
  <Paragraphs>304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SangHun</dc:creator>
  <cp:lastModifiedBy>Lee SangHun</cp:lastModifiedBy>
  <cp:revision>18</cp:revision>
  <dcterms:created xsi:type="dcterms:W3CDTF">2020-12-08T11:20:17Z</dcterms:created>
  <dcterms:modified xsi:type="dcterms:W3CDTF">2020-12-08T15:47:50Z</dcterms:modified>
</cp:coreProperties>
</file>