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CE2"/>
    <a:srgbClr val="A5CBEF"/>
    <a:srgbClr val="FADBEE"/>
    <a:srgbClr val="F8F3EC"/>
    <a:srgbClr val="DBE0FB"/>
    <a:srgbClr val="F9AFCA"/>
    <a:srgbClr val="FCC3D5"/>
    <a:srgbClr val="B17597"/>
    <a:srgbClr val="FC9380"/>
    <a:srgbClr val="F490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-206" y="10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CDDACF-8E53-414A-816E-EA196FCD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7F79E3C-67A1-485B-A222-0FD28BDC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889BEC9-24B4-4B93-9649-3270269B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D77E34-E8CB-49D0-99E5-C6B02CE5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9A6F3C9-7C78-48FF-BAA6-7F5A195B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24279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457629-FF09-49A2-803A-79D2B7BC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EF135D7-9719-4B43-9FD3-1AE9FB69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F320C25-AD8B-43A6-8291-006B6793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D196027-315F-4282-AE28-99C9DE19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C006010-8634-4FC1-B1A4-0E8C51F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9168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3CBCF52-2551-4CC5-BF5E-EBBD3901D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8C6D50B-56F6-4D65-8305-CB38C97F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6B6DEA2-007D-4168-8442-81071CA7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30D23A-399D-4E98-ABCD-3480CEB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71BAA5-2DB3-4767-A8BF-9474B321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5105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2BB023-6BD9-4EC1-A637-24BF37E4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862D503-CC6A-4B70-BA54-A207BC2A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0D4333-C1B1-470E-A2B0-ACC68B72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7054876-78C9-4B5E-BBA7-05D319B2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AE9F2E-B843-408A-A4D9-385F769E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74074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9065C6-EE10-40AE-8047-69EBFC27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267626C-9200-489B-8539-39CE94AF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CE31D24-5487-4F39-9247-D02A9C59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38C17D6-31E9-410F-A91C-D071EE1C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EC29970-1080-433E-AD74-0BA86858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656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0CB1CAC-924C-4623-A983-AC12CB56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0B5F382-2A7E-46DF-89C4-20EC932FE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0E433DC-FE89-4806-9D6F-D8EE9DA87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0DAFF7A-0AF4-4364-9D6D-F125B6F3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79C1D55-F4FE-4539-B9F3-A1EBE35D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5D12395-9869-41A2-B394-994832E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8303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871989-1218-4010-9955-70254D11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F19B81F-8BEF-48A7-AB58-C670ECDB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4FC5E72-80AF-425E-8A11-8845C57B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4E0A83A-C891-4515-8261-7E80527B0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EA0308B-1A08-4D54-BA8F-AACD47B5C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CE450C0-0369-4AB7-A683-F3E27AAF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30AAF80-6BFE-4DC4-B4BC-2B80DB55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07B0C49-2A4D-44AE-A412-30264DA8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7474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C57FE6F-90E8-4559-B11C-449EE9F3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97B3DB2-E72A-4A78-83A1-598F3C3F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43C945A-2AB3-47E7-B920-049F70DD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33F3311-5F79-4D93-93BF-17A59374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0335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DC82977-0396-4BC7-AD92-2844A44A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6EEC092-1ACC-42A8-96CF-FEEE9936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04A816B-E592-48DA-A0CA-0062C52C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6FE46B-C6DF-4394-8E48-C1C30325EB88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9565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F12003-9F27-44BB-9A80-2A63DA8B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EE3CC88-7F35-4F3A-A310-1614DB1F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B4EE75E-B98C-4C20-B393-5EDF36B5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D12E58B-379B-47B7-A2CA-1B0ABDDA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5FF1014-5F2E-4A12-B482-AAE090B0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591C2C9-0D69-4A39-9A60-756FA823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9878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986713-289D-4BCC-9D45-37B299C6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586BFE8-B4A6-4C1F-BEC8-582CD9E87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C4E6BD6-DEC5-4C19-9DE2-686E40B4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06632DB-E43D-43CF-B10B-9B37FF0F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DC087CB-6E18-4056-95C1-19FC6A42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1D80562-176E-45AC-B5BA-3E99AECA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3298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5D7393E-5DCD-47F2-A30E-AFA371DD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86B973-A33E-4EFB-8E34-E5FA6395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B608AE3-BDDE-46D5-AD69-69DFEE251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8A02-B4BE-476C-98F2-A8FD528D6D8D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98ADF0-3B03-4A63-8C82-1249472DC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E472D10-0702-45D9-BBCB-7EE98FC5D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7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2%8C%EC%9E%84%ED%94%8C%EB%A0%88%EC%9D%B4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ko.wikipedia.org/wiki/%EB%B9%84%EB%94%94%EC%98%A4_%EA%B2%8C%EC%9E%8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B2F886D-2A9D-42C6-A1F2-14FFE651DCE5}"/>
              </a:ext>
            </a:extLst>
          </p:cNvPr>
          <p:cNvSpPr txBox="1"/>
          <p:nvPr/>
        </p:nvSpPr>
        <p:spPr>
          <a:xfrm>
            <a:off x="2203939" y="3044279"/>
            <a:ext cx="71416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1800" dirty="0" smtClean="0">
                <a:solidFill>
                  <a:schemeClr val="bg1"/>
                </a:solidFill>
              </a:rPr>
              <a:t>1</a:t>
            </a:r>
            <a:r>
              <a:rPr lang="ko-KR" altLang="en-US" sz="4400" spc="1800" dirty="0" smtClean="0">
                <a:solidFill>
                  <a:schemeClr val="bg1"/>
                </a:solidFill>
              </a:rPr>
              <a:t>차 프로젝트 발표</a:t>
            </a:r>
            <a:endParaRPr lang="en-US" altLang="ko-KR" sz="4400" spc="1800" dirty="0" smtClean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B2F886D-2A9D-42C6-A1F2-14FFE651DCE5}"/>
              </a:ext>
            </a:extLst>
          </p:cNvPr>
          <p:cNvSpPr txBox="1"/>
          <p:nvPr/>
        </p:nvSpPr>
        <p:spPr>
          <a:xfrm>
            <a:off x="4210831" y="4295563"/>
            <a:ext cx="2951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</a:rPr>
              <a:t>2D </a:t>
            </a:r>
            <a:r>
              <a:rPr lang="ko-KR" altLang="en-US" sz="2500" dirty="0" smtClean="0">
                <a:solidFill>
                  <a:schemeClr val="bg1"/>
                </a:solidFill>
              </a:rPr>
              <a:t>게임프로그래밍</a:t>
            </a:r>
            <a:endParaRPr lang="en-US" altLang="ko-KR" sz="2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24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3">
            <a:extLst>
              <a:ext uri="{FF2B5EF4-FFF2-40B4-BE49-F238E27FC236}">
                <a16:creationId xmlns:a16="http://schemas.microsoft.com/office/drawing/2014/main" xmlns="" id="{DA776238-6099-4473-8372-A5BB69DAD9F8}"/>
              </a:ext>
            </a:extLst>
          </p:cNvPr>
          <p:cNvSpPr/>
          <p:nvPr/>
        </p:nvSpPr>
        <p:spPr>
          <a:xfrm>
            <a:off x="8599451" y="1535019"/>
            <a:ext cx="2947543" cy="304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xmlns="" id="{FEEAA38C-ECB2-4155-A92A-8FC99FDBBFDF}"/>
              </a:ext>
            </a:extLst>
          </p:cNvPr>
          <p:cNvSpPr txBox="1"/>
          <p:nvPr/>
        </p:nvSpPr>
        <p:spPr>
          <a:xfrm>
            <a:off x="1324995" y="508744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>
                <a:latin typeface="+mn-ea"/>
              </a:rPr>
              <a:t>횡스크롤</a:t>
            </a:r>
            <a:r>
              <a:rPr lang="ko-KR" altLang="en-US" dirty="0" smtClean="0">
                <a:latin typeface="+mn-ea"/>
              </a:rPr>
              <a:t> 게임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0FC147B-DF57-40A1-900E-53DD0DA13243}"/>
              </a:ext>
            </a:extLst>
          </p:cNvPr>
          <p:cNvSpPr txBox="1"/>
          <p:nvPr/>
        </p:nvSpPr>
        <p:spPr>
          <a:xfrm>
            <a:off x="724847" y="5553299"/>
            <a:ext cx="2846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/>
              <a:t>측면에서 </a:t>
            </a:r>
            <a:r>
              <a:rPr lang="ko-KR" altLang="en-US" sz="1400" dirty="0"/>
              <a:t>촬</a:t>
            </a:r>
            <a:r>
              <a:rPr lang="ko-KR" altLang="en-US" sz="1400" dirty="0" smtClean="0"/>
              <a:t>영하도록 하여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플레이어 캐릭터를 포함한 </a:t>
            </a:r>
            <a:r>
              <a:rPr lang="ko-KR" altLang="en-US" sz="1400" dirty="0">
                <a:hlinkClick r:id="rId3" tooltip="게임플레이"/>
              </a:rPr>
              <a:t>게임플레이</a:t>
            </a:r>
            <a:r>
              <a:rPr lang="ko-KR" altLang="en-US" sz="1400" dirty="0"/>
              <a:t> 내 물체들이 오직 좌우로만 움직일 수 </a:t>
            </a:r>
            <a:r>
              <a:rPr lang="ko-KR" altLang="en-US" sz="1400" dirty="0" smtClean="0"/>
              <a:t>있는 </a:t>
            </a:r>
            <a:r>
              <a:rPr lang="ko-KR" altLang="en-US" sz="1400" dirty="0" smtClean="0">
                <a:hlinkClick r:id="rId4" tooltip="비디오 게임"/>
              </a:rPr>
              <a:t>게임</a:t>
            </a:r>
            <a:r>
              <a:rPr lang="ko-KR" altLang="en-US" sz="1400" dirty="0" smtClean="0"/>
              <a:t> 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12A8800-CFC3-4BA9-BA5F-10FF10C5123E}"/>
              </a:ext>
            </a:extLst>
          </p:cNvPr>
          <p:cNvCxnSpPr/>
          <p:nvPr/>
        </p:nvCxnSpPr>
        <p:spPr>
          <a:xfrm>
            <a:off x="1833338" y="4948779"/>
            <a:ext cx="629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xmlns="" id="{37C66F7D-A844-4450-A72D-CAEA11193DB1}"/>
              </a:ext>
            </a:extLst>
          </p:cNvPr>
          <p:cNvSpPr txBox="1"/>
          <p:nvPr/>
        </p:nvSpPr>
        <p:spPr>
          <a:xfrm>
            <a:off x="5621859" y="50874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 smtClean="0">
                <a:latin typeface="+mn-ea"/>
              </a:rPr>
              <a:t>몬스터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675B3FF-AD35-4AB6-A25A-630933B7FFF3}"/>
              </a:ext>
            </a:extLst>
          </p:cNvPr>
          <p:cNvSpPr txBox="1"/>
          <p:nvPr/>
        </p:nvSpPr>
        <p:spPr>
          <a:xfrm>
            <a:off x="4636989" y="5553299"/>
            <a:ext cx="2846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/>
              <a:t>플레이어는 </a:t>
            </a:r>
            <a:r>
              <a:rPr lang="ko-KR" altLang="en-US" sz="1400" dirty="0" err="1" smtClean="0"/>
              <a:t>몬스터를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공격할수</a:t>
            </a:r>
            <a:r>
              <a:rPr lang="ko-KR" altLang="en-US" sz="1400" dirty="0" smtClean="0"/>
              <a:t> 있고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몬스터</a:t>
            </a:r>
            <a:r>
              <a:rPr lang="ko-KR" altLang="en-US" sz="1400" dirty="0" smtClean="0"/>
              <a:t> 또한 플레이어를 </a:t>
            </a:r>
            <a:r>
              <a:rPr lang="ko-KR" altLang="en-US" sz="1400" dirty="0" err="1" smtClean="0"/>
              <a:t>공격할수</a:t>
            </a:r>
            <a:r>
              <a:rPr lang="ko-KR" altLang="en-US" sz="1400" dirty="0" smtClean="0"/>
              <a:t> 있는 상호작용을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53BF8C8A-5425-4A44-B0A6-92BE15C0F716}"/>
              </a:ext>
            </a:extLst>
          </p:cNvPr>
          <p:cNvCxnSpPr/>
          <p:nvPr/>
        </p:nvCxnSpPr>
        <p:spPr>
          <a:xfrm>
            <a:off x="5745480" y="4948779"/>
            <a:ext cx="629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xmlns="" id="{E97A44F9-947A-41FC-97EB-025AC9553877}"/>
              </a:ext>
            </a:extLst>
          </p:cNvPr>
          <p:cNvSpPr txBox="1"/>
          <p:nvPr/>
        </p:nvSpPr>
        <p:spPr>
          <a:xfrm>
            <a:off x="8960753" y="508744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다양한 종류의 아이템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47B12D6-2DF5-491A-9741-C56258A65EDB}"/>
              </a:ext>
            </a:extLst>
          </p:cNvPr>
          <p:cNvSpPr txBox="1"/>
          <p:nvPr/>
        </p:nvSpPr>
        <p:spPr>
          <a:xfrm>
            <a:off x="8599451" y="5553299"/>
            <a:ext cx="2846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/>
              <a:t>게임에서 아이템은 재미를 결정짓는 중요한 요소라고 생각합니다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그렇기에 다양한 아이템을 </a:t>
            </a:r>
            <a:r>
              <a:rPr lang="ko-KR" altLang="en-US" sz="1400" dirty="0" smtClean="0"/>
              <a:t>구현 할 것입니다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85F5BB37-5FC4-42CD-99CD-5822DEC1DE12}"/>
              </a:ext>
            </a:extLst>
          </p:cNvPr>
          <p:cNvCxnSpPr/>
          <p:nvPr/>
        </p:nvCxnSpPr>
        <p:spPr>
          <a:xfrm>
            <a:off x="9707942" y="4948779"/>
            <a:ext cx="629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03B51429-0117-4DE0-AD59-14D0FB85214E}"/>
              </a:ext>
            </a:extLst>
          </p:cNvPr>
          <p:cNvGrpSpPr/>
          <p:nvPr/>
        </p:nvGrpSpPr>
        <p:grpSpPr>
          <a:xfrm>
            <a:off x="995462" y="0"/>
            <a:ext cx="11196538" cy="1168400"/>
            <a:chOff x="995462" y="0"/>
            <a:chExt cx="11196538" cy="11684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23A6D4DA-1A7A-4BF4-875D-2E1C30B0C731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27927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게임 </a:t>
              </a:r>
              <a:r>
                <a:rPr lang="ko-KR" altLang="en-US" sz="4000" spc="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컨셉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http://pds25.egloos.com/pds/201305/10/70/c0034770_518cb14af0ca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9" y="1508931"/>
            <a:ext cx="3632456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ds27.egloos.com/pds/201305/10/70/c0034770_518cb092da84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990" y="1535019"/>
            <a:ext cx="2846902" cy="304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7390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E5579F5B-1BA4-472B-A802-E1792670C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27862"/>
              </p:ext>
            </p:extLst>
          </p:nvPr>
        </p:nvGraphicFramePr>
        <p:xfrm>
          <a:off x="683190" y="1317385"/>
          <a:ext cx="10867997" cy="527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6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54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5499"/>
              </a:tblGrid>
              <a:tr h="478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solidFill>
                            <a:srgbClr val="554F4D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내용</a:t>
                      </a:r>
                      <a:endParaRPr lang="ko-KR" altLang="en-US" sz="2200" b="1" dirty="0">
                        <a:solidFill>
                          <a:srgbClr val="554F4D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최소 범위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추가 범위</a:t>
                      </a:r>
                      <a:endParaRPr lang="en-US" altLang="ko-KR" sz="1600" spc="3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캐릭터 컨트롤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방향 키보드 조작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360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도 자유로운 움직임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6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캐릭터 기술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키 </a:t>
                      </a:r>
                      <a:r>
                        <a:rPr lang="ko-KR" altLang="en-US" sz="16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입력시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6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대쉬</a:t>
                      </a:r>
                      <a:r>
                        <a:rPr lang="en-US" altLang="ko-KR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S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키 </a:t>
                      </a:r>
                      <a:r>
                        <a:rPr lang="ko-KR" altLang="en-US" sz="16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입력시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점프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가속도가 붙은 상태에서 </a:t>
                      </a:r>
                      <a:r>
                        <a:rPr lang="ko-KR" altLang="en-US" sz="16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점프할시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더 높이 점프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6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맵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초원 </a:t>
                      </a:r>
                      <a:r>
                        <a:rPr lang="ko-KR" altLang="en-US" sz="16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컨셉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눈</a:t>
                      </a:r>
                      <a:r>
                        <a:rPr lang="en-US" altLang="ko-KR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사막</a:t>
                      </a:r>
                      <a:r>
                        <a:rPr lang="en-US" altLang="ko-KR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용암</a:t>
                      </a:r>
                      <a:r>
                        <a:rPr lang="en-US" altLang="ko-KR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보스</a:t>
                      </a:r>
                      <a:r>
                        <a:rPr lang="en-US" altLang="ko-KR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r>
                        <a:rPr lang="ko-KR" altLang="en-US" sz="16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컨셉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6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맵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 추가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16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적 </a:t>
                      </a:r>
                      <a:r>
                        <a:rPr lang="en-US" altLang="ko-KR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AI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일반 </a:t>
                      </a:r>
                      <a:r>
                        <a:rPr lang="ko-KR" altLang="en-US" sz="16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몬스터</a:t>
                      </a:r>
                      <a:r>
                        <a:rPr lang="en-US" altLang="ko-KR" sz="16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ko-KR" altLang="en-US" sz="16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벽에 부딪히기 전까지 직진하며 이동</a:t>
                      </a:r>
                      <a:r>
                        <a:rPr lang="en-US" altLang="ko-KR" sz="16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벽에 부딪히면 반대 방향으로 진행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보스 </a:t>
                      </a:r>
                      <a:r>
                        <a:rPr lang="ko-KR" altLang="en-US" sz="16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몬스터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추가 </a:t>
                      </a:r>
                      <a:r>
                        <a:rPr lang="en-US" altLang="ko-KR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캐릭터를 쫓아오며</a:t>
                      </a:r>
                      <a:r>
                        <a:rPr lang="en-US" altLang="ko-KR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데미지를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6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입을시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잠시 공격 불가능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855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게임 기능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캐릭터가 </a:t>
                      </a:r>
                      <a:r>
                        <a:rPr lang="ko-KR" altLang="en-US" sz="16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몬스터에게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6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부딪힐시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6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데미지</a:t>
                      </a:r>
                      <a:r>
                        <a:rPr lang="en-US" altLang="ko-KR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altLang="ko-KR" sz="16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6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구멍으로 </a:t>
                      </a:r>
                      <a:r>
                        <a:rPr lang="ko-KR" altLang="en-US" sz="1600" spc="300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추락할시</a:t>
                      </a:r>
                      <a:r>
                        <a:rPr lang="ko-KR" altLang="en-US" sz="16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사망</a:t>
                      </a:r>
                      <a:r>
                        <a:rPr lang="en-US" altLang="ko-KR" sz="16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ko-KR" altLang="en-US" sz="16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버섯 아이템 먹으면 </a:t>
                      </a:r>
                      <a:r>
                        <a:rPr lang="ko-KR" altLang="en-US" sz="1600" spc="300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키커지면서</a:t>
                      </a:r>
                      <a:r>
                        <a:rPr lang="ko-KR" altLang="en-US" sz="16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체력</a:t>
                      </a:r>
                      <a:r>
                        <a:rPr lang="en-US" altLang="ko-KR" sz="16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+1. </a:t>
                      </a:r>
                      <a:r>
                        <a:rPr lang="ko-KR" altLang="en-US" sz="1600" spc="300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맵의</a:t>
                      </a:r>
                      <a:r>
                        <a:rPr lang="ko-KR" altLang="en-US" sz="16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중간지점 세이브포인트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꽃 아이템 </a:t>
                      </a:r>
                      <a:r>
                        <a:rPr lang="ko-KR" altLang="en-US" sz="16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먹을시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키 입력하면 불이 나감</a:t>
                      </a:r>
                      <a:r>
                        <a:rPr lang="en-US" altLang="ko-KR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스타코인이라는 희귀 코인 구현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</a:tr>
              <a:tr h="377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사운드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배경 음악</a:t>
                      </a:r>
                      <a:r>
                        <a:rPr lang="en-US" altLang="ko-KR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점프 사운드</a:t>
                      </a:r>
                      <a:r>
                        <a:rPr lang="en-US" altLang="ko-KR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죽을</a:t>
                      </a:r>
                      <a:r>
                        <a:rPr lang="ko-KR" altLang="en-US" sz="16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때 소리</a:t>
                      </a:r>
                      <a:r>
                        <a:rPr lang="en-US" altLang="ko-KR" sz="16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아이템 먹는 소리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</a:tr>
              <a:tr h="6468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애니메이션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달리기</a:t>
                      </a:r>
                      <a:r>
                        <a:rPr lang="en-US" altLang="ko-KR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ko-KR" sz="16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6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점프</a:t>
                      </a:r>
                      <a:r>
                        <a:rPr lang="en-US" altLang="ko-KR" sz="16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앉기</a:t>
                      </a:r>
                      <a:r>
                        <a:rPr lang="en-US" altLang="ko-KR" sz="16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골인 지점에 매달리기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꽃 아이템 불꽃</a:t>
                      </a:r>
                      <a:r>
                        <a:rPr lang="en-US" altLang="ko-KR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거북이 등딱지 </a:t>
                      </a:r>
                      <a:r>
                        <a:rPr lang="ko-KR" altLang="en-US" sz="16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날아가는거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4620463-FEE2-4434-89E2-5647796AA00F}"/>
              </a:ext>
            </a:extLst>
          </p:cNvPr>
          <p:cNvGrpSpPr/>
          <p:nvPr/>
        </p:nvGrpSpPr>
        <p:grpSpPr>
          <a:xfrm>
            <a:off x="995462" y="0"/>
            <a:ext cx="11196538" cy="1168400"/>
            <a:chOff x="995462" y="0"/>
            <a:chExt cx="11196538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27927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 범위</a:t>
              </a:r>
              <a:endParaRPr lang="en-US" altLang="ko-KR" sz="40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8336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F781BCC-50D4-4009-A85D-6E51DE15EF1B}"/>
              </a:ext>
            </a:extLst>
          </p:cNvPr>
          <p:cNvSpPr/>
          <p:nvPr/>
        </p:nvSpPr>
        <p:spPr>
          <a:xfrm>
            <a:off x="600794" y="1274458"/>
            <a:ext cx="2639694" cy="4941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3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189DE19-888D-4039-B081-1F7C35C5964E}"/>
              </a:ext>
            </a:extLst>
          </p:cNvPr>
          <p:cNvSpPr/>
          <p:nvPr/>
        </p:nvSpPr>
        <p:spPr>
          <a:xfrm>
            <a:off x="1199037" y="1739679"/>
            <a:ext cx="2041451" cy="65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AACCED3-6A68-4A63-B66D-F242AD291928}"/>
              </a:ext>
            </a:extLst>
          </p:cNvPr>
          <p:cNvSpPr/>
          <p:nvPr/>
        </p:nvSpPr>
        <p:spPr>
          <a:xfrm>
            <a:off x="9567601" y="1274460"/>
            <a:ext cx="2432635" cy="4941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F645559-863F-4343-9AEF-C4B652F5268C}"/>
              </a:ext>
            </a:extLst>
          </p:cNvPr>
          <p:cNvSpPr/>
          <p:nvPr/>
        </p:nvSpPr>
        <p:spPr>
          <a:xfrm>
            <a:off x="3565396" y="1274458"/>
            <a:ext cx="2673819" cy="4941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4B83B38-A3B1-4034-84D3-5654EC611D9E}"/>
              </a:ext>
            </a:extLst>
          </p:cNvPr>
          <p:cNvSpPr/>
          <p:nvPr/>
        </p:nvSpPr>
        <p:spPr>
          <a:xfrm>
            <a:off x="6593730" y="1274459"/>
            <a:ext cx="2656211" cy="494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B4AA75F-F78D-43F9-97D7-025E1A5DE423}"/>
              </a:ext>
            </a:extLst>
          </p:cNvPr>
          <p:cNvSpPr txBox="1"/>
          <p:nvPr/>
        </p:nvSpPr>
        <p:spPr>
          <a:xfrm>
            <a:off x="6203881" y="383486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2DBBEB-AFE0-4FB4-90AE-47A4D20730B1}"/>
              </a:ext>
            </a:extLst>
          </p:cNvPr>
          <p:cNvSpPr txBox="1"/>
          <p:nvPr/>
        </p:nvSpPr>
        <p:spPr>
          <a:xfrm>
            <a:off x="3175546" y="383419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B41BF16-D371-4111-B3AB-6F4E0788E3F2}"/>
              </a:ext>
            </a:extLst>
          </p:cNvPr>
          <p:cNvSpPr txBox="1"/>
          <p:nvPr/>
        </p:nvSpPr>
        <p:spPr>
          <a:xfrm>
            <a:off x="9177751" y="383419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BA454F-6D2A-4CD4-8A84-59FAD77E35D5}"/>
              </a:ext>
            </a:extLst>
          </p:cNvPr>
          <p:cNvSpPr txBox="1"/>
          <p:nvPr/>
        </p:nvSpPr>
        <p:spPr>
          <a:xfrm>
            <a:off x="1503956" y="1895292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rgbClr val="554F4D"/>
                </a:solidFill>
              </a:rPr>
              <a:t>STEP 1</a:t>
            </a:r>
            <a:endParaRPr lang="ko-KR" altLang="en-US" spc="600" dirty="0">
              <a:solidFill>
                <a:srgbClr val="554F4D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23C7FE1-1B56-40A0-A2C2-4F8AFE7E9BC9}"/>
              </a:ext>
            </a:extLst>
          </p:cNvPr>
          <p:cNvSpPr/>
          <p:nvPr/>
        </p:nvSpPr>
        <p:spPr>
          <a:xfrm>
            <a:off x="3957594" y="1739679"/>
            <a:ext cx="2041451" cy="65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7ADF16-CDBA-4D85-9E63-9725F36204EF}"/>
              </a:ext>
            </a:extLst>
          </p:cNvPr>
          <p:cNvSpPr txBox="1"/>
          <p:nvPr/>
        </p:nvSpPr>
        <p:spPr>
          <a:xfrm>
            <a:off x="4285757" y="1895292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rgbClr val="554F4D"/>
                </a:solidFill>
              </a:rPr>
              <a:t>STEP 2</a:t>
            </a:r>
            <a:endParaRPr lang="ko-KR" altLang="en-US" spc="600" dirty="0">
              <a:solidFill>
                <a:srgbClr val="554F4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8DB3182-05EC-4572-AD0B-AC6F6163D356}"/>
              </a:ext>
            </a:extLst>
          </p:cNvPr>
          <p:cNvSpPr txBox="1"/>
          <p:nvPr/>
        </p:nvSpPr>
        <p:spPr>
          <a:xfrm>
            <a:off x="9795444" y="1895292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rgbClr val="554F4D"/>
                </a:solidFill>
              </a:rPr>
              <a:t>STEP 4</a:t>
            </a:r>
            <a:endParaRPr lang="ko-KR" altLang="en-US" spc="600" dirty="0">
              <a:solidFill>
                <a:srgbClr val="554F4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881577D-598E-4542-9C97-8333E0A065CF}"/>
              </a:ext>
            </a:extLst>
          </p:cNvPr>
          <p:cNvSpPr txBox="1"/>
          <p:nvPr/>
        </p:nvSpPr>
        <p:spPr>
          <a:xfrm>
            <a:off x="567895" y="3165789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300" dirty="0" smtClean="0">
                <a:latin typeface="+mn-ea"/>
              </a:rPr>
              <a:t>아이템 블록</a:t>
            </a:r>
            <a:r>
              <a:rPr lang="en-US" altLang="ko-KR" sz="1400" spc="300" dirty="0" smtClean="0">
                <a:latin typeface="+mn-ea"/>
              </a:rPr>
              <a:t>. </a:t>
            </a:r>
            <a:r>
              <a:rPr lang="ko-KR" altLang="en-US" sz="1400" spc="300" dirty="0" smtClean="0">
                <a:latin typeface="+mn-ea"/>
              </a:rPr>
              <a:t>캐릭터의 </a:t>
            </a:r>
            <a:r>
              <a:rPr lang="ko-KR" altLang="en-US" sz="1400" spc="300" dirty="0" err="1" smtClean="0">
                <a:latin typeface="+mn-ea"/>
              </a:rPr>
              <a:t>머릴로</a:t>
            </a:r>
            <a:r>
              <a:rPr lang="ko-KR" altLang="en-US" sz="1400" spc="300" dirty="0" smtClean="0">
                <a:latin typeface="+mn-ea"/>
              </a:rPr>
              <a:t> 쳐서 아이템을 얻는다</a:t>
            </a:r>
            <a:r>
              <a:rPr lang="en-US" altLang="ko-KR" sz="1400" spc="300" dirty="0" smtClean="0">
                <a:latin typeface="+mn-ea"/>
              </a:rPr>
              <a:t>.</a:t>
            </a:r>
            <a:r>
              <a:rPr lang="en-US" altLang="ko-KR" sz="1400" spc="300" dirty="0" smtClean="0">
                <a:latin typeface="+mn-ea"/>
              </a:rPr>
              <a:t> </a:t>
            </a:r>
            <a:endParaRPr lang="ko-KR" altLang="en-US" sz="1400" spc="3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5FBEC0A-82C4-4B5F-ACE6-0E491350A2B3}"/>
              </a:ext>
            </a:extLst>
          </p:cNvPr>
          <p:cNvSpPr txBox="1"/>
          <p:nvPr/>
        </p:nvSpPr>
        <p:spPr>
          <a:xfrm>
            <a:off x="4256704" y="3938192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300" dirty="0" err="1" smtClean="0">
                <a:latin typeface="+mn-ea"/>
              </a:rPr>
              <a:t>몬스터</a:t>
            </a:r>
            <a:r>
              <a:rPr lang="en-US" altLang="ko-KR" sz="1400" spc="300" dirty="0" smtClean="0">
                <a:latin typeface="+mn-ea"/>
              </a:rPr>
              <a:t>. </a:t>
            </a:r>
            <a:r>
              <a:rPr lang="ko-KR" altLang="en-US" sz="1400" spc="300" dirty="0" smtClean="0">
                <a:latin typeface="+mn-ea"/>
              </a:rPr>
              <a:t>부딪히면 죽는다</a:t>
            </a:r>
            <a:r>
              <a:rPr lang="en-US" altLang="ko-KR" sz="1400" spc="300" dirty="0" smtClean="0">
                <a:latin typeface="+mn-ea"/>
              </a:rPr>
              <a:t>. </a:t>
            </a:r>
            <a:r>
              <a:rPr lang="ko-KR" altLang="en-US" sz="1400" spc="300" dirty="0" smtClean="0">
                <a:latin typeface="+mn-ea"/>
              </a:rPr>
              <a:t>버섯을 먹어서 키가 커진 상태라면</a:t>
            </a:r>
            <a:r>
              <a:rPr lang="en-US" altLang="ko-KR" sz="1400" spc="300" dirty="0" smtClean="0">
                <a:latin typeface="+mn-ea"/>
              </a:rPr>
              <a:t>, </a:t>
            </a:r>
            <a:r>
              <a:rPr lang="ko-KR" altLang="en-US" sz="1400" spc="300" dirty="0" smtClean="0">
                <a:latin typeface="+mn-ea"/>
              </a:rPr>
              <a:t>덩치가 다시 작아진다</a:t>
            </a:r>
            <a:r>
              <a:rPr lang="en-US" altLang="ko-KR" sz="1400" spc="300" dirty="0" smtClean="0">
                <a:latin typeface="+mn-ea"/>
              </a:rPr>
              <a:t>.</a:t>
            </a:r>
            <a:endParaRPr lang="ko-KR" altLang="en-US" sz="1400" spc="3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506FABE-C1C5-4BFB-B098-242B567A078F}"/>
              </a:ext>
            </a:extLst>
          </p:cNvPr>
          <p:cNvSpPr txBox="1"/>
          <p:nvPr/>
        </p:nvSpPr>
        <p:spPr>
          <a:xfrm>
            <a:off x="4698832" y="1020450"/>
            <a:ext cx="168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000" spc="300" dirty="0" err="1" smtClean="0">
                <a:latin typeface="+mn-ea"/>
              </a:rPr>
              <a:t>몬스터를</a:t>
            </a:r>
            <a:r>
              <a:rPr lang="ko-KR" altLang="en-US" sz="1000" spc="300" dirty="0" smtClean="0">
                <a:latin typeface="+mn-ea"/>
              </a:rPr>
              <a:t> 피해서 진행하거나</a:t>
            </a:r>
            <a:endParaRPr lang="ko-KR" altLang="en-US" sz="1000" spc="3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7BEA92B-95BC-45E2-B815-F87944AAACA2}"/>
              </a:ext>
            </a:extLst>
          </p:cNvPr>
          <p:cNvSpPr txBox="1"/>
          <p:nvPr/>
        </p:nvSpPr>
        <p:spPr>
          <a:xfrm>
            <a:off x="9942470" y="4009461"/>
            <a:ext cx="168289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300" dirty="0" smtClean="0">
                <a:latin typeface="+mn-ea"/>
              </a:rPr>
              <a:t>캐릭터가 골인지점인 깃발에 닿으면 승리</a:t>
            </a:r>
            <a:r>
              <a:rPr lang="en-US" altLang="ko-KR" sz="1400" spc="300" dirty="0" smtClean="0">
                <a:latin typeface="+mn-ea"/>
              </a:rPr>
              <a:t>. </a:t>
            </a:r>
            <a:endParaRPr lang="ko-KR" altLang="en-US" sz="1400" spc="300" dirty="0"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CC58240-7919-4B54-BF6A-5A78AD6EC21B}"/>
              </a:ext>
            </a:extLst>
          </p:cNvPr>
          <p:cNvGrpSpPr/>
          <p:nvPr/>
        </p:nvGrpSpPr>
        <p:grpSpPr>
          <a:xfrm>
            <a:off x="995462" y="0"/>
            <a:ext cx="11196538" cy="963543"/>
            <a:chOff x="995462" y="0"/>
            <a:chExt cx="11196538" cy="11684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274B3C4F-FCF5-4EE0-AA33-556262BB8258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7945D97B-E571-4150-A9C9-BD7972DE80A8}"/>
                </a:ext>
              </a:extLst>
            </p:cNvPr>
            <p:cNvSpPr txBox="1"/>
            <p:nvPr/>
          </p:nvSpPr>
          <p:spPr>
            <a:xfrm>
              <a:off x="995462" y="255657"/>
              <a:ext cx="4221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게임 실행 흐름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0E3EA326-E050-4F05-BD85-4878DADEE886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https://ppss.kr/wp-content/uploads/2018/09/c55e378401500f5127e53187a7f60b10-540x2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94" y="1432552"/>
            <a:ext cx="2639694" cy="144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3" name="직선 화살표 연결선 2052"/>
          <p:cNvCxnSpPr/>
          <p:nvPr/>
        </p:nvCxnSpPr>
        <p:spPr>
          <a:xfrm flipH="1">
            <a:off x="1451811" y="1895292"/>
            <a:ext cx="336884" cy="12672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직선 화살표 연결선 2055"/>
          <p:cNvCxnSpPr/>
          <p:nvPr/>
        </p:nvCxnSpPr>
        <p:spPr>
          <a:xfrm flipH="1">
            <a:off x="2390274" y="2638926"/>
            <a:ext cx="64168" cy="2053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5FBEC0A-82C4-4B5F-ACE6-0E491350A2B3}"/>
              </a:ext>
            </a:extLst>
          </p:cNvPr>
          <p:cNvSpPr txBox="1"/>
          <p:nvPr/>
        </p:nvSpPr>
        <p:spPr>
          <a:xfrm>
            <a:off x="1362764" y="4805924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300" dirty="0" smtClean="0">
                <a:latin typeface="+mn-ea"/>
              </a:rPr>
              <a:t>버섯 아이템</a:t>
            </a:r>
            <a:r>
              <a:rPr lang="en-US" altLang="ko-KR" sz="1400" spc="300" dirty="0" smtClean="0">
                <a:latin typeface="+mn-ea"/>
              </a:rPr>
              <a:t>. </a:t>
            </a:r>
            <a:r>
              <a:rPr lang="ko-KR" altLang="en-US" sz="1400" spc="300" dirty="0" smtClean="0">
                <a:latin typeface="+mn-ea"/>
              </a:rPr>
              <a:t>먹으면 캐릭터의 키가 커지고 체력이 </a:t>
            </a:r>
            <a:r>
              <a:rPr lang="en-US" altLang="ko-KR" sz="1400" spc="300" dirty="0" smtClean="0">
                <a:latin typeface="+mn-ea"/>
              </a:rPr>
              <a:t>1</a:t>
            </a:r>
            <a:r>
              <a:rPr lang="ko-KR" altLang="en-US" sz="1400" spc="300" dirty="0" smtClean="0">
                <a:latin typeface="+mn-ea"/>
              </a:rPr>
              <a:t>늘어난다</a:t>
            </a:r>
            <a:r>
              <a:rPr lang="en-US" altLang="ko-KR" sz="1400" spc="300" dirty="0" smtClean="0">
                <a:latin typeface="+mn-ea"/>
              </a:rPr>
              <a:t>.</a:t>
            </a:r>
            <a:endParaRPr lang="ko-KR" altLang="en-US" sz="1400" spc="300" dirty="0">
              <a:latin typeface="+mn-ea"/>
            </a:endParaRPr>
          </a:p>
        </p:txBody>
      </p:sp>
      <p:pic>
        <p:nvPicPr>
          <p:cNvPr id="2057" name="Picture 3" descr="C:\Users\user\Desktop\과제\2d프로그래밍\캡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396" y="1462937"/>
            <a:ext cx="2673819" cy="142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0" name="직선 화살표 연결선 2059"/>
          <p:cNvCxnSpPr/>
          <p:nvPr/>
        </p:nvCxnSpPr>
        <p:spPr>
          <a:xfrm flipH="1">
            <a:off x="5141495" y="2638926"/>
            <a:ext cx="32084" cy="1106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자유형 2066"/>
          <p:cNvSpPr/>
          <p:nvPr/>
        </p:nvSpPr>
        <p:spPr>
          <a:xfrm>
            <a:off x="4236106" y="2130046"/>
            <a:ext cx="1628274" cy="433249"/>
          </a:xfrm>
          <a:custGeom>
            <a:avLst/>
            <a:gdLst>
              <a:gd name="connsiteX0" fmla="*/ 0 w 1628274"/>
              <a:gd name="connsiteY0" fmla="*/ 104274 h 433249"/>
              <a:gd name="connsiteX1" fmla="*/ 48126 w 1628274"/>
              <a:gd name="connsiteY1" fmla="*/ 72190 h 433249"/>
              <a:gd name="connsiteX2" fmla="*/ 80211 w 1628274"/>
              <a:gd name="connsiteY2" fmla="*/ 64168 h 433249"/>
              <a:gd name="connsiteX3" fmla="*/ 112295 w 1628274"/>
              <a:gd name="connsiteY3" fmla="*/ 40105 h 433249"/>
              <a:gd name="connsiteX4" fmla="*/ 152400 w 1628274"/>
              <a:gd name="connsiteY4" fmla="*/ 24063 h 433249"/>
              <a:gd name="connsiteX5" fmla="*/ 224590 w 1628274"/>
              <a:gd name="connsiteY5" fmla="*/ 0 h 433249"/>
              <a:gd name="connsiteX6" fmla="*/ 409074 w 1628274"/>
              <a:gd name="connsiteY6" fmla="*/ 16042 h 433249"/>
              <a:gd name="connsiteX7" fmla="*/ 433137 w 1628274"/>
              <a:gd name="connsiteY7" fmla="*/ 24063 h 433249"/>
              <a:gd name="connsiteX8" fmla="*/ 465221 w 1628274"/>
              <a:gd name="connsiteY8" fmla="*/ 48126 h 433249"/>
              <a:gd name="connsiteX9" fmla="*/ 489284 w 1628274"/>
              <a:gd name="connsiteY9" fmla="*/ 64168 h 433249"/>
              <a:gd name="connsiteX10" fmla="*/ 545432 w 1628274"/>
              <a:gd name="connsiteY10" fmla="*/ 104274 h 433249"/>
              <a:gd name="connsiteX11" fmla="*/ 561474 w 1628274"/>
              <a:gd name="connsiteY11" fmla="*/ 128337 h 433249"/>
              <a:gd name="connsiteX12" fmla="*/ 585537 w 1628274"/>
              <a:gd name="connsiteY12" fmla="*/ 144379 h 433249"/>
              <a:gd name="connsiteX13" fmla="*/ 601579 w 1628274"/>
              <a:gd name="connsiteY13" fmla="*/ 192505 h 433249"/>
              <a:gd name="connsiteX14" fmla="*/ 633663 w 1628274"/>
              <a:gd name="connsiteY14" fmla="*/ 168442 h 433249"/>
              <a:gd name="connsiteX15" fmla="*/ 649705 w 1628274"/>
              <a:gd name="connsiteY15" fmla="*/ 144379 h 433249"/>
              <a:gd name="connsiteX16" fmla="*/ 713874 w 1628274"/>
              <a:gd name="connsiteY16" fmla="*/ 88232 h 433249"/>
              <a:gd name="connsiteX17" fmla="*/ 745958 w 1628274"/>
              <a:gd name="connsiteY17" fmla="*/ 80211 h 433249"/>
              <a:gd name="connsiteX18" fmla="*/ 826169 w 1628274"/>
              <a:gd name="connsiteY18" fmla="*/ 64168 h 433249"/>
              <a:gd name="connsiteX19" fmla="*/ 1050758 w 1628274"/>
              <a:gd name="connsiteY19" fmla="*/ 72190 h 433249"/>
              <a:gd name="connsiteX20" fmla="*/ 1106905 w 1628274"/>
              <a:gd name="connsiteY20" fmla="*/ 88232 h 433249"/>
              <a:gd name="connsiteX21" fmla="*/ 1187116 w 1628274"/>
              <a:gd name="connsiteY21" fmla="*/ 112295 h 433249"/>
              <a:gd name="connsiteX22" fmla="*/ 1227221 w 1628274"/>
              <a:gd name="connsiteY22" fmla="*/ 144379 h 433249"/>
              <a:gd name="connsiteX23" fmla="*/ 1267326 w 1628274"/>
              <a:gd name="connsiteY23" fmla="*/ 176463 h 433249"/>
              <a:gd name="connsiteX24" fmla="*/ 1331495 w 1628274"/>
              <a:gd name="connsiteY24" fmla="*/ 224590 h 433249"/>
              <a:gd name="connsiteX25" fmla="*/ 1355558 w 1628274"/>
              <a:gd name="connsiteY25" fmla="*/ 232611 h 433249"/>
              <a:gd name="connsiteX26" fmla="*/ 1395663 w 1628274"/>
              <a:gd name="connsiteY26" fmla="*/ 264695 h 433249"/>
              <a:gd name="connsiteX27" fmla="*/ 1435769 w 1628274"/>
              <a:gd name="connsiteY27" fmla="*/ 296779 h 433249"/>
              <a:gd name="connsiteX28" fmla="*/ 1451811 w 1628274"/>
              <a:gd name="connsiteY28" fmla="*/ 328863 h 433249"/>
              <a:gd name="connsiteX29" fmla="*/ 1475874 w 1628274"/>
              <a:gd name="connsiteY29" fmla="*/ 344905 h 433249"/>
              <a:gd name="connsiteX30" fmla="*/ 1483895 w 1628274"/>
              <a:gd name="connsiteY30" fmla="*/ 368968 h 433249"/>
              <a:gd name="connsiteX31" fmla="*/ 1507958 w 1628274"/>
              <a:gd name="connsiteY31" fmla="*/ 376990 h 433249"/>
              <a:gd name="connsiteX32" fmla="*/ 1532021 w 1628274"/>
              <a:gd name="connsiteY32" fmla="*/ 393032 h 433249"/>
              <a:gd name="connsiteX33" fmla="*/ 1556084 w 1628274"/>
              <a:gd name="connsiteY33" fmla="*/ 417095 h 433249"/>
              <a:gd name="connsiteX34" fmla="*/ 1588169 w 1628274"/>
              <a:gd name="connsiteY34" fmla="*/ 425116 h 433249"/>
              <a:gd name="connsiteX35" fmla="*/ 1628274 w 1628274"/>
              <a:gd name="connsiteY35" fmla="*/ 433137 h 43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628274" h="433249">
                <a:moveTo>
                  <a:pt x="0" y="104274"/>
                </a:moveTo>
                <a:cubicBezTo>
                  <a:pt x="16042" y="93579"/>
                  <a:pt x="30881" y="80812"/>
                  <a:pt x="48126" y="72190"/>
                </a:cubicBezTo>
                <a:cubicBezTo>
                  <a:pt x="57986" y="67260"/>
                  <a:pt x="70351" y="69098"/>
                  <a:pt x="80211" y="64168"/>
                </a:cubicBezTo>
                <a:cubicBezTo>
                  <a:pt x="92168" y="58189"/>
                  <a:pt x="100609" y="46597"/>
                  <a:pt x="112295" y="40105"/>
                </a:cubicBezTo>
                <a:cubicBezTo>
                  <a:pt x="124881" y="33113"/>
                  <a:pt x="139243" y="29911"/>
                  <a:pt x="152400" y="24063"/>
                </a:cubicBezTo>
                <a:cubicBezTo>
                  <a:pt x="206741" y="-89"/>
                  <a:pt x="161285" y="12661"/>
                  <a:pt x="224590" y="0"/>
                </a:cubicBezTo>
                <a:cubicBezTo>
                  <a:pt x="303150" y="4364"/>
                  <a:pt x="344171" y="-184"/>
                  <a:pt x="409074" y="16042"/>
                </a:cubicBezTo>
                <a:cubicBezTo>
                  <a:pt x="417276" y="18093"/>
                  <a:pt x="425116" y="21389"/>
                  <a:pt x="433137" y="24063"/>
                </a:cubicBezTo>
                <a:cubicBezTo>
                  <a:pt x="443832" y="32084"/>
                  <a:pt x="454343" y="40356"/>
                  <a:pt x="465221" y="48126"/>
                </a:cubicBezTo>
                <a:cubicBezTo>
                  <a:pt x="473065" y="53729"/>
                  <a:pt x="481878" y="57997"/>
                  <a:pt x="489284" y="64168"/>
                </a:cubicBezTo>
                <a:cubicBezTo>
                  <a:pt x="538062" y="104816"/>
                  <a:pt x="486064" y="74590"/>
                  <a:pt x="545432" y="104274"/>
                </a:cubicBezTo>
                <a:cubicBezTo>
                  <a:pt x="550779" y="112295"/>
                  <a:pt x="554657" y="121520"/>
                  <a:pt x="561474" y="128337"/>
                </a:cubicBezTo>
                <a:cubicBezTo>
                  <a:pt x="568291" y="135154"/>
                  <a:pt x="580428" y="136204"/>
                  <a:pt x="585537" y="144379"/>
                </a:cubicBezTo>
                <a:cubicBezTo>
                  <a:pt x="594499" y="158718"/>
                  <a:pt x="601579" y="192505"/>
                  <a:pt x="601579" y="192505"/>
                </a:cubicBezTo>
                <a:cubicBezTo>
                  <a:pt x="612274" y="184484"/>
                  <a:pt x="624210" y="177895"/>
                  <a:pt x="633663" y="168442"/>
                </a:cubicBezTo>
                <a:cubicBezTo>
                  <a:pt x="640480" y="161625"/>
                  <a:pt x="643357" y="151634"/>
                  <a:pt x="649705" y="144379"/>
                </a:cubicBezTo>
                <a:cubicBezTo>
                  <a:pt x="661228" y="131211"/>
                  <a:pt x="692131" y="97551"/>
                  <a:pt x="713874" y="88232"/>
                </a:cubicBezTo>
                <a:cubicBezTo>
                  <a:pt x="724006" y="83890"/>
                  <a:pt x="735358" y="83239"/>
                  <a:pt x="745958" y="80211"/>
                </a:cubicBezTo>
                <a:cubicBezTo>
                  <a:pt x="801958" y="64211"/>
                  <a:pt x="730343" y="77859"/>
                  <a:pt x="826169" y="64168"/>
                </a:cubicBezTo>
                <a:cubicBezTo>
                  <a:pt x="901032" y="66842"/>
                  <a:pt x="976121" y="65792"/>
                  <a:pt x="1050758" y="72190"/>
                </a:cubicBezTo>
                <a:cubicBezTo>
                  <a:pt x="1070151" y="73852"/>
                  <a:pt x="1088301" y="82508"/>
                  <a:pt x="1106905" y="88232"/>
                </a:cubicBezTo>
                <a:cubicBezTo>
                  <a:pt x="1191525" y="114269"/>
                  <a:pt x="1121654" y="95930"/>
                  <a:pt x="1187116" y="112295"/>
                </a:cubicBezTo>
                <a:cubicBezTo>
                  <a:pt x="1233090" y="181256"/>
                  <a:pt x="1171874" y="100101"/>
                  <a:pt x="1227221" y="144379"/>
                </a:cubicBezTo>
                <a:cubicBezTo>
                  <a:pt x="1279051" y="185843"/>
                  <a:pt x="1206843" y="156302"/>
                  <a:pt x="1267326" y="176463"/>
                </a:cubicBezTo>
                <a:cubicBezTo>
                  <a:pt x="1286328" y="195464"/>
                  <a:pt x="1304290" y="215522"/>
                  <a:pt x="1331495" y="224590"/>
                </a:cubicBezTo>
                <a:lnTo>
                  <a:pt x="1355558" y="232611"/>
                </a:lnTo>
                <a:cubicBezTo>
                  <a:pt x="1401532" y="301572"/>
                  <a:pt x="1340316" y="220417"/>
                  <a:pt x="1395663" y="264695"/>
                </a:cubicBezTo>
                <a:cubicBezTo>
                  <a:pt x="1447492" y="306158"/>
                  <a:pt x="1375285" y="276618"/>
                  <a:pt x="1435769" y="296779"/>
                </a:cubicBezTo>
                <a:cubicBezTo>
                  <a:pt x="1441116" y="307474"/>
                  <a:pt x="1444156" y="319677"/>
                  <a:pt x="1451811" y="328863"/>
                </a:cubicBezTo>
                <a:cubicBezTo>
                  <a:pt x="1457982" y="336269"/>
                  <a:pt x="1469852" y="337377"/>
                  <a:pt x="1475874" y="344905"/>
                </a:cubicBezTo>
                <a:cubicBezTo>
                  <a:pt x="1481156" y="351507"/>
                  <a:pt x="1477917" y="362989"/>
                  <a:pt x="1483895" y="368968"/>
                </a:cubicBezTo>
                <a:cubicBezTo>
                  <a:pt x="1489873" y="374947"/>
                  <a:pt x="1500396" y="373209"/>
                  <a:pt x="1507958" y="376990"/>
                </a:cubicBezTo>
                <a:cubicBezTo>
                  <a:pt x="1516580" y="381301"/>
                  <a:pt x="1524615" y="386861"/>
                  <a:pt x="1532021" y="393032"/>
                </a:cubicBezTo>
                <a:cubicBezTo>
                  <a:pt x="1540735" y="400294"/>
                  <a:pt x="1546235" y="411467"/>
                  <a:pt x="1556084" y="417095"/>
                </a:cubicBezTo>
                <a:cubicBezTo>
                  <a:pt x="1565656" y="422564"/>
                  <a:pt x="1577569" y="422087"/>
                  <a:pt x="1588169" y="425116"/>
                </a:cubicBezTo>
                <a:cubicBezTo>
                  <a:pt x="1622162" y="434828"/>
                  <a:pt x="1600706" y="433137"/>
                  <a:pt x="1628274" y="43313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8" name="자유형 2067"/>
          <p:cNvSpPr/>
          <p:nvPr/>
        </p:nvSpPr>
        <p:spPr>
          <a:xfrm>
            <a:off x="4372402" y="1518195"/>
            <a:ext cx="1227221" cy="802105"/>
          </a:xfrm>
          <a:custGeom>
            <a:avLst/>
            <a:gdLst>
              <a:gd name="connsiteX0" fmla="*/ 0 w 1227221"/>
              <a:gd name="connsiteY0" fmla="*/ 802105 h 802105"/>
              <a:gd name="connsiteX1" fmla="*/ 64168 w 1227221"/>
              <a:gd name="connsiteY1" fmla="*/ 657726 h 802105"/>
              <a:gd name="connsiteX2" fmla="*/ 96253 w 1227221"/>
              <a:gd name="connsiteY2" fmla="*/ 593558 h 802105"/>
              <a:gd name="connsiteX3" fmla="*/ 112295 w 1227221"/>
              <a:gd name="connsiteY3" fmla="*/ 553452 h 802105"/>
              <a:gd name="connsiteX4" fmla="*/ 136358 w 1227221"/>
              <a:gd name="connsiteY4" fmla="*/ 521368 h 802105"/>
              <a:gd name="connsiteX5" fmla="*/ 176463 w 1227221"/>
              <a:gd name="connsiteY5" fmla="*/ 457200 h 802105"/>
              <a:gd name="connsiteX6" fmla="*/ 240632 w 1227221"/>
              <a:gd name="connsiteY6" fmla="*/ 360947 h 802105"/>
              <a:gd name="connsiteX7" fmla="*/ 264695 w 1227221"/>
              <a:gd name="connsiteY7" fmla="*/ 344905 h 802105"/>
              <a:gd name="connsiteX8" fmla="*/ 296779 w 1227221"/>
              <a:gd name="connsiteY8" fmla="*/ 304800 h 802105"/>
              <a:gd name="connsiteX9" fmla="*/ 336884 w 1227221"/>
              <a:gd name="connsiteY9" fmla="*/ 264694 h 802105"/>
              <a:gd name="connsiteX10" fmla="*/ 376989 w 1227221"/>
              <a:gd name="connsiteY10" fmla="*/ 216568 h 802105"/>
              <a:gd name="connsiteX11" fmla="*/ 425116 w 1227221"/>
              <a:gd name="connsiteY11" fmla="*/ 176463 h 802105"/>
              <a:gd name="connsiteX12" fmla="*/ 465221 w 1227221"/>
              <a:gd name="connsiteY12" fmla="*/ 144379 h 802105"/>
              <a:gd name="connsiteX13" fmla="*/ 481263 w 1227221"/>
              <a:gd name="connsiteY13" fmla="*/ 120315 h 802105"/>
              <a:gd name="connsiteX14" fmla="*/ 513347 w 1227221"/>
              <a:gd name="connsiteY14" fmla="*/ 112294 h 802105"/>
              <a:gd name="connsiteX15" fmla="*/ 593558 w 1227221"/>
              <a:gd name="connsiteY15" fmla="*/ 80210 h 802105"/>
              <a:gd name="connsiteX16" fmla="*/ 617621 w 1227221"/>
              <a:gd name="connsiteY16" fmla="*/ 72189 h 802105"/>
              <a:gd name="connsiteX17" fmla="*/ 697832 w 1227221"/>
              <a:gd name="connsiteY17" fmla="*/ 56147 h 802105"/>
              <a:gd name="connsiteX18" fmla="*/ 721895 w 1227221"/>
              <a:gd name="connsiteY18" fmla="*/ 40105 h 802105"/>
              <a:gd name="connsiteX19" fmla="*/ 753979 w 1227221"/>
              <a:gd name="connsiteY19" fmla="*/ 32084 h 802105"/>
              <a:gd name="connsiteX20" fmla="*/ 834189 w 1227221"/>
              <a:gd name="connsiteY20" fmla="*/ 16042 h 802105"/>
              <a:gd name="connsiteX21" fmla="*/ 914400 w 1227221"/>
              <a:gd name="connsiteY21" fmla="*/ 0 h 802105"/>
              <a:gd name="connsiteX22" fmla="*/ 1227221 w 1227221"/>
              <a:gd name="connsiteY22" fmla="*/ 8021 h 80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27221" h="802105">
                <a:moveTo>
                  <a:pt x="0" y="802105"/>
                </a:moveTo>
                <a:cubicBezTo>
                  <a:pt x="43692" y="671028"/>
                  <a:pt x="10212" y="711682"/>
                  <a:pt x="64168" y="657726"/>
                </a:cubicBezTo>
                <a:cubicBezTo>
                  <a:pt x="80798" y="591206"/>
                  <a:pt x="59067" y="660493"/>
                  <a:pt x="96253" y="593558"/>
                </a:cubicBezTo>
                <a:cubicBezTo>
                  <a:pt x="103246" y="580972"/>
                  <a:pt x="105303" y="566039"/>
                  <a:pt x="112295" y="553452"/>
                </a:cubicBezTo>
                <a:cubicBezTo>
                  <a:pt x="118787" y="541766"/>
                  <a:pt x="129866" y="533054"/>
                  <a:pt x="136358" y="521368"/>
                </a:cubicBezTo>
                <a:cubicBezTo>
                  <a:pt x="174336" y="453008"/>
                  <a:pt x="128256" y="505407"/>
                  <a:pt x="176463" y="457200"/>
                </a:cubicBezTo>
                <a:cubicBezTo>
                  <a:pt x="204462" y="401201"/>
                  <a:pt x="185331" y="434681"/>
                  <a:pt x="240632" y="360947"/>
                </a:cubicBezTo>
                <a:cubicBezTo>
                  <a:pt x="246416" y="353235"/>
                  <a:pt x="256674" y="350252"/>
                  <a:pt x="264695" y="344905"/>
                </a:cubicBezTo>
                <a:cubicBezTo>
                  <a:pt x="280311" y="298058"/>
                  <a:pt x="260498" y="341082"/>
                  <a:pt x="296779" y="304800"/>
                </a:cubicBezTo>
                <a:cubicBezTo>
                  <a:pt x="350252" y="251326"/>
                  <a:pt x="272717" y="307472"/>
                  <a:pt x="336884" y="264694"/>
                </a:cubicBezTo>
                <a:cubicBezTo>
                  <a:pt x="350361" y="224264"/>
                  <a:pt x="336199" y="251530"/>
                  <a:pt x="376989" y="216568"/>
                </a:cubicBezTo>
                <a:cubicBezTo>
                  <a:pt x="431028" y="170250"/>
                  <a:pt x="371934" y="211917"/>
                  <a:pt x="425116" y="176463"/>
                </a:cubicBezTo>
                <a:cubicBezTo>
                  <a:pt x="471092" y="107498"/>
                  <a:pt x="409872" y="188660"/>
                  <a:pt x="465221" y="144379"/>
                </a:cubicBezTo>
                <a:cubicBezTo>
                  <a:pt x="472749" y="138357"/>
                  <a:pt x="473242" y="125663"/>
                  <a:pt x="481263" y="120315"/>
                </a:cubicBezTo>
                <a:cubicBezTo>
                  <a:pt x="490435" y="114200"/>
                  <a:pt x="502788" y="115462"/>
                  <a:pt x="513347" y="112294"/>
                </a:cubicBezTo>
                <a:cubicBezTo>
                  <a:pt x="594491" y="87951"/>
                  <a:pt x="531024" y="107010"/>
                  <a:pt x="593558" y="80210"/>
                </a:cubicBezTo>
                <a:cubicBezTo>
                  <a:pt x="601329" y="76879"/>
                  <a:pt x="609383" y="74090"/>
                  <a:pt x="617621" y="72189"/>
                </a:cubicBezTo>
                <a:cubicBezTo>
                  <a:pt x="644189" y="66058"/>
                  <a:pt x="697832" y="56147"/>
                  <a:pt x="697832" y="56147"/>
                </a:cubicBezTo>
                <a:cubicBezTo>
                  <a:pt x="705853" y="50800"/>
                  <a:pt x="713034" y="43902"/>
                  <a:pt x="721895" y="40105"/>
                </a:cubicBezTo>
                <a:cubicBezTo>
                  <a:pt x="732027" y="35763"/>
                  <a:pt x="743200" y="34394"/>
                  <a:pt x="753979" y="32084"/>
                </a:cubicBezTo>
                <a:cubicBezTo>
                  <a:pt x="780640" y="26371"/>
                  <a:pt x="807452" y="21389"/>
                  <a:pt x="834189" y="16042"/>
                </a:cubicBezTo>
                <a:lnTo>
                  <a:pt x="914400" y="0"/>
                </a:lnTo>
                <a:cubicBezTo>
                  <a:pt x="1179082" y="8823"/>
                  <a:pt x="1074777" y="8021"/>
                  <a:pt x="1227221" y="802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506FABE-C1C5-4BFB-B098-242B567A078F}"/>
              </a:ext>
            </a:extLst>
          </p:cNvPr>
          <p:cNvSpPr txBox="1"/>
          <p:nvPr/>
        </p:nvSpPr>
        <p:spPr>
          <a:xfrm>
            <a:off x="5157537" y="2895416"/>
            <a:ext cx="122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000" spc="300" dirty="0" err="1" smtClean="0">
                <a:latin typeface="+mn-ea"/>
              </a:rPr>
              <a:t>몬스터를</a:t>
            </a:r>
            <a:r>
              <a:rPr lang="ko-KR" altLang="en-US" sz="1000" spc="300" dirty="0" smtClean="0">
                <a:latin typeface="+mn-ea"/>
              </a:rPr>
              <a:t> 밟고 지나간다</a:t>
            </a:r>
            <a:r>
              <a:rPr lang="en-US" altLang="ko-KR" sz="1000" spc="300" dirty="0" smtClean="0">
                <a:latin typeface="+mn-ea"/>
              </a:rPr>
              <a:t>.</a:t>
            </a:r>
            <a:endParaRPr lang="ko-KR" altLang="en-US" sz="1000" spc="300" dirty="0">
              <a:latin typeface="+mn-ea"/>
            </a:endParaRPr>
          </a:p>
        </p:txBody>
      </p:sp>
      <p:pic>
        <p:nvPicPr>
          <p:cNvPr id="2069" name="Picture 5" descr="Mari0(Portal + 슈퍼 마리오 Bros) 다운로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" b="-9432"/>
          <a:stretch/>
        </p:blipFill>
        <p:spPr bwMode="auto">
          <a:xfrm>
            <a:off x="6593729" y="1462938"/>
            <a:ext cx="2656211" cy="15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0" name="자유형 2069"/>
          <p:cNvSpPr/>
          <p:nvPr/>
        </p:nvSpPr>
        <p:spPr>
          <a:xfrm>
            <a:off x="7426147" y="2501560"/>
            <a:ext cx="821836" cy="594566"/>
          </a:xfrm>
          <a:custGeom>
            <a:avLst/>
            <a:gdLst>
              <a:gd name="connsiteX0" fmla="*/ 586885 w 821836"/>
              <a:gd name="connsiteY0" fmla="*/ 41114 h 594566"/>
              <a:gd name="connsiteX1" fmla="*/ 498653 w 821836"/>
              <a:gd name="connsiteY1" fmla="*/ 25072 h 594566"/>
              <a:gd name="connsiteX2" fmla="*/ 137706 w 821836"/>
              <a:gd name="connsiteY2" fmla="*/ 33093 h 594566"/>
              <a:gd name="connsiteX3" fmla="*/ 81558 w 821836"/>
              <a:gd name="connsiteY3" fmla="*/ 65177 h 594566"/>
              <a:gd name="connsiteX4" fmla="*/ 33432 w 821836"/>
              <a:gd name="connsiteY4" fmla="*/ 105282 h 594566"/>
              <a:gd name="connsiteX5" fmla="*/ 25411 w 821836"/>
              <a:gd name="connsiteY5" fmla="*/ 137366 h 594566"/>
              <a:gd name="connsiteX6" fmla="*/ 1348 w 821836"/>
              <a:gd name="connsiteY6" fmla="*/ 177472 h 594566"/>
              <a:gd name="connsiteX7" fmla="*/ 9369 w 821836"/>
              <a:gd name="connsiteY7" fmla="*/ 386019 h 594566"/>
              <a:gd name="connsiteX8" fmla="*/ 17390 w 821836"/>
              <a:gd name="connsiteY8" fmla="*/ 410082 h 594566"/>
              <a:gd name="connsiteX9" fmla="*/ 57495 w 821836"/>
              <a:gd name="connsiteY9" fmla="*/ 474251 h 594566"/>
              <a:gd name="connsiteX10" fmla="*/ 89579 w 821836"/>
              <a:gd name="connsiteY10" fmla="*/ 530398 h 594566"/>
              <a:gd name="connsiteX11" fmla="*/ 161769 w 821836"/>
              <a:gd name="connsiteY11" fmla="*/ 554461 h 594566"/>
              <a:gd name="connsiteX12" fmla="*/ 217916 w 821836"/>
              <a:gd name="connsiteY12" fmla="*/ 586545 h 594566"/>
              <a:gd name="connsiteX13" fmla="*/ 266042 w 821836"/>
              <a:gd name="connsiteY13" fmla="*/ 594566 h 594566"/>
              <a:gd name="connsiteX14" fmla="*/ 562821 w 821836"/>
              <a:gd name="connsiteY14" fmla="*/ 586545 h 594566"/>
              <a:gd name="connsiteX15" fmla="*/ 707200 w 821836"/>
              <a:gd name="connsiteY15" fmla="*/ 554461 h 594566"/>
              <a:gd name="connsiteX16" fmla="*/ 739285 w 821836"/>
              <a:gd name="connsiteY16" fmla="*/ 546440 h 594566"/>
              <a:gd name="connsiteX17" fmla="*/ 779390 w 821836"/>
              <a:gd name="connsiteY17" fmla="*/ 506335 h 594566"/>
              <a:gd name="connsiteX18" fmla="*/ 803453 w 821836"/>
              <a:gd name="connsiteY18" fmla="*/ 490293 h 594566"/>
              <a:gd name="connsiteX19" fmla="*/ 803453 w 821836"/>
              <a:gd name="connsiteY19" fmla="*/ 313829 h 594566"/>
              <a:gd name="connsiteX20" fmla="*/ 787411 w 821836"/>
              <a:gd name="connsiteY20" fmla="*/ 225598 h 594566"/>
              <a:gd name="connsiteX21" fmla="*/ 779390 w 821836"/>
              <a:gd name="connsiteY21" fmla="*/ 193514 h 594566"/>
              <a:gd name="connsiteX22" fmla="*/ 747306 w 821836"/>
              <a:gd name="connsiteY22" fmla="*/ 145387 h 594566"/>
              <a:gd name="connsiteX23" fmla="*/ 675116 w 821836"/>
              <a:gd name="connsiteY23" fmla="*/ 105282 h 594566"/>
              <a:gd name="connsiteX24" fmla="*/ 659074 w 821836"/>
              <a:gd name="connsiteY24" fmla="*/ 81219 h 594566"/>
              <a:gd name="connsiteX25" fmla="*/ 602927 w 821836"/>
              <a:gd name="connsiteY25" fmla="*/ 65177 h 594566"/>
              <a:gd name="connsiteX26" fmla="*/ 578864 w 821836"/>
              <a:gd name="connsiteY26" fmla="*/ 41114 h 594566"/>
              <a:gd name="connsiteX27" fmla="*/ 522716 w 821836"/>
              <a:gd name="connsiteY27" fmla="*/ 25072 h 594566"/>
              <a:gd name="connsiteX28" fmla="*/ 498653 w 821836"/>
              <a:gd name="connsiteY28" fmla="*/ 9029 h 594566"/>
              <a:gd name="connsiteX29" fmla="*/ 458548 w 821836"/>
              <a:gd name="connsiteY29" fmla="*/ 1008 h 594566"/>
              <a:gd name="connsiteX30" fmla="*/ 233958 w 821836"/>
              <a:gd name="connsiteY30" fmla="*/ 1008 h 59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21836" h="594566">
                <a:moveTo>
                  <a:pt x="586885" y="41114"/>
                </a:moveTo>
                <a:cubicBezTo>
                  <a:pt x="573847" y="38506"/>
                  <a:pt x="508914" y="25072"/>
                  <a:pt x="498653" y="25072"/>
                </a:cubicBezTo>
                <a:cubicBezTo>
                  <a:pt x="378308" y="25072"/>
                  <a:pt x="258022" y="30419"/>
                  <a:pt x="137706" y="33093"/>
                </a:cubicBezTo>
                <a:cubicBezTo>
                  <a:pt x="118092" y="42900"/>
                  <a:pt x="98565" y="51005"/>
                  <a:pt x="81558" y="65177"/>
                </a:cubicBezTo>
                <a:cubicBezTo>
                  <a:pt x="19799" y="116643"/>
                  <a:pt x="93176" y="65453"/>
                  <a:pt x="33432" y="105282"/>
                </a:cubicBezTo>
                <a:cubicBezTo>
                  <a:pt x="30758" y="115977"/>
                  <a:pt x="29888" y="127292"/>
                  <a:pt x="25411" y="137366"/>
                </a:cubicBezTo>
                <a:cubicBezTo>
                  <a:pt x="19079" y="151613"/>
                  <a:pt x="2352" y="161914"/>
                  <a:pt x="1348" y="177472"/>
                </a:cubicBezTo>
                <a:cubicBezTo>
                  <a:pt x="-3131" y="246895"/>
                  <a:pt x="4583" y="316617"/>
                  <a:pt x="9369" y="386019"/>
                </a:cubicBezTo>
                <a:cubicBezTo>
                  <a:pt x="9951" y="394454"/>
                  <a:pt x="13341" y="402659"/>
                  <a:pt x="17390" y="410082"/>
                </a:cubicBezTo>
                <a:cubicBezTo>
                  <a:pt x="29468" y="432226"/>
                  <a:pt x="44127" y="452861"/>
                  <a:pt x="57495" y="474251"/>
                </a:cubicBezTo>
                <a:cubicBezTo>
                  <a:pt x="77270" y="505892"/>
                  <a:pt x="48542" y="499621"/>
                  <a:pt x="89579" y="530398"/>
                </a:cubicBezTo>
                <a:cubicBezTo>
                  <a:pt x="104681" y="541724"/>
                  <a:pt x="142697" y="549693"/>
                  <a:pt x="161769" y="554461"/>
                </a:cubicBezTo>
                <a:cubicBezTo>
                  <a:pt x="177880" y="565202"/>
                  <a:pt x="199413" y="580994"/>
                  <a:pt x="217916" y="586545"/>
                </a:cubicBezTo>
                <a:cubicBezTo>
                  <a:pt x="233493" y="591218"/>
                  <a:pt x="250000" y="591892"/>
                  <a:pt x="266042" y="594566"/>
                </a:cubicBezTo>
                <a:cubicBezTo>
                  <a:pt x="364968" y="591892"/>
                  <a:pt x="464150" y="594135"/>
                  <a:pt x="562821" y="586545"/>
                </a:cubicBezTo>
                <a:cubicBezTo>
                  <a:pt x="684981" y="577148"/>
                  <a:pt x="645669" y="572041"/>
                  <a:pt x="707200" y="554461"/>
                </a:cubicBezTo>
                <a:cubicBezTo>
                  <a:pt x="717800" y="551432"/>
                  <a:pt x="728590" y="549114"/>
                  <a:pt x="739285" y="546440"/>
                </a:cubicBezTo>
                <a:cubicBezTo>
                  <a:pt x="803453" y="503661"/>
                  <a:pt x="725917" y="559808"/>
                  <a:pt x="779390" y="506335"/>
                </a:cubicBezTo>
                <a:cubicBezTo>
                  <a:pt x="786207" y="499518"/>
                  <a:pt x="795432" y="495640"/>
                  <a:pt x="803453" y="490293"/>
                </a:cubicBezTo>
                <a:cubicBezTo>
                  <a:pt x="832669" y="402644"/>
                  <a:pt x="822763" y="455434"/>
                  <a:pt x="803453" y="313829"/>
                </a:cubicBezTo>
                <a:cubicBezTo>
                  <a:pt x="800380" y="291294"/>
                  <a:pt x="792595" y="248925"/>
                  <a:pt x="787411" y="225598"/>
                </a:cubicBezTo>
                <a:cubicBezTo>
                  <a:pt x="785020" y="214837"/>
                  <a:pt x="784320" y="203374"/>
                  <a:pt x="779390" y="193514"/>
                </a:cubicBezTo>
                <a:cubicBezTo>
                  <a:pt x="770768" y="176269"/>
                  <a:pt x="763348" y="156082"/>
                  <a:pt x="747306" y="145387"/>
                </a:cubicBezTo>
                <a:cubicBezTo>
                  <a:pt x="692144" y="108613"/>
                  <a:pt x="717470" y="119400"/>
                  <a:pt x="675116" y="105282"/>
                </a:cubicBezTo>
                <a:cubicBezTo>
                  <a:pt x="669769" y="97261"/>
                  <a:pt x="666602" y="87241"/>
                  <a:pt x="659074" y="81219"/>
                </a:cubicBezTo>
                <a:cubicBezTo>
                  <a:pt x="653844" y="77035"/>
                  <a:pt x="605023" y="65701"/>
                  <a:pt x="602927" y="65177"/>
                </a:cubicBezTo>
                <a:cubicBezTo>
                  <a:pt x="594906" y="57156"/>
                  <a:pt x="588302" y="47406"/>
                  <a:pt x="578864" y="41114"/>
                </a:cubicBezTo>
                <a:cubicBezTo>
                  <a:pt x="571960" y="36512"/>
                  <a:pt x="526994" y="26141"/>
                  <a:pt x="522716" y="25072"/>
                </a:cubicBezTo>
                <a:cubicBezTo>
                  <a:pt x="514695" y="19724"/>
                  <a:pt x="507679" y="12414"/>
                  <a:pt x="498653" y="9029"/>
                </a:cubicBezTo>
                <a:cubicBezTo>
                  <a:pt x="485888" y="4242"/>
                  <a:pt x="472175" y="1421"/>
                  <a:pt x="458548" y="1008"/>
                </a:cubicBezTo>
                <a:cubicBezTo>
                  <a:pt x="383719" y="-1260"/>
                  <a:pt x="308821" y="1008"/>
                  <a:pt x="233958" y="100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7BEA92B-95BC-45E2-B815-F87944AAACA2}"/>
              </a:ext>
            </a:extLst>
          </p:cNvPr>
          <p:cNvSpPr txBox="1"/>
          <p:nvPr/>
        </p:nvSpPr>
        <p:spPr>
          <a:xfrm>
            <a:off x="6995617" y="4113426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300" dirty="0" smtClean="0">
                <a:latin typeface="+mn-ea"/>
              </a:rPr>
              <a:t>구멍으로 떨어지면</a:t>
            </a:r>
            <a:r>
              <a:rPr lang="en-US" altLang="ko-KR" sz="1400" spc="300" dirty="0" smtClean="0">
                <a:latin typeface="+mn-ea"/>
              </a:rPr>
              <a:t>, </a:t>
            </a:r>
            <a:r>
              <a:rPr lang="ko-KR" altLang="en-US" sz="1400" spc="300" dirty="0" smtClean="0">
                <a:latin typeface="+mn-ea"/>
              </a:rPr>
              <a:t>캐릭터든 </a:t>
            </a:r>
            <a:r>
              <a:rPr lang="ko-KR" altLang="en-US" sz="1400" spc="300" dirty="0" err="1" smtClean="0">
                <a:latin typeface="+mn-ea"/>
              </a:rPr>
              <a:t>몬스터든</a:t>
            </a:r>
            <a:r>
              <a:rPr lang="ko-KR" altLang="en-US" sz="1400" spc="300" dirty="0" smtClean="0">
                <a:latin typeface="+mn-ea"/>
              </a:rPr>
              <a:t> 죽는다</a:t>
            </a:r>
            <a:r>
              <a:rPr lang="en-US" altLang="ko-KR" sz="1400" spc="300" dirty="0" smtClean="0">
                <a:latin typeface="+mn-ea"/>
              </a:rPr>
              <a:t>. </a:t>
            </a:r>
            <a:r>
              <a:rPr lang="ko-KR" altLang="en-US" sz="1400" spc="300" dirty="0" smtClean="0">
                <a:latin typeface="+mn-ea"/>
              </a:rPr>
              <a:t>점프해서 피해야 한다</a:t>
            </a:r>
            <a:r>
              <a:rPr lang="en-US" altLang="ko-KR" sz="1400" spc="300" dirty="0" smtClean="0">
                <a:latin typeface="+mn-ea"/>
              </a:rPr>
              <a:t>.</a:t>
            </a:r>
            <a:endParaRPr lang="ko-KR" altLang="en-US" sz="1400" spc="300" dirty="0">
              <a:latin typeface="+mn-ea"/>
            </a:endParaRPr>
          </a:p>
        </p:txBody>
      </p:sp>
      <p:cxnSp>
        <p:nvCxnSpPr>
          <p:cNvPr id="2072" name="직선 화살표 연결선 2071"/>
          <p:cNvCxnSpPr/>
          <p:nvPr/>
        </p:nvCxnSpPr>
        <p:spPr>
          <a:xfrm>
            <a:off x="7837064" y="3007824"/>
            <a:ext cx="0" cy="914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6" name="AutoShape 13" descr="GitHub - wonseokjung/ai_supermario: 강화학습을 이용한 슈퍼마리오 만들기 튜토리얼 입니다.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77" name="AutoShape 15" descr="http://simg.donga.com/ugc/MLBPARK/Board/14/83/27/10/1483271004723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78" name="AutoShape 17" descr="http://simg.donga.com/ugc/MLBPARK/Board/14/83/27/10/1483271004723.jp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79" name="AutoShape 19" descr="http://simg.donga.com/ugc/MLBPARK/Board/14/83/27/10/1483271004723.jpg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601" y="1462937"/>
            <a:ext cx="2432635" cy="1416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3624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E5579F5B-1BA4-472B-A802-E1792670C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076196"/>
              </p:ext>
            </p:extLst>
          </p:nvPr>
        </p:nvGraphicFramePr>
        <p:xfrm>
          <a:off x="426517" y="1323472"/>
          <a:ext cx="11380473" cy="5206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80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53664"/>
              </a:tblGrid>
              <a:tr h="345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주차</a:t>
                      </a:r>
                      <a:endParaRPr lang="ko-KR" altLang="en-US" sz="1000" b="0" dirty="0">
                        <a:solidFill>
                          <a:srgbClr val="554F4D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수집 및 </a:t>
                      </a:r>
                      <a:r>
                        <a:rPr lang="ko-KR" altLang="en-US" sz="10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맵</a:t>
                      </a: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구현</a:t>
                      </a:r>
                      <a:endParaRPr lang="ko-KR" altLang="en-US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캐릭터 애니메이션</a:t>
                      </a:r>
                      <a:r>
                        <a:rPr lang="en-US" altLang="ko-KR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ko-KR" sz="10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0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사운드 수집</a:t>
                      </a:r>
                      <a:endParaRPr lang="en-US" altLang="ko-KR" sz="1000" spc="3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pc="300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맵</a:t>
                      </a:r>
                      <a:r>
                        <a:rPr lang="ko-KR" altLang="en-US" sz="10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구현 </a:t>
                      </a:r>
                      <a:r>
                        <a:rPr lang="en-US" altLang="ko-KR" sz="10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( </a:t>
                      </a:r>
                      <a:r>
                        <a:rPr lang="ko-KR" altLang="en-US" sz="10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캔버스에 잘 나오는지 확인</a:t>
                      </a:r>
                      <a:r>
                        <a:rPr lang="en-US" altLang="ko-KR" sz="10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)</a:t>
                      </a:r>
                      <a:endParaRPr lang="en-US" altLang="ko-KR" sz="1000" spc="3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5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ko-KR" altLang="en-US" sz="1000" b="0" dirty="0" smtClean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주차</a:t>
                      </a:r>
                      <a:endParaRPr lang="ko-KR" altLang="en-US" sz="1000" b="0" dirty="0">
                        <a:solidFill>
                          <a:srgbClr val="554F4D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캐릭터 이동</a:t>
                      </a:r>
                      <a:endParaRPr lang="ko-KR" altLang="en-US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좌우 움직임</a:t>
                      </a:r>
                      <a:r>
                        <a:rPr lang="en-US" altLang="ko-KR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ko-KR" sz="10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0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점프 구현</a:t>
                      </a:r>
                      <a:endParaRPr lang="en-US" altLang="ko-KR" sz="1000" spc="3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발판이 </a:t>
                      </a:r>
                      <a:r>
                        <a:rPr lang="ko-KR" altLang="en-US" sz="10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없을시</a:t>
                      </a: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떨어지게 되는 중력 구현</a:t>
                      </a:r>
                      <a:endParaRPr lang="en-US" altLang="ko-KR" sz="1000" spc="3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대쉬</a:t>
                      </a: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기능 추가</a:t>
                      </a:r>
                      <a:endParaRPr lang="ko-KR" altLang="en-US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1000" b="0" dirty="0" smtClean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주차</a:t>
                      </a:r>
                      <a:endParaRPr lang="ko-KR" altLang="en-US" sz="1000" b="0" dirty="0">
                        <a:solidFill>
                          <a:srgbClr val="554F4D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ko-KR" altLang="en-US" sz="1000" b="0" dirty="0" smtClean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주차</a:t>
                      </a:r>
                      <a:endParaRPr lang="ko-KR" altLang="en-US" sz="1000" b="0" dirty="0">
                        <a:solidFill>
                          <a:srgbClr val="554F4D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몬스터</a:t>
                      </a: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구현</a:t>
                      </a:r>
                      <a:endParaRPr lang="ko-KR" altLang="en-US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몬스터</a:t>
                      </a: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AI </a:t>
                      </a: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설정</a:t>
                      </a:r>
                      <a:endParaRPr lang="en-US" altLang="ko-KR" sz="1000" spc="3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몬스터</a:t>
                      </a: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위치 좌표 입력</a:t>
                      </a:r>
                      <a:endParaRPr lang="en-US" altLang="ko-KR" sz="1000" spc="3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몬스터</a:t>
                      </a: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크기 설정</a:t>
                      </a:r>
                      <a:endParaRPr lang="en-US" altLang="ko-KR" sz="1000" spc="3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 smtClean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주차</a:t>
                      </a:r>
                      <a:endParaRPr lang="ko-KR" altLang="en-US" sz="1000" b="0" dirty="0">
                        <a:solidFill>
                          <a:srgbClr val="554F4D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1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캐릭터의 상호작용</a:t>
                      </a:r>
                      <a:endParaRPr lang="ko-KR" altLang="en-US" sz="1000" dirty="0"/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캐릭터가 </a:t>
                      </a:r>
                      <a:r>
                        <a:rPr lang="ko-KR" altLang="en-US" sz="10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몬스터를</a:t>
                      </a: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밟고 점프하는 기능</a:t>
                      </a:r>
                      <a:endParaRPr lang="en-US" altLang="ko-KR" sz="1000" spc="3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캐릭터가 </a:t>
                      </a:r>
                      <a:r>
                        <a:rPr lang="ko-KR" altLang="en-US" sz="10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몬스터에게</a:t>
                      </a: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0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피격후</a:t>
                      </a: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죽는 기능</a:t>
                      </a:r>
                      <a:endParaRPr lang="en-US" altLang="ko-KR" sz="1000" spc="3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물음표 박스를 쳤을 때 아이템이 나오는 기능</a:t>
                      </a:r>
                      <a:endParaRPr lang="en-US" altLang="ko-KR" sz="1000" spc="3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</a:tr>
              <a:tr h="409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r>
                        <a:rPr lang="ko-KR" altLang="en-US" sz="1000" b="0" dirty="0" smtClean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주차</a:t>
                      </a:r>
                      <a:endParaRPr lang="ko-KR" altLang="en-US" sz="1000" b="0" dirty="0">
                        <a:solidFill>
                          <a:srgbClr val="554F4D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사운드</a:t>
                      </a:r>
                      <a:endParaRPr lang="ko-KR" altLang="en-US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사운드 입히기</a:t>
                      </a:r>
                      <a:endParaRPr lang="ko-KR" altLang="en-US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</a:tr>
              <a:tr h="75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r>
                        <a:rPr lang="ko-KR" altLang="en-US" sz="1000" b="0" dirty="0" smtClean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주차</a:t>
                      </a:r>
                      <a:endParaRPr lang="ko-KR" altLang="en-US" sz="1000" b="0" dirty="0">
                        <a:solidFill>
                          <a:srgbClr val="554F4D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중간점검</a:t>
                      </a:r>
                      <a:endParaRPr lang="ko-KR" altLang="en-US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1. </a:t>
                      </a: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메인 메뉴 창 구현</a:t>
                      </a:r>
                      <a:endParaRPr lang="en-US" altLang="ko-KR" sz="1000" spc="3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2. 6</a:t>
                      </a: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주간</a:t>
                      </a:r>
                      <a:r>
                        <a:rPr lang="ko-KR" altLang="en-US" sz="10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진행 내용</a:t>
                      </a: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검토 후</a:t>
                      </a:r>
                      <a:r>
                        <a:rPr lang="en-US" altLang="ko-KR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부족한 부분</a:t>
                      </a:r>
                      <a:r>
                        <a:rPr lang="ko-KR" altLang="en-US" sz="10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보강</a:t>
                      </a:r>
                      <a:endParaRPr lang="en-US" altLang="ko-KR" sz="1000" spc="3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</a:tr>
              <a:tr h="654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ko-KR" altLang="en-US" sz="1000" b="0" dirty="0" smtClean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주차</a:t>
                      </a:r>
                      <a:endParaRPr lang="ko-KR" altLang="en-US" sz="1000" b="0" dirty="0">
                        <a:solidFill>
                          <a:srgbClr val="554F4D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기능 보완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가속도가 붙은 상태에서 </a:t>
                      </a:r>
                      <a:r>
                        <a:rPr lang="ko-KR" altLang="en-US" sz="10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점프시</a:t>
                      </a: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점프력 증가</a:t>
                      </a:r>
                      <a:r>
                        <a:rPr lang="en-US" altLang="ko-KR" sz="10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0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구현</a:t>
                      </a:r>
                      <a:endParaRPr lang="en-US" altLang="ko-KR" sz="1000" spc="3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꽃 아이템 구현</a:t>
                      </a:r>
                      <a:endParaRPr lang="en-US" altLang="ko-KR" sz="1000" spc="3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스타 코인 </a:t>
                      </a:r>
                      <a:r>
                        <a:rPr lang="ko-KR" altLang="en-US" sz="1000" spc="300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먹을시</a:t>
                      </a:r>
                      <a:r>
                        <a:rPr lang="ko-KR" altLang="en-US" sz="10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발생하는 추가 </a:t>
                      </a:r>
                      <a:r>
                        <a:rPr lang="ko-KR" altLang="en-US" sz="1000" spc="300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이펙트</a:t>
                      </a:r>
                      <a:r>
                        <a:rPr lang="ko-KR" altLang="en-US" sz="10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구현</a:t>
                      </a:r>
                      <a:endParaRPr lang="en-US" altLang="ko-KR" sz="1000" spc="3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</a:tr>
              <a:tr h="345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-KR" altLang="en-US" sz="1000" b="0" dirty="0" smtClean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주차</a:t>
                      </a:r>
                      <a:endParaRPr lang="ko-KR" altLang="en-US" sz="1000" b="0" dirty="0">
                        <a:solidFill>
                          <a:srgbClr val="554F4D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추가 </a:t>
                      </a:r>
                      <a:r>
                        <a:rPr lang="ko-KR" altLang="en-US" sz="1000" spc="3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맵</a:t>
                      </a:r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제작</a:t>
                      </a:r>
                    </a:p>
                    <a:p>
                      <a:pPr algn="ctr" latinLnBrk="1"/>
                      <a:endParaRPr lang="ko-KR" altLang="en-US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spc="300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사막맵</a:t>
                      </a:r>
                      <a:r>
                        <a:rPr lang="ko-KR" altLang="en-US" sz="10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추가</a:t>
                      </a:r>
                      <a:endParaRPr lang="en-US" altLang="ko-KR" sz="1000" spc="3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spc="300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설원맵</a:t>
                      </a:r>
                      <a:r>
                        <a:rPr lang="ko-KR" altLang="en-US" sz="10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추가</a:t>
                      </a:r>
                      <a:endParaRPr lang="en-US" altLang="ko-KR" sz="1000" spc="3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spc="300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용암맵</a:t>
                      </a:r>
                      <a:r>
                        <a:rPr lang="ko-KR" altLang="en-US" sz="10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추가</a:t>
                      </a:r>
                      <a:endParaRPr lang="en-US" altLang="ko-KR" sz="1000" spc="3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보스 캐릭터 구현</a:t>
                      </a:r>
                      <a:endParaRPr lang="en-US" altLang="ko-KR" sz="1000" spc="3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</a:tr>
              <a:tr h="41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주차</a:t>
                      </a:r>
                      <a:endParaRPr lang="ko-KR" altLang="en-US" sz="1000" b="0" dirty="0">
                        <a:solidFill>
                          <a:srgbClr val="554F4D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3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마무리</a:t>
                      </a:r>
                      <a:endParaRPr lang="ko-KR" altLang="en-US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pc="3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최종점검 및 </a:t>
                      </a:r>
                      <a:r>
                        <a:rPr lang="ko-KR" altLang="en-US" sz="1000" spc="300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릴리즈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4620463-FEE2-4434-89E2-5647796AA00F}"/>
              </a:ext>
            </a:extLst>
          </p:cNvPr>
          <p:cNvGrpSpPr/>
          <p:nvPr/>
        </p:nvGrpSpPr>
        <p:grpSpPr>
          <a:xfrm>
            <a:off x="995462" y="0"/>
            <a:ext cx="11196538" cy="1168400"/>
            <a:chOff x="995462" y="0"/>
            <a:chExt cx="11196538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27927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 계획</a:t>
              </a:r>
              <a:endParaRPr lang="en-US" altLang="ko-KR" sz="40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8006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510_라벤더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CD9FD2"/>
      </a:accent1>
      <a:accent2>
        <a:srgbClr val="AA8FD3"/>
      </a:accent2>
      <a:accent3>
        <a:srgbClr val="CDBFE0"/>
      </a:accent3>
      <a:accent4>
        <a:srgbClr val="FCC3D5"/>
      </a:accent4>
      <a:accent5>
        <a:srgbClr val="FADBEE"/>
      </a:accent5>
      <a:accent6>
        <a:srgbClr val="D4CDFB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410</Words>
  <Application>Microsoft Office PowerPoint</Application>
  <PresentationFormat>사용자 지정</PresentationFormat>
  <Paragraphs>89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41</cp:revision>
  <dcterms:created xsi:type="dcterms:W3CDTF">2020-05-10T02:38:09Z</dcterms:created>
  <dcterms:modified xsi:type="dcterms:W3CDTF">2021-09-26T12:27:25Z</dcterms:modified>
</cp:coreProperties>
</file>