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1"/>
  </p:notesMasterIdLst>
  <p:sldIdLst>
    <p:sldId id="264" r:id="rId2"/>
    <p:sldId id="257" r:id="rId3"/>
    <p:sldId id="266" r:id="rId4"/>
    <p:sldId id="293" r:id="rId5"/>
    <p:sldId id="294" r:id="rId6"/>
    <p:sldId id="295" r:id="rId7"/>
    <p:sldId id="296" r:id="rId8"/>
    <p:sldId id="297" r:id="rId9"/>
    <p:sldId id="301" r:id="rId10"/>
    <p:sldId id="298" r:id="rId11"/>
    <p:sldId id="299" r:id="rId12"/>
    <p:sldId id="300" r:id="rId13"/>
    <p:sldId id="307" r:id="rId14"/>
    <p:sldId id="302" r:id="rId15"/>
    <p:sldId id="292" r:id="rId16"/>
    <p:sldId id="306" r:id="rId17"/>
    <p:sldId id="305" r:id="rId18"/>
    <p:sldId id="304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AC34-92E3-4AA0-83D1-59A1EBAA03D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7485-13C3-4B83-80B3-E5832902F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5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A0D7-8FDA-4DCA-94D4-539E87A3206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Segment Anything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Alexander </a:t>
            </a:r>
            <a:r>
              <a:rPr lang="en-US" altLang="ko-KR" dirty="0" err="1"/>
              <a:t>Kirillov</a:t>
            </a:r>
            <a:r>
              <a:rPr lang="en-US" altLang="ko-KR" dirty="0"/>
              <a:t> </a:t>
            </a:r>
            <a:r>
              <a:rPr lang="en-US" altLang="ko-KR" dirty="0" smtClean="0"/>
              <a:t>/ 5 Apr 2023</a:t>
            </a:r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dirty="0" smtClean="0"/>
              <a:t>팀 </a:t>
            </a:r>
            <a:r>
              <a:rPr lang="ko-KR" altLang="en-US" dirty="0" smtClean="0"/>
              <a:t>이상헌 </a:t>
            </a:r>
            <a:r>
              <a:rPr lang="ko-KR" altLang="en-US" dirty="0" smtClean="0"/>
              <a:t>김유철 </a:t>
            </a:r>
            <a:r>
              <a:rPr lang="ko-KR" altLang="en-US" dirty="0"/>
              <a:t>이정훈 </a:t>
            </a:r>
            <a:r>
              <a:rPr lang="ko-KR" altLang="en-US" dirty="0" smtClean="0"/>
              <a:t>박준혁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5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Model(Image Encoder)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651" y="1000469"/>
            <a:ext cx="1129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Encoder: </a:t>
            </a:r>
            <a:r>
              <a:rPr lang="en-US" altLang="ko-KR" dirty="0" smtClean="0"/>
              <a:t>MAE(Masked Auto-Encoder) </a:t>
            </a:r>
            <a:r>
              <a:rPr lang="ko-KR" altLang="en-US" dirty="0" smtClean="0"/>
              <a:t>방식의 </a:t>
            </a:r>
            <a:r>
              <a:rPr lang="en-US" altLang="ko-KR" dirty="0" smtClean="0"/>
              <a:t>pre-trained </a:t>
            </a:r>
            <a:r>
              <a:rPr lang="en-US" altLang="ko-KR" dirty="0" err="1"/>
              <a:t>ViT</a:t>
            </a:r>
            <a:r>
              <a:rPr lang="ko-KR" altLang="en-US" dirty="0"/>
              <a:t>를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r>
              <a:rPr lang="en-US" altLang="ko-KR" dirty="0" smtClean="0"/>
              <a:t>	MAE : </a:t>
            </a:r>
            <a:r>
              <a:rPr lang="ko-KR" altLang="en-US" dirty="0" smtClean="0"/>
              <a:t>일정한 크기의 </a:t>
            </a:r>
            <a:r>
              <a:rPr lang="ko-KR" altLang="en-US" dirty="0" err="1" smtClean="0"/>
              <a:t>그리드로</a:t>
            </a:r>
            <a:r>
              <a:rPr lang="ko-KR" altLang="en-US" dirty="0" smtClean="0"/>
              <a:t> 나누고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가린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복원하도록 학습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6" name="Picture 4" descr="https://blog.kakaocdn.net/dn/bIaX7T/btstNAlimwV/uHhnLjHHiK3r4hdQLhMVs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" y="1600633"/>
            <a:ext cx="69723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61474" y="2729211"/>
            <a:ext cx="473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image embedding</a:t>
            </a:r>
          </a:p>
          <a:p>
            <a:r>
              <a:rPr lang="en-US" altLang="ko-KR" dirty="0" smtClean="0"/>
              <a:t>   (256 X 64 X 64)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7156951" y="3222171"/>
            <a:ext cx="996449" cy="63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Model(Prompt Encoder)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3765" y="1000469"/>
            <a:ext cx="1129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Prompt Encoder: </a:t>
            </a:r>
            <a:r>
              <a:rPr lang="ko-KR" altLang="en-US" dirty="0" smtClean="0"/>
              <a:t>두 가지의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를 고려한다</a:t>
            </a:r>
            <a:endParaRPr lang="en-US" altLang="ko-KR" dirty="0" smtClean="0"/>
          </a:p>
          <a:p>
            <a:r>
              <a:rPr lang="en-US" altLang="ko-KR" dirty="0"/>
              <a:t>	Sparse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ko-KR" altLang="en-US" dirty="0"/>
              <a:t>점을 찍어서 명령하는 </a:t>
            </a:r>
            <a:r>
              <a:rPr lang="en-US" altLang="ko-KR" dirty="0"/>
              <a:t>points, </a:t>
            </a:r>
            <a:r>
              <a:rPr lang="ko-KR" altLang="en-US" dirty="0"/>
              <a:t>박스를 그려 명령하는 </a:t>
            </a:r>
            <a:r>
              <a:rPr lang="en-US" altLang="ko-KR" dirty="0"/>
              <a:t>boxes, </a:t>
            </a:r>
            <a:r>
              <a:rPr lang="ko-KR" altLang="en-US" dirty="0"/>
              <a:t>단어로 명령하는 </a:t>
            </a:r>
            <a:r>
              <a:rPr lang="en-US" altLang="ko-KR" dirty="0"/>
              <a:t>text)	Dense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ko-KR" altLang="en-US" dirty="0"/>
              <a:t>직접 마스크를 제공하는 </a:t>
            </a:r>
            <a:r>
              <a:rPr lang="en-US" altLang="ko-KR" dirty="0"/>
              <a:t>masks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points</a:t>
            </a:r>
            <a:r>
              <a:rPr lang="en-US" altLang="ko-KR" dirty="0"/>
              <a:t>, boxes</a:t>
            </a:r>
            <a:r>
              <a:rPr lang="ko-KR" altLang="en-US" dirty="0"/>
              <a:t>는 </a:t>
            </a:r>
            <a:r>
              <a:rPr lang="en-US" altLang="ko-KR" dirty="0"/>
              <a:t>positional encoding(</a:t>
            </a:r>
            <a:r>
              <a:rPr lang="ko-KR" altLang="en-US" dirty="0"/>
              <a:t>해당 점의 위치 </a:t>
            </a:r>
            <a:r>
              <a:rPr lang="en-US" altLang="ko-KR" dirty="0"/>
              <a:t>+ </a:t>
            </a:r>
            <a:r>
              <a:rPr lang="ko-KR" altLang="en-US" dirty="0"/>
              <a:t>피사체와 배경을 구별하게 학습된 </a:t>
            </a:r>
            <a:r>
              <a:rPr lang="ko-KR" altLang="en-US" dirty="0" err="1"/>
              <a:t>임베딩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en-US" altLang="ko-KR" dirty="0" smtClean="0"/>
              <a:t>- text</a:t>
            </a:r>
            <a:r>
              <a:rPr lang="ko-KR" altLang="en-US" dirty="0"/>
              <a:t>는 </a:t>
            </a:r>
            <a:r>
              <a:rPr lang="en-US" altLang="ko-KR" dirty="0"/>
              <a:t>off-the-shelf text encoder</a:t>
            </a:r>
            <a:r>
              <a:rPr lang="ko-KR" altLang="en-US" dirty="0"/>
              <a:t>로 추출</a:t>
            </a:r>
            <a:endParaRPr lang="en-US" altLang="ko-KR" dirty="0" smtClean="0"/>
          </a:p>
          <a:p>
            <a:r>
              <a:rPr lang="en-US" altLang="ko-KR" dirty="0" smtClean="0"/>
              <a:t>- masks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convolution </a:t>
            </a:r>
            <a:r>
              <a:rPr lang="ko-KR" altLang="en-US" dirty="0" err="1"/>
              <a:t>레이어를</a:t>
            </a:r>
            <a:r>
              <a:rPr lang="ko-KR" altLang="en-US" dirty="0"/>
              <a:t> 통과시켜 </a:t>
            </a:r>
            <a:r>
              <a:rPr lang="en-US" altLang="ko-KR" dirty="0"/>
              <a:t>16</a:t>
            </a:r>
            <a:r>
              <a:rPr lang="ko-KR" altLang="en-US" dirty="0"/>
              <a:t>배 작게 만들고 이미지 </a:t>
            </a:r>
            <a:r>
              <a:rPr lang="ko-KR" altLang="en-US" dirty="0" err="1"/>
              <a:t>임베딩과</a:t>
            </a:r>
            <a:r>
              <a:rPr lang="ko-KR" altLang="en-US" dirty="0"/>
              <a:t> </a:t>
            </a:r>
            <a:r>
              <a:rPr lang="en-US" altLang="ko-KR" dirty="0"/>
              <a:t>element-wise</a:t>
            </a:r>
            <a:r>
              <a:rPr lang="ko-KR" altLang="en-US" dirty="0"/>
              <a:t>로 더함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https://blog.kakaocdn.net/dn/CyThY/btstKZ0p7ZS/w9KOdH8gcOl1Z2ebPpeKI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0" r="55867"/>
          <a:stretch/>
        </p:blipFill>
        <p:spPr bwMode="auto">
          <a:xfrm>
            <a:off x="293508" y="3037861"/>
            <a:ext cx="10473544" cy="26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Model(mask decoder)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3508" y="762000"/>
            <a:ext cx="1129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Mask Decoder : </a:t>
            </a:r>
            <a:r>
              <a:rPr lang="ko-KR" altLang="en-US" dirty="0"/>
              <a:t>이미지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/>
              <a:t>프롬프트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/>
              <a:t>출력 토큰을 마스크에 효율적으로 </a:t>
            </a:r>
            <a:r>
              <a:rPr lang="ko-KR" altLang="en-US" dirty="0" err="1" smtClean="0"/>
              <a:t>매핑한다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https://blog.kakaocdn.net/dn/bJ7jJB/btstQRNPAt7/9kKelJWKlyEncc4kI2KCT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6" y="1362164"/>
            <a:ext cx="98679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3508" y="4713514"/>
            <a:ext cx="10820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 mask prediction head</a:t>
            </a:r>
            <a:r>
              <a:rPr lang="ko-KR" altLang="en-US" dirty="0"/>
              <a:t>를 따르는 </a:t>
            </a:r>
            <a:r>
              <a:rPr lang="en-US" altLang="ko-KR" dirty="0"/>
              <a:t>Transformer decoder block</a:t>
            </a:r>
            <a:r>
              <a:rPr lang="ko-KR" altLang="en-US" dirty="0"/>
              <a:t>을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decoder block</a:t>
            </a:r>
            <a:r>
              <a:rPr lang="ko-KR" altLang="en-US" dirty="0"/>
              <a:t>은 모든 </a:t>
            </a:r>
            <a:r>
              <a:rPr lang="en-US" altLang="ko-KR" dirty="0" err="1"/>
              <a:t>embeddings</a:t>
            </a:r>
            <a:r>
              <a:rPr lang="ko-KR" altLang="en-US" dirty="0"/>
              <a:t>을 업데이트하기 위해 </a:t>
            </a:r>
            <a:r>
              <a:rPr lang="en-US" altLang="ko-KR" dirty="0"/>
              <a:t>prompt self-attention</a:t>
            </a:r>
            <a:r>
              <a:rPr lang="ko-KR" altLang="en-US" dirty="0"/>
              <a:t>과 </a:t>
            </a:r>
            <a:r>
              <a:rPr lang="en-US" altLang="ko-KR" dirty="0"/>
              <a:t>cross-attention</a:t>
            </a:r>
            <a:r>
              <a:rPr lang="ko-KR" altLang="en-US" dirty="0"/>
              <a:t>을 두 </a:t>
            </a:r>
            <a:r>
              <a:rPr lang="ko-KR" altLang="en-US" dirty="0" smtClean="0"/>
              <a:t>방향</a:t>
            </a:r>
            <a:r>
              <a:rPr lang="en-US" altLang="ko-KR" dirty="0"/>
              <a:t>(prompt-to-image embedding</a:t>
            </a:r>
            <a:r>
              <a:rPr lang="ko-KR" altLang="en-US" dirty="0" smtClean="0"/>
              <a:t>과 </a:t>
            </a:r>
            <a:r>
              <a:rPr lang="en-US" altLang="ko-KR" dirty="0"/>
              <a:t>image-to-prompt embedding)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314" y="283029"/>
            <a:ext cx="1064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Ambiguity-aware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6314" y="3593432"/>
            <a:ext cx="10482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Whole Mask Loss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전체 </a:t>
            </a:r>
            <a:r>
              <a:rPr lang="ko-KR" altLang="en-US" dirty="0"/>
              <a:t>객체를 포함하는 마스크에 대해 계산된 </a:t>
            </a:r>
            <a:r>
              <a:rPr lang="ko-KR" altLang="en-US" dirty="0" smtClean="0"/>
              <a:t>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Part Mask Loss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객체의 </a:t>
            </a:r>
            <a:r>
              <a:rPr lang="ko-KR" altLang="en-US" dirty="0"/>
              <a:t>일부에 대한 마스크에 대해 계산된 </a:t>
            </a:r>
            <a:r>
              <a:rPr lang="ko-KR" altLang="en-US" dirty="0" smtClean="0"/>
              <a:t>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Subpart mask Loss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/>
              <a:t>객체의 더 작은 부분이나 세부 구조에 대한 마스크에 대해 계산된 손실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831425"/>
            <a:ext cx="66008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314" y="1315709"/>
            <a:ext cx="104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prompt</a:t>
            </a:r>
            <a:r>
              <a:rPr lang="ko-KR" altLang="en-US" dirty="0"/>
              <a:t>가 모호한 경우에도 여러 </a:t>
            </a:r>
            <a:r>
              <a:rPr lang="ko-KR" altLang="en-US" dirty="0" smtClean="0"/>
              <a:t>답을 </a:t>
            </a:r>
            <a:r>
              <a:rPr lang="ko-KR" altLang="en-US" dirty="0"/>
              <a:t>고려하여 최적의 </a:t>
            </a:r>
            <a:r>
              <a:rPr lang="ko-KR" altLang="en-US" dirty="0" smtClean="0"/>
              <a:t>결과를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9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314" y="283029"/>
            <a:ext cx="1064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L</a:t>
            </a:r>
            <a:r>
              <a:rPr lang="en-US" altLang="ko-KR" sz="5400" b="1" dirty="0" smtClean="0"/>
              <a:t>oss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10482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Focal </a:t>
            </a:r>
            <a:r>
              <a:rPr lang="en-US" altLang="ko-KR" b="1" dirty="0" smtClean="0"/>
              <a:t>Loss</a:t>
            </a:r>
          </a:p>
          <a:p>
            <a:r>
              <a:rPr lang="en-US" altLang="ko-KR" b="1" dirty="0" smtClean="0"/>
              <a:t>- </a:t>
            </a:r>
            <a:r>
              <a:rPr lang="ko-KR" altLang="en-US" dirty="0" smtClean="0"/>
              <a:t>불균형 </a:t>
            </a:r>
            <a:r>
              <a:rPr lang="ko-KR" altLang="en-US" dirty="0"/>
              <a:t>클래스 문제를 해결하고</a:t>
            </a:r>
            <a:r>
              <a:rPr lang="en-US" altLang="ko-KR" dirty="0"/>
              <a:t>, </a:t>
            </a:r>
            <a:r>
              <a:rPr lang="ko-KR" altLang="en-US" dirty="0"/>
              <a:t>어려운 예제에 더 큰 가중치를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Dice Loss</a:t>
            </a:r>
          </a:p>
          <a:p>
            <a:r>
              <a:rPr lang="en-US" altLang="ko-KR" b="1" dirty="0" smtClean="0"/>
              <a:t>- </a:t>
            </a:r>
            <a:r>
              <a:rPr lang="ko-KR" altLang="en-US" dirty="0" smtClean="0"/>
              <a:t>분할된 </a:t>
            </a:r>
            <a:r>
              <a:rPr lang="ko-KR" altLang="en-US" dirty="0"/>
              <a:t>객체와 실제 객체 간의 유사성을 최대화하며</a:t>
            </a:r>
            <a:r>
              <a:rPr lang="en-US" altLang="ko-KR" dirty="0"/>
              <a:t>, </a:t>
            </a:r>
            <a:r>
              <a:rPr lang="ko-KR" altLang="en-US" dirty="0"/>
              <a:t>주로 작은 객체에 대해 더 나은 성능을 </a:t>
            </a:r>
            <a:r>
              <a:rPr lang="ko-KR" altLang="en-US" dirty="0" smtClean="0"/>
              <a:t>발휘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128590"/>
            <a:ext cx="5058584" cy="62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42" y="4786243"/>
            <a:ext cx="2339062" cy="730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705" y="4695019"/>
            <a:ext cx="1280029" cy="9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핵심 코드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7" y="209100"/>
            <a:ext cx="810690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구현 결과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4" y="445169"/>
            <a:ext cx="7491220" cy="5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2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0600" y="2126306"/>
            <a:ext cx="494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overview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model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QnA</a:t>
            </a:r>
            <a:endParaRPr lang="en-US" altLang="ko-KR" dirty="0" smtClean="0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Overview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Overview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9895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GPT</a:t>
            </a:r>
            <a:r>
              <a:rPr lang="ko-KR" altLang="en-US" sz="2400" dirty="0"/>
              <a:t>가 </a:t>
            </a:r>
            <a:r>
              <a:rPr lang="en-US" altLang="ko-KR" sz="2400" dirty="0"/>
              <a:t>NLP</a:t>
            </a:r>
            <a:r>
              <a:rPr lang="ko-KR" altLang="en-US" sz="2400" dirty="0"/>
              <a:t>부문에서 뛰어난 성능을 보임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Computer Vision</a:t>
            </a:r>
            <a:r>
              <a:rPr lang="ko-KR" altLang="en-US" sz="2400" dirty="0"/>
              <a:t>에서도 뛰어난 모델을 만들고 </a:t>
            </a:r>
            <a:r>
              <a:rPr lang="ko-KR" altLang="en-US" sz="2400" dirty="0" smtClean="0"/>
              <a:t>싶어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새로운 </a:t>
            </a:r>
            <a:r>
              <a:rPr lang="en-US" altLang="ko-KR" sz="2400" b="1" dirty="0" smtClean="0"/>
              <a:t>task</a:t>
            </a:r>
            <a:r>
              <a:rPr lang="en-US" altLang="ko-KR" sz="2400" dirty="0" smtClean="0"/>
              <a:t>,</a:t>
            </a:r>
            <a:r>
              <a:rPr lang="en-US" altLang="ko-KR" sz="2400" b="1" dirty="0" smtClean="0"/>
              <a:t> model</a:t>
            </a:r>
            <a:r>
              <a:rPr lang="en-US" altLang="ko-KR" sz="2400" dirty="0" smtClean="0"/>
              <a:t>,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data</a:t>
            </a:r>
            <a:r>
              <a:rPr lang="ko-KR" altLang="en-US" sz="2400" dirty="0"/>
              <a:t>를 개발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Segmentaion</a:t>
            </a:r>
            <a:r>
              <a:rPr lang="ko-KR" altLang="en-US" sz="2400" dirty="0"/>
              <a:t>은 물론 다른 </a:t>
            </a:r>
            <a:r>
              <a:rPr lang="ko-KR" altLang="en-US" sz="2400" dirty="0" smtClean="0"/>
              <a:t>태스크들에서도 </a:t>
            </a:r>
            <a:r>
              <a:rPr lang="ko-KR" altLang="en-US" sz="2400" dirty="0"/>
              <a:t>성능을 높이고 싶었다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Image Segmentation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9895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https://media5.datahacker.rs/2021/11/image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4" y="2538865"/>
            <a:ext cx="93821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908" y="1322331"/>
            <a:ext cx="10385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이미지 안에서 물체의 영역을 </a:t>
            </a:r>
            <a:r>
              <a:rPr lang="ko-KR" altLang="en-US" sz="2800" b="1" dirty="0" err="1" smtClean="0"/>
              <a:t>마스킹하는</a:t>
            </a:r>
            <a:r>
              <a:rPr lang="ko-KR" altLang="en-US" sz="2800" b="1" dirty="0" smtClean="0"/>
              <a:t> 컴퓨터 비전 </a:t>
            </a:r>
            <a:r>
              <a:rPr lang="ko-KR" altLang="en-US" sz="2800" b="1" dirty="0" err="1" smtClean="0"/>
              <a:t>테스크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픽셀 단위로 어느 클래스에 속하는지를 분류한다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0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SAM</a:t>
            </a:r>
            <a:r>
              <a:rPr lang="ko-KR" altLang="en-US" sz="5400" b="1" dirty="0" smtClean="0"/>
              <a:t>의 </a:t>
            </a:r>
            <a:r>
              <a:rPr lang="en-US" altLang="ko-KR" sz="5400" b="1" dirty="0" smtClean="0"/>
              <a:t>3</a:t>
            </a:r>
            <a:r>
              <a:rPr lang="ko-KR" altLang="en-US" sz="5400" b="1" dirty="0" smtClean="0"/>
              <a:t>가지 핵심 요소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10624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/>
              <a:t>Task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</a:t>
            </a:r>
            <a:r>
              <a:rPr lang="en-US" altLang="ko-KR" sz="2400" dirty="0" smtClean="0"/>
              <a:t>task</a:t>
            </a:r>
            <a:r>
              <a:rPr lang="ko-KR" altLang="en-US" sz="2400" dirty="0" smtClean="0"/>
              <a:t>로 학습시켜야 </a:t>
            </a:r>
            <a:r>
              <a:rPr lang="en-US" altLang="ko-KR" sz="2400" dirty="0" smtClean="0"/>
              <a:t>GPT</a:t>
            </a:r>
            <a:r>
              <a:rPr lang="ko-KR" altLang="en-US" sz="2400" dirty="0" smtClean="0"/>
              <a:t>처럼 </a:t>
            </a:r>
            <a:r>
              <a:rPr lang="en-US" altLang="ko-KR" sz="2400" dirty="0" smtClean="0"/>
              <a:t>general</a:t>
            </a:r>
            <a:r>
              <a:rPr lang="ko-KR" altLang="en-US" sz="2400" dirty="0" smtClean="0"/>
              <a:t>한 모델을 만들 수 있을까</a:t>
            </a:r>
            <a:r>
              <a:rPr lang="en-US" altLang="ko-KR" sz="2400" dirty="0" smtClean="0"/>
              <a:t>?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en-US" altLang="ko-KR" sz="2400" b="1" dirty="0" err="1" smtClean="0"/>
              <a:t>promptable</a:t>
            </a:r>
            <a:r>
              <a:rPr lang="en-US" altLang="ko-KR" sz="2400" b="1" dirty="0" smtClean="0"/>
              <a:t> segmentation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1" dirty="0" smtClean="0"/>
              <a:t>Data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 모델을 학습시키려면 어떤 데이터들이 필요할까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en-US" altLang="ko-KR" sz="2400" b="1" dirty="0" smtClean="0"/>
              <a:t>SA-1B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데이터셋</a:t>
            </a:r>
            <a:r>
              <a:rPr lang="en-US" altLang="ko-KR" sz="2400" dirty="0" smtClean="0"/>
              <a:t>): 1100</a:t>
            </a:r>
            <a:r>
              <a:rPr lang="ko-KR" altLang="en-US" sz="2400" dirty="0" smtClean="0"/>
              <a:t>만장 이미지에 대한 </a:t>
            </a:r>
            <a:r>
              <a:rPr lang="en-US" altLang="ko-KR" sz="2400" dirty="0" smtClean="0"/>
              <a:t>10</a:t>
            </a:r>
            <a:r>
              <a:rPr lang="ko-KR" altLang="en-US" sz="2400" dirty="0" err="1" smtClean="0"/>
              <a:t>억개의</a:t>
            </a:r>
            <a:r>
              <a:rPr lang="ko-KR" altLang="en-US" sz="2400" dirty="0" smtClean="0"/>
              <a:t> 마스크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/>
              <a:t>Model</a:t>
            </a:r>
            <a:r>
              <a:rPr lang="en-US" altLang="ko-KR" sz="2400" dirty="0"/>
              <a:t>:  </a:t>
            </a:r>
            <a:r>
              <a:rPr lang="ko-KR" altLang="en-US" sz="2400" dirty="0"/>
              <a:t>이 </a:t>
            </a:r>
            <a:r>
              <a:rPr lang="en-US" altLang="ko-KR" sz="2400" dirty="0"/>
              <a:t>task</a:t>
            </a:r>
            <a:r>
              <a:rPr lang="ko-KR" altLang="en-US" sz="2400" dirty="0"/>
              <a:t>를 잘</a:t>
            </a:r>
            <a:r>
              <a:rPr lang="en-US" altLang="ko-KR" sz="2400" dirty="0"/>
              <a:t> </a:t>
            </a:r>
            <a:r>
              <a:rPr lang="ko-KR" altLang="en-US" sz="2400" dirty="0"/>
              <a:t>수행하면서도 </a:t>
            </a:r>
            <a:r>
              <a:rPr lang="en-US" altLang="ko-KR" sz="2400" dirty="0"/>
              <a:t>general</a:t>
            </a:r>
            <a:r>
              <a:rPr lang="ko-KR" altLang="en-US" sz="2400" dirty="0"/>
              <a:t>하려면 어떤 구조여야 할까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en-US" altLang="ko-KR" sz="2400" b="1" dirty="0"/>
              <a:t>Image encoder, prompt encoder, mask decoder </a:t>
            </a:r>
            <a:r>
              <a:rPr lang="ko-KR" altLang="en-US" sz="2400" dirty="0"/>
              <a:t>활용 구조</a:t>
            </a:r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07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Task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10624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 smtClean="0"/>
              <a:t>promptable</a:t>
            </a:r>
            <a:r>
              <a:rPr lang="en-US" altLang="ko-KR" sz="2400" b="1" dirty="0" smtClean="0"/>
              <a:t> segmentation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ko-KR" altLang="en-US" sz="2400" b="1" dirty="0" smtClean="0"/>
              <a:t>마스크를 생성하고자 하는 대상을 유연하게 </a:t>
            </a:r>
            <a:r>
              <a:rPr lang="en-US" altLang="ko-KR" sz="2400" b="1" dirty="0" smtClean="0"/>
              <a:t>prompt</a:t>
            </a:r>
            <a:r>
              <a:rPr lang="ko-KR" altLang="en-US" sz="2400" b="1" dirty="0" smtClean="0"/>
              <a:t>로 지정할 수 있는 </a:t>
            </a:r>
            <a:r>
              <a:rPr lang="en-US" altLang="ko-KR" sz="2400" b="1" dirty="0" smtClean="0"/>
              <a:t>task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2" name="Picture 4" descr="https://miro.medium.com/v2/resize:fit:700/1*thDNCVmo40z_m_-01LgQZ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8" y="2352872"/>
            <a:ext cx="5439221" cy="407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627379" y="1872343"/>
            <a:ext cx="5185642" cy="4666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Zero-shot transfer</a:t>
            </a:r>
          </a:p>
          <a:p>
            <a:endParaRPr lang="en-US" altLang="ko-KR" dirty="0"/>
          </a:p>
          <a:p>
            <a:r>
              <a:rPr lang="en-US" altLang="ko-KR" dirty="0" smtClean="0"/>
              <a:t>Related tasks</a:t>
            </a:r>
          </a:p>
          <a:p>
            <a:endParaRPr lang="en-US" altLang="ko-KR" dirty="0"/>
          </a:p>
          <a:p>
            <a:r>
              <a:rPr lang="en-US" altLang="ko-KR" dirty="0" smtClean="0"/>
              <a:t>Pre-training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Ambigous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80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Data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10624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SA-1B(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engine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1. Assisted-manual </a:t>
            </a:r>
            <a:r>
              <a:rPr lang="en-US" altLang="ko-KR" dirty="0" smtClean="0"/>
              <a:t>stage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2. Semi-automatic </a:t>
            </a:r>
            <a:r>
              <a:rPr lang="en-US" altLang="ko-KR" dirty="0" smtClean="0"/>
              <a:t>stage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3.Fully automatic stage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/>
              <a:t>데이터셋의</a:t>
            </a:r>
            <a:r>
              <a:rPr lang="ko-KR" altLang="en-US" dirty="0"/>
              <a:t> 모든 </a:t>
            </a:r>
            <a:r>
              <a:rPr lang="en-US" altLang="ko-KR" dirty="0"/>
              <a:t>1,100</a:t>
            </a:r>
            <a:r>
              <a:rPr lang="ko-KR" altLang="en-US" dirty="0"/>
              <a:t>만 개 이미지에 완전 자동 마스크 생성을 적용하여 총 </a:t>
            </a:r>
            <a:r>
              <a:rPr lang="en-US" altLang="ko-KR" dirty="0"/>
              <a:t>11</a:t>
            </a:r>
            <a:r>
              <a:rPr lang="ko-KR" altLang="en-US" dirty="0"/>
              <a:t>억 개의 고품질 마스크를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27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pic>
        <p:nvPicPr>
          <p:cNvPr id="1026" name="Picture 2" descr="https://miro.medium.com/v2/resize:fit:700/1*SWVcHF1fZZFzlfSEde8Sg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8" y="1098891"/>
            <a:ext cx="11778749" cy="24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95537" y="3521950"/>
            <a:ext cx="10624863" cy="25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Image Encoder</a:t>
            </a:r>
          </a:p>
          <a:p>
            <a:endParaRPr lang="en-US" altLang="ko-KR" dirty="0"/>
          </a:p>
          <a:p>
            <a:r>
              <a:rPr lang="en-US" altLang="ko-KR" dirty="0" smtClean="0"/>
              <a:t>Prompt Encoder</a:t>
            </a:r>
          </a:p>
          <a:p>
            <a:endParaRPr lang="en-US" altLang="ko-KR" dirty="0"/>
          </a:p>
          <a:p>
            <a:r>
              <a:rPr lang="en-US" altLang="ko-KR" dirty="0" smtClean="0"/>
              <a:t>Mask Decoder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3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459</Words>
  <Application>Microsoft Office PowerPoint</Application>
  <PresentationFormat>와이드스크린</PresentationFormat>
  <Paragraphs>157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Segment Anything Model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R-CNN</dc:title>
  <dc:creator>ed</dc:creator>
  <cp:lastModifiedBy>LSH130</cp:lastModifiedBy>
  <cp:revision>160</cp:revision>
  <dcterms:created xsi:type="dcterms:W3CDTF">2024-05-11T08:15:04Z</dcterms:created>
  <dcterms:modified xsi:type="dcterms:W3CDTF">2024-06-07T06:28:05Z</dcterms:modified>
</cp:coreProperties>
</file>