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6" r:id="rId5"/>
    <p:sldId id="265" r:id="rId6"/>
    <p:sldId id="280" r:id="rId7"/>
    <p:sldId id="281" r:id="rId8"/>
    <p:sldId id="269" r:id="rId9"/>
    <p:sldId id="270" r:id="rId10"/>
    <p:sldId id="271" r:id="rId11"/>
    <p:sldId id="273" r:id="rId12"/>
    <p:sldId id="282" r:id="rId13"/>
    <p:sldId id="272" r:id="rId14"/>
    <p:sldId id="274" r:id="rId15"/>
    <p:sldId id="285" r:id="rId16"/>
    <p:sldId id="287" r:id="rId17"/>
    <p:sldId id="288" r:id="rId18"/>
    <p:sldId id="289" r:id="rId19"/>
    <p:sldId id="276" r:id="rId20"/>
    <p:sldId id="290" r:id="rId21"/>
    <p:sldId id="293" r:id="rId22"/>
    <p:sldId id="277" r:id="rId23"/>
    <p:sldId id="291" r:id="rId24"/>
    <p:sldId id="279" r:id="rId25"/>
    <p:sldId id="29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A" initials="A" lastIdx="1" clrIdx="0">
    <p:extLst>
      <p:ext uri="{19B8F6BF-5375-455C-9EA6-DF929625EA0E}">
        <p15:presenceInfo xmlns:p15="http://schemas.microsoft.com/office/powerpoint/2012/main" userId="A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16AF-0296-4CBF-9B1F-A90D5645FC5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41DD-7690-436B-A4E2-04038CF23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903D-E60D-48CB-8258-0E2E6594E192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27D-4161-4043-9AA3-BD0B522F7870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254-E8B6-422B-8B6C-1FF4CD013044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532-3DCD-4435-832E-C840FA74BEA9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3B3-4B0C-4EFF-9C7A-0223E062CE3C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1DF6-6DA8-4DA1-A24E-D32D94B4F3A7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5F0-0B30-4785-9443-9937BE742715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00F-06EB-4F29-B137-2FE86CF99071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1B1-C6B5-4A5B-9320-E3E43741C577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3E6-7097-493E-97C2-471C850EC9AE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08B-325B-4B53-8534-3C6F84257CBD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3BF1-467B-4477-8312-3B4C26C029E0}" type="datetime1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6400" b="1" dirty="0">
                <a:latin typeface="+mn-ea"/>
              </a:rPr>
              <a:t>Language Models are Unsupervised Multitask </a:t>
            </a:r>
            <a:r>
              <a:rPr lang="en-US" altLang="ko-KR" sz="6400" b="1" dirty="0" smtClean="0">
                <a:latin typeface="+mn-ea"/>
              </a:rPr>
              <a:t>Learners</a:t>
            </a:r>
          </a:p>
          <a:p>
            <a:r>
              <a:rPr lang="en-US" altLang="ko-KR" sz="6400" dirty="0">
                <a:latin typeface="+mn-ea"/>
              </a:rPr>
              <a:t>Alec Radford * 1 Jeffrey Wu * 1 </a:t>
            </a:r>
            <a:r>
              <a:rPr lang="en-US" altLang="ko-KR" sz="6400" dirty="0" err="1">
                <a:latin typeface="+mn-ea"/>
              </a:rPr>
              <a:t>Rewon</a:t>
            </a:r>
            <a:r>
              <a:rPr lang="en-US" altLang="ko-KR" sz="6400" dirty="0">
                <a:latin typeface="+mn-ea"/>
              </a:rPr>
              <a:t> Child 1 David Luan 1</a:t>
            </a:r>
            <a:endParaRPr lang="en-US" altLang="ko-KR" sz="6400" dirty="0" smtClean="0">
              <a:latin typeface="+mn-ea"/>
            </a:endParaRPr>
          </a:p>
          <a:p>
            <a:r>
              <a:rPr lang="en-US" altLang="ko-KR" sz="6400" i="1" dirty="0" smtClean="0">
                <a:latin typeface="+mn-ea"/>
              </a:rPr>
              <a:t>[</a:t>
            </a:r>
            <a:r>
              <a:rPr lang="en-US" altLang="ko-KR" sz="6400" i="1" dirty="0">
                <a:latin typeface="+mn-ea"/>
              </a:rPr>
              <a:t>Submitted on </a:t>
            </a:r>
            <a:r>
              <a:rPr lang="en-US" altLang="ko-KR" sz="6400" i="1" dirty="0" smtClean="0">
                <a:latin typeface="+mn-ea"/>
              </a:rPr>
              <a:t>14 FEB 2019]</a:t>
            </a:r>
            <a:endParaRPr lang="en-US" altLang="ko-KR" sz="6400" dirty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1200" b="1" dirty="0" smtClean="0"/>
              <a:t>논문 구현</a:t>
            </a:r>
            <a:endParaRPr lang="en-US" altLang="ko-KR" sz="11200" b="1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이상헌 이정훈 박준혁 김유철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1524000" y="31359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ctrTitle"/>
          </p:nvPr>
        </p:nvSpPr>
        <p:spPr>
          <a:xfrm>
            <a:off x="1524000" y="992659"/>
            <a:ext cx="9144000" cy="126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 smtClean="0"/>
              <a:t>GPT-2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/>
        </p:nvSpPr>
        <p:spPr>
          <a:xfrm>
            <a:off x="1676400" y="32883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/>
        </p:nvSpPr>
        <p:spPr>
          <a:xfrm>
            <a:off x="1828800" y="34407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pic>
        <p:nvPicPr>
          <p:cNvPr id="4098" name="Picture 2" descr="Transformer - Harder, Better, Faster, Stronger – 스캐터랩 기술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9" y="933610"/>
            <a:ext cx="8022060" cy="36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130" y="4835611"/>
            <a:ext cx="1154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왼쪽에서 오른쪽으로 이동하도록 </a:t>
            </a:r>
            <a:r>
              <a:rPr lang="ko-KR" altLang="en-US" dirty="0" smtClean="0"/>
              <a:t>구성된 구조는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토큰이 </a:t>
            </a:r>
            <a:r>
              <a:rPr lang="ko-KR" altLang="en-US" dirty="0"/>
              <a:t>이전에 나타난 토큰들에 대해서만 </a:t>
            </a:r>
            <a:r>
              <a:rPr lang="en-US" altLang="ko-KR" dirty="0" smtClean="0"/>
              <a:t>attend</a:t>
            </a:r>
            <a:r>
              <a:rPr lang="ko-KR" altLang="en-US" dirty="0" smtClean="0"/>
              <a:t>할 수</a:t>
            </a:r>
            <a:r>
              <a:rPr lang="en-US" altLang="ko-KR" dirty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문맥을 </a:t>
            </a:r>
            <a:r>
              <a:rPr lang="ko-KR" altLang="en-US" dirty="0"/>
              <a:t>양쪽에서 모두 이해해야 하는 </a:t>
            </a:r>
            <a:r>
              <a:rPr lang="en-US" altLang="ko-KR" dirty="0" smtClean="0"/>
              <a:t>question-answering </a:t>
            </a:r>
            <a:r>
              <a:rPr lang="en-US" altLang="ko-KR" dirty="0"/>
              <a:t>task 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ko-KR" altLang="en-US" dirty="0"/>
              <a:t>있어서 </a:t>
            </a:r>
            <a:r>
              <a:rPr lang="ko-KR" altLang="en-US" dirty="0" smtClean="0"/>
              <a:t>치명적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73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pic>
        <p:nvPicPr>
          <p:cNvPr id="5122" name="Picture 2" descr="03화 Transformer의 자녀들 - BERT와 G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70" y="930786"/>
            <a:ext cx="9386059" cy="51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8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pic>
        <p:nvPicPr>
          <p:cNvPr id="6146" name="Picture 2" descr="https://blog.kakaocdn.net/dn/2n11C/btrJC5YF80Q/l00Vzxlxh1H38WriSlXDU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77" y="2034432"/>
            <a:ext cx="4825399" cy="3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5659" y="1290191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Masked </a:t>
            </a:r>
            <a:r>
              <a:rPr lang="en-US" altLang="ko-KR" b="1" dirty="0" smtClean="0"/>
              <a:t>LM (</a:t>
            </a:r>
            <a:r>
              <a:rPr lang="en-US" altLang="ko-KR" b="1" dirty="0"/>
              <a:t>MLM)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0443" y="5615956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tokens</a:t>
            </a:r>
            <a:r>
              <a:rPr lang="ko-KR" altLang="en-US" sz="1100" dirty="0"/>
              <a:t>의 일정 비율을 </a:t>
            </a:r>
            <a:r>
              <a:rPr lang="ko-KR" altLang="en-US" sz="1100" dirty="0" err="1" smtClean="0"/>
              <a:t>마스킹하고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err="1" smtClean="0"/>
              <a:t>마스킹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된 토큰을 예측하는 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6428" y="1874936"/>
            <a:ext cx="5846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r>
              <a:rPr lang="en-US" altLang="ko-KR" dirty="0" smtClean="0"/>
              <a:t>% : </a:t>
            </a:r>
            <a:r>
              <a:rPr lang="en-US" altLang="ko-KR" dirty="0"/>
              <a:t>token</a:t>
            </a:r>
            <a:r>
              <a:rPr lang="ko-KR" altLang="en-US" dirty="0"/>
              <a:t>을 </a:t>
            </a:r>
            <a:r>
              <a:rPr lang="en-US" altLang="ko-KR" b="1" dirty="0"/>
              <a:t>[MASK] token</a:t>
            </a:r>
            <a:r>
              <a:rPr lang="ko-KR" altLang="en-US" b="1" dirty="0"/>
              <a:t>으로</a:t>
            </a:r>
            <a:r>
              <a:rPr lang="ko-KR" altLang="en-US" dirty="0"/>
              <a:t> 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 my dog is hairy -&gt; my dog is [MASK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en-US" altLang="ko-KR" dirty="0" smtClean="0"/>
              <a:t>% : </a:t>
            </a:r>
            <a:r>
              <a:rPr lang="en-US" altLang="ko-KR" dirty="0"/>
              <a:t>token</a:t>
            </a:r>
            <a:r>
              <a:rPr lang="ko-KR" altLang="en-US" dirty="0"/>
              <a:t>을 </a:t>
            </a:r>
            <a:r>
              <a:rPr lang="en-US" altLang="ko-KR" b="1" dirty="0"/>
              <a:t>random word</a:t>
            </a:r>
            <a:r>
              <a:rPr lang="ko-KR" altLang="en-US" b="1" dirty="0"/>
              <a:t>로</a:t>
            </a:r>
            <a:r>
              <a:rPr lang="ko-KR" altLang="en-US" dirty="0"/>
              <a:t> 바꾼다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</a:t>
            </a:r>
            <a:r>
              <a:rPr lang="en-US" altLang="ko-KR" dirty="0"/>
              <a:t>) my dog is hairy -&gt; my dog is </a:t>
            </a:r>
            <a:r>
              <a:rPr lang="en-US" altLang="ko-KR" dirty="0" smtClean="0"/>
              <a:t>apple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en-US" altLang="ko-KR" dirty="0" smtClean="0"/>
              <a:t>%</a:t>
            </a:r>
            <a:r>
              <a:rPr lang="ko-KR" altLang="en-US" dirty="0" smtClean="0"/>
              <a:t> </a:t>
            </a:r>
            <a:r>
              <a:rPr lang="en-US" altLang="ko-KR" dirty="0"/>
              <a:t>: token</a:t>
            </a:r>
            <a:r>
              <a:rPr lang="ko-KR" altLang="en-US" dirty="0"/>
              <a:t>을 </a:t>
            </a:r>
            <a:r>
              <a:rPr lang="ko-KR" altLang="en-US" b="1" dirty="0"/>
              <a:t>원래 단어 그대로</a:t>
            </a:r>
            <a:r>
              <a:rPr lang="ko-KR" altLang="en-US" dirty="0"/>
              <a:t> 놔둔다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 my dog is hairy -&gt; my dog is hairy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31" y="5285253"/>
            <a:ext cx="2971800" cy="400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89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5043" y="3876785"/>
            <a:ext cx="109619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r>
              <a:rPr lang="en-US" altLang="ko-KR" dirty="0"/>
              <a:t>Question-answering(QA), Natural Language Interference(NLI) </a:t>
            </a:r>
            <a:r>
              <a:rPr lang="ko-KR" altLang="en-US" dirty="0" smtClean="0"/>
              <a:t>등의 </a:t>
            </a:r>
            <a:r>
              <a:rPr lang="ko-KR" altLang="en-US" dirty="0"/>
              <a:t>두 문장 사이의 관계를 이해해야 하는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학습시키기위해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NSP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모델은 </a:t>
            </a:r>
            <a:r>
              <a:rPr lang="ko-KR" altLang="en-US" dirty="0"/>
              <a:t>두 문장 </a:t>
            </a:r>
            <a:r>
              <a:rPr lang="en-US" altLang="ko-KR" dirty="0"/>
              <a:t>A, B</a:t>
            </a:r>
            <a:r>
              <a:rPr lang="ko-KR" altLang="en-US" dirty="0"/>
              <a:t>를 입력으로 </a:t>
            </a:r>
            <a:r>
              <a:rPr lang="ko-KR" altLang="en-US" dirty="0" smtClean="0"/>
              <a:t>제공받는데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절반은 </a:t>
            </a:r>
            <a:r>
              <a:rPr lang="ko-KR" altLang="en-US" dirty="0"/>
              <a:t>두 번째 문장인 </a:t>
            </a:r>
            <a:r>
              <a:rPr lang="en-US" altLang="ko-KR" dirty="0"/>
              <a:t>B</a:t>
            </a:r>
            <a:r>
              <a:rPr lang="ko-KR" altLang="en-US" dirty="0"/>
              <a:t>는 실제로 </a:t>
            </a:r>
            <a:r>
              <a:rPr lang="en-US" altLang="ko-KR" dirty="0"/>
              <a:t>A</a:t>
            </a:r>
            <a:r>
              <a:rPr lang="ko-KR" altLang="en-US" dirty="0"/>
              <a:t>의 다음 문장으로 구성되고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나머지 </a:t>
            </a:r>
            <a:r>
              <a:rPr lang="en-US" altLang="ko-KR" dirty="0"/>
              <a:t>50%</a:t>
            </a:r>
            <a:r>
              <a:rPr lang="ko-KR" altLang="en-US" dirty="0"/>
              <a:t>의 경우 </a:t>
            </a:r>
            <a:r>
              <a:rPr lang="en-US" altLang="ko-KR" dirty="0"/>
              <a:t>B</a:t>
            </a:r>
            <a:r>
              <a:rPr lang="ko-KR" altLang="en-US" dirty="0"/>
              <a:t>는 전혀 관계가 없는 임의의 문장으로 제공된다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/>
              <a:t>가 다음 문장인 경우 </a:t>
            </a:r>
            <a:r>
              <a:rPr lang="en-US" altLang="ko-KR" dirty="0" err="1"/>
              <a:t>IsNext</a:t>
            </a:r>
            <a:r>
              <a:rPr lang="en-US" altLang="ko-KR" dirty="0"/>
              <a:t>, </a:t>
            </a:r>
            <a:r>
              <a:rPr lang="ko-KR" altLang="en-US" dirty="0"/>
              <a:t>임의의 문장인 경우 </a:t>
            </a:r>
            <a:r>
              <a:rPr lang="en-US" altLang="ko-KR" dirty="0" err="1"/>
              <a:t>NotNext</a:t>
            </a:r>
            <a:r>
              <a:rPr lang="en-US" altLang="ko-KR" dirty="0"/>
              <a:t> </a:t>
            </a:r>
            <a:r>
              <a:rPr lang="ko-KR" altLang="en-US" dirty="0"/>
              <a:t>라고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</a:t>
            </a:r>
            <a:r>
              <a:rPr lang="ko-KR" altLang="en-US" dirty="0"/>
              <a:t>하게 된다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2996" b="31423"/>
          <a:stretch/>
        </p:blipFill>
        <p:spPr>
          <a:xfrm>
            <a:off x="2248054" y="1621376"/>
            <a:ext cx="7695892" cy="2526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8259" y="1049038"/>
            <a:ext cx="381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Next Sentence Prediction (NSP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0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02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GPT-2</a:t>
            </a:r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(Generative Pre-training Transformer)</a:t>
            </a:r>
            <a:endParaRPr lang="ko-KR" altLang="en-US" sz="3200" b="1" dirty="0"/>
          </a:p>
        </p:txBody>
      </p:sp>
      <p:sp>
        <p:nvSpPr>
          <p:cNvPr id="2" name="직사각형 1"/>
          <p:cNvSpPr/>
          <p:nvPr/>
        </p:nvSpPr>
        <p:spPr>
          <a:xfrm>
            <a:off x="6738552" y="3313839"/>
            <a:ext cx="4085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많은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Task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에 적용 가능한 더 범용적인 모델을 개발할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필요성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2384" y="2494522"/>
            <a:ext cx="48322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/>
              <a:t>GPT-1 </a:t>
            </a:r>
            <a:r>
              <a:rPr lang="ko-KR" altLang="en-US" b="1" dirty="0" smtClean="0"/>
              <a:t>문제점</a:t>
            </a:r>
            <a:endParaRPr lang="en-US" altLang="ko-KR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Pre-Training + Fine-tuning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의 방법으로 개발된 모델들은 데이터의 분포가 바뀌면 불안정해진다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 smtClean="0"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특정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Task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에서만 뛰어난 능력을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발휘한다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758101" y="3504521"/>
            <a:ext cx="403654" cy="28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(Generative Pre-training Transformer)</a:t>
            </a:r>
            <a:endParaRPr lang="ko-KR" altLang="en-US" sz="32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2384" y="1848190"/>
            <a:ext cx="1035164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/>
              <a:t>1.  </a:t>
            </a:r>
            <a:r>
              <a:rPr lang="ko-KR" altLang="en-US" b="1" dirty="0" smtClean="0"/>
              <a:t>고품질의 데이터</a:t>
            </a:r>
            <a:endParaRPr lang="en-US" altLang="ko-KR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ko-KR" altLang="en-US" dirty="0"/>
              <a:t>사람에 의해 </a:t>
            </a:r>
            <a:r>
              <a:rPr lang="ko-KR" altLang="en-US" dirty="0" err="1"/>
              <a:t>필터링된</a:t>
            </a:r>
            <a:r>
              <a:rPr lang="ko-KR" altLang="en-US" dirty="0"/>
              <a:t> 글만을 </a:t>
            </a:r>
            <a:r>
              <a:rPr lang="ko-KR" altLang="en-US" dirty="0" smtClean="0"/>
              <a:t>사용했다</a:t>
            </a:r>
            <a:r>
              <a:rPr lang="en-US" altLang="ko-KR" dirty="0" smtClean="0"/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err="1" smtClean="0"/>
              <a:t>Reddit</a:t>
            </a:r>
            <a:r>
              <a:rPr lang="ko-KR" altLang="en-US" dirty="0"/>
              <a:t>에서 </a:t>
            </a:r>
            <a:r>
              <a:rPr lang="en-US" altLang="ko-KR" dirty="0"/>
              <a:t>3 karma </a:t>
            </a:r>
            <a:r>
              <a:rPr lang="ko-KR" altLang="en-US" dirty="0"/>
              <a:t>이상을 받은 글에 포함된 외부 링크의 글을 </a:t>
            </a:r>
            <a:r>
              <a:rPr lang="ko-KR" altLang="en-US" dirty="0" smtClean="0"/>
              <a:t>가져옴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 smtClean="0"/>
              <a:t> 45M </a:t>
            </a:r>
            <a:r>
              <a:rPr lang="ko-KR" altLang="en-US" dirty="0"/>
              <a:t>개의 링크를 </a:t>
            </a:r>
            <a:r>
              <a:rPr lang="ko-KR" altLang="en-US" dirty="0" smtClean="0"/>
              <a:t>가져옴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이후의 글과 </a:t>
            </a:r>
            <a:r>
              <a:rPr lang="ko-KR" altLang="en-US" dirty="0" err="1"/>
              <a:t>위키피디아</a:t>
            </a:r>
            <a:r>
              <a:rPr lang="ko-KR" altLang="en-US" dirty="0"/>
              <a:t> 글은 </a:t>
            </a:r>
            <a:r>
              <a:rPr lang="ko-KR" altLang="en-US" dirty="0" smtClean="0"/>
              <a:t>제거함 </a:t>
            </a:r>
            <a:r>
              <a:rPr lang="en-US" altLang="ko-KR" dirty="0" smtClean="0"/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/>
              <a:t>위키피디아는</a:t>
            </a:r>
            <a:r>
              <a:rPr lang="ko-KR" altLang="en-US" sz="1200" dirty="0"/>
              <a:t> 다른 </a:t>
            </a:r>
            <a:r>
              <a:rPr lang="en-US" altLang="ko-KR" sz="1200" dirty="0"/>
              <a:t>dataset</a:t>
            </a:r>
            <a:r>
              <a:rPr lang="ko-KR" altLang="en-US" sz="1200" dirty="0"/>
              <a:t>에서 흔하고</a:t>
            </a:r>
            <a:r>
              <a:rPr lang="en-US" altLang="ko-KR" sz="1200" dirty="0"/>
              <a:t>, training</a:t>
            </a:r>
            <a:r>
              <a:rPr lang="ko-KR" altLang="en-US" sz="1200" dirty="0"/>
              <a:t>과 </a:t>
            </a:r>
            <a:r>
              <a:rPr lang="en-US" altLang="ko-KR" sz="1200" dirty="0"/>
              <a:t>test </a:t>
            </a:r>
            <a:r>
              <a:rPr lang="ko-KR" altLang="en-US" sz="1200" dirty="0"/>
              <a:t>단계에서의 데이터가 겹치는 문제로 인해 분석이 복잡해질 수 있기 때문에 제외했다</a:t>
            </a:r>
            <a:r>
              <a:rPr lang="en-US" altLang="ko-KR" sz="1200" dirty="0"/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중복제거 </a:t>
            </a:r>
            <a:r>
              <a:rPr lang="ko-KR" altLang="en-US" dirty="0"/>
              <a:t>등을 거쳐 </a:t>
            </a:r>
            <a:r>
              <a:rPr lang="en-US" altLang="ko-KR" dirty="0"/>
              <a:t>8M </a:t>
            </a:r>
            <a:r>
              <a:rPr lang="ko-KR" altLang="en-US" dirty="0"/>
              <a:t>개의 문서</a:t>
            </a:r>
            <a:r>
              <a:rPr lang="en-US" altLang="ko-KR" dirty="0"/>
              <a:t>, 40GB</a:t>
            </a:r>
            <a:r>
              <a:rPr lang="ko-KR" altLang="en-US" dirty="0"/>
              <a:t>의 텍스트를 </a:t>
            </a:r>
            <a:r>
              <a:rPr lang="ko-KR" altLang="en-US" dirty="0" smtClean="0"/>
              <a:t>확보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1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(Generative Pre-training Transformer)</a:t>
            </a:r>
            <a:endParaRPr lang="ko-KR" altLang="en-US" sz="32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8343" y="1739824"/>
            <a:ext cx="598067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ko-KR" b="1" dirty="0" smtClean="0"/>
              <a:t>Byte Pair Encoding (BPE) : </a:t>
            </a: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endParaRPr lang="en-US" altLang="ko-KR" b="1" dirty="0" smtClean="0"/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endParaRPr lang="en-US" altLang="ko-KR" b="1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  글자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(byte)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와 단어의 적당한 중간 단위를 </a:t>
            </a:r>
            <a:r>
              <a:rPr lang="ko-KR" altLang="en-US" dirty="0" smtClean="0">
                <a:solidFill>
                  <a:srgbClr val="555555"/>
                </a:solidFill>
                <a:latin typeface="AppleSDGothicNeo"/>
              </a:rPr>
              <a:t>쓰는 방식</a:t>
            </a:r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555555"/>
                </a:solidFill>
                <a:latin typeface="AppleSDGothicNeo"/>
              </a:rPr>
              <a:t>  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자주 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나오는 </a:t>
            </a:r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symbol sequence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의 단어 수준 입력과 </a:t>
            </a:r>
            <a:endParaRPr lang="en-US" altLang="ko-KR" sz="1400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rgbClr val="555555"/>
              </a:solidFill>
              <a:latin typeface="AppleSDGothicNe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srgbClr val="555555"/>
              </a:solidFill>
              <a:latin typeface="AppleSDGothicNeo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 </a:t>
            </a:r>
            <a:r>
              <a:rPr lang="en-US" altLang="ko-KR" sz="1400" dirty="0" smtClean="0">
                <a:solidFill>
                  <a:srgbClr val="555555"/>
                </a:solidFill>
                <a:latin typeface="AppleSDGothicNeo"/>
              </a:rPr>
              <a:t> 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자주 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나오지 않는 </a:t>
            </a:r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symbol sequence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의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글자수준 </a:t>
            </a:r>
            <a:r>
              <a:rPr lang="ko-KR" altLang="en-US" sz="1400" dirty="0">
                <a:solidFill>
                  <a:srgbClr val="555555"/>
                </a:solidFill>
                <a:latin typeface="AppleSDGothicNeo"/>
              </a:rPr>
              <a:t>입력을 </a:t>
            </a:r>
            <a:r>
              <a:rPr lang="ko-KR" altLang="en-US" sz="1400" dirty="0" smtClean="0">
                <a:solidFill>
                  <a:srgbClr val="555555"/>
                </a:solidFill>
                <a:latin typeface="AppleSDGothicNeo"/>
              </a:rPr>
              <a:t>적절히 보간</a:t>
            </a:r>
            <a:endParaRPr lang="en-US" altLang="ko-KR" sz="1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17" y="1331952"/>
            <a:ext cx="5648469" cy="4907820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GPT-2 (Generative Pre-training Transformer)</a:t>
            </a:r>
            <a:endParaRPr lang="ko-KR" altLang="en-US" sz="3200" b="1" dirty="0"/>
          </a:p>
        </p:txBody>
      </p:sp>
      <p:pic>
        <p:nvPicPr>
          <p:cNvPr id="8194" name="Picture 2" descr="GPT1,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73" y="1123578"/>
            <a:ext cx="4995598" cy="52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70931" y="2028108"/>
            <a:ext cx="53924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Arial" panose="020B0604020202020204" pitchFamily="34" charset="0"/>
              </a:rPr>
              <a:t>3. </a:t>
            </a:r>
            <a:r>
              <a:rPr lang="ko-KR" altLang="en-US" b="1" dirty="0" smtClean="0">
                <a:latin typeface="Arial" panose="020B0604020202020204" pitchFamily="34" charset="0"/>
              </a:rPr>
              <a:t>모델 수정</a:t>
            </a:r>
            <a:endParaRPr lang="en-US" altLang="ko-KR" b="1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 smtClean="0">
                <a:latin typeface="Arial" panose="020B0604020202020204" pitchFamily="34" charset="0"/>
              </a:rPr>
              <a:t> Layer Norm</a:t>
            </a:r>
            <a:r>
              <a:rPr lang="ko-KR" altLang="en-US" dirty="0" smtClean="0">
                <a:latin typeface="Arial" panose="020B0604020202020204" pitchFamily="34" charset="0"/>
              </a:rPr>
              <a:t>의 위치를 </a:t>
            </a:r>
            <a:r>
              <a:rPr lang="ko-KR" altLang="en-US" dirty="0" err="1" smtClean="0"/>
              <a:t>어텐션</a:t>
            </a:r>
            <a:r>
              <a:rPr lang="ko-KR" altLang="en-US" dirty="0" smtClean="0"/>
              <a:t> 블록 앞으로 이동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사전의 </a:t>
            </a:r>
            <a:r>
              <a:rPr lang="ko-KR" altLang="en-US" dirty="0" err="1" smtClean="0"/>
              <a:t>단어수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50,257</a:t>
            </a:r>
            <a:r>
              <a:rPr lang="ko-KR" altLang="en-US" dirty="0" smtClean="0"/>
              <a:t>개로 확장</a:t>
            </a:r>
            <a:endParaRPr lang="en-US" altLang="ko-KR" dirty="0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문맥 고려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범위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(context size)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512 → 1024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개의 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증가</a:t>
            </a:r>
            <a:endParaRPr lang="en-US" altLang="ko-KR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batch size = 512</a:t>
            </a:r>
            <a:r>
              <a:rPr lang="ko-KR" altLang="en-US" dirty="0" smtClean="0">
                <a:latin typeface="Arial" panose="020B0604020202020204" pitchFamily="34" charset="0"/>
              </a:rPr>
              <a:t>로 증가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0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논문 구현</a:t>
            </a:r>
            <a:endParaRPr lang="ko-KR" altLang="en-US" sz="54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GPT-1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GPT-2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구현결과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Reference</a:t>
            </a:r>
          </a:p>
          <a:p>
            <a:endParaRPr lang="en-US" altLang="ko-KR" dirty="0"/>
          </a:p>
          <a:p>
            <a:r>
              <a:rPr lang="en-US" altLang="ko-KR" dirty="0" smtClean="0"/>
              <a:t>Q&amp;A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56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13 May 2024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22" y="0"/>
            <a:ext cx="10017424" cy="6858000"/>
          </a:xfrm>
          <a:prstGeom prst="rect">
            <a:avLst/>
          </a:prstGeom>
        </p:spPr>
      </p:pic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</a:rPr>
              <a:t>20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21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논문 </a:t>
            </a:r>
            <a:r>
              <a:rPr lang="ko-KR" altLang="en-US" sz="3200" b="1" dirty="0" smtClean="0"/>
              <a:t>구현</a:t>
            </a:r>
            <a:endParaRPr lang="ko-KR" altLang="en-US" sz="32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042987"/>
            <a:ext cx="7858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22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논문 </a:t>
            </a:r>
            <a:r>
              <a:rPr lang="ko-KR" altLang="en-US" sz="3200" b="1" dirty="0" smtClean="0"/>
              <a:t>구현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65" y="846032"/>
            <a:ext cx="8097795" cy="5485137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23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구현 결과</a:t>
            </a:r>
            <a:endParaRPr lang="ko-KR" altLang="en-US" sz="3200" b="1" dirty="0"/>
          </a:p>
        </p:txBody>
      </p:sp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" y="1924066"/>
            <a:ext cx="11915775" cy="910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9" y="4655998"/>
            <a:ext cx="11983531" cy="569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3762" y="1381420"/>
            <a:ext cx="182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GPT-2 </a:t>
            </a:r>
            <a:r>
              <a:rPr lang="ko-KR" altLang="en-US" dirty="0" smtClean="0"/>
              <a:t>구현결과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4248" y="4103432"/>
            <a:ext cx="280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GPT-3.5 API </a:t>
            </a:r>
            <a:r>
              <a:rPr lang="ko-KR" altLang="en-US" dirty="0" smtClean="0"/>
              <a:t>사용결과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Reference</a:t>
            </a:r>
            <a:endParaRPr lang="ko-KR" altLang="en-US" sz="32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Improving Language Understanding by Generative </a:t>
            </a:r>
            <a:r>
              <a:rPr lang="en-US" altLang="ko-KR" sz="2400" b="1" dirty="0" smtClean="0"/>
              <a:t>Pre-Training (GPT-1)</a:t>
            </a:r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800" dirty="0"/>
              <a:t>Alec Radford</a:t>
            </a:r>
            <a:r>
              <a:rPr lang="en-US" altLang="ko-KR" sz="1800" dirty="0" smtClean="0"/>
              <a:t>/ </a:t>
            </a:r>
            <a:r>
              <a:rPr lang="en-US" altLang="ko-KR" sz="1800" dirty="0"/>
              <a:t>11 JUN </a:t>
            </a:r>
            <a:r>
              <a:rPr lang="en-US" altLang="ko-KR" sz="1800" dirty="0" smtClean="0"/>
              <a:t>2018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b="1" dirty="0" smtClean="0"/>
              <a:t>BERT</a:t>
            </a:r>
            <a:r>
              <a:rPr lang="en-US" altLang="ko-KR" sz="2400" b="1" dirty="0"/>
              <a:t>: Pre-training of Deep Bidirectional Transformers for Language </a:t>
            </a:r>
            <a:r>
              <a:rPr lang="en-US" altLang="ko-KR" sz="2400" b="1" dirty="0" smtClean="0"/>
              <a:t>Understanding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800" dirty="0" smtClean="0"/>
              <a:t>Jacob </a:t>
            </a:r>
            <a:r>
              <a:rPr lang="en-US" altLang="ko-KR" sz="1800" dirty="0"/>
              <a:t>Devlin/ 24 May 2019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r>
              <a:rPr lang="en-US" altLang="ko-KR" sz="2400" b="1" dirty="0"/>
              <a:t>Language Models are Unsupervised Multitask </a:t>
            </a:r>
            <a:r>
              <a:rPr lang="en-US" altLang="ko-KR" sz="2400" b="1" dirty="0" smtClean="0"/>
              <a:t>Learners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1800" dirty="0"/>
              <a:t>Alec </a:t>
            </a:r>
            <a:r>
              <a:rPr lang="en-US" altLang="ko-KR" sz="1800" dirty="0" smtClean="0"/>
              <a:t>Radford/ 14 </a:t>
            </a:r>
            <a:r>
              <a:rPr lang="en-US" altLang="ko-KR" sz="1800" dirty="0"/>
              <a:t>FEB </a:t>
            </a:r>
            <a:r>
              <a:rPr lang="en-US" altLang="ko-KR" sz="1800" dirty="0" smtClean="0"/>
              <a:t>2019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73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25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84514" y="1785257"/>
            <a:ext cx="9318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en-US" altLang="ko-KR" sz="5400" b="1" dirty="0" smtClean="0"/>
              <a:t>Q &amp; A</a:t>
            </a:r>
            <a:endParaRPr lang="ko-KR" altLang="en-US" sz="54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GPT-1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2384" y="2771520"/>
            <a:ext cx="52277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/>
              <a:t>기존 방법의 </a:t>
            </a:r>
            <a:r>
              <a:rPr lang="ko-KR" altLang="en-US" b="1" dirty="0" smtClean="0"/>
              <a:t>문제점</a:t>
            </a:r>
            <a:endParaRPr lang="en-US" altLang="ko-KR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Labeled Data</a:t>
            </a:r>
            <a:r>
              <a:rPr lang="ko-KR" altLang="en-US" dirty="0" smtClean="0">
                <a:latin typeface="Arial" panose="020B0604020202020204" pitchFamily="34" charset="0"/>
              </a:rPr>
              <a:t>의 양이 많지 않다</a:t>
            </a:r>
            <a:r>
              <a:rPr lang="en-US" altLang="ko-KR" dirty="0" smtClean="0">
                <a:latin typeface="Arial" panose="020B0604020202020204" pitchFamily="34" charset="0"/>
              </a:rPr>
              <a:t> → </a:t>
            </a:r>
            <a:r>
              <a:rPr lang="ko-KR" altLang="en-US" dirty="0" smtClean="0">
                <a:latin typeface="Arial" panose="020B0604020202020204" pitchFamily="34" charset="0"/>
              </a:rPr>
              <a:t>데이터 부족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 smtClean="0">
                <a:latin typeface="Arial" panose="020B0604020202020204" pitchFamily="34" charset="0"/>
              </a:rPr>
              <a:t> Unlabeled Data</a:t>
            </a:r>
            <a:r>
              <a:rPr lang="ko-KR" altLang="en-US" dirty="0" smtClean="0">
                <a:latin typeface="Arial" panose="020B0604020202020204" pitchFamily="34" charset="0"/>
              </a:rPr>
              <a:t>는 많지만 활용할 수 있는 방법 </a:t>
            </a:r>
            <a:r>
              <a:rPr lang="en-US" altLang="ko-KR" dirty="0" smtClean="0">
                <a:latin typeface="Arial" panose="020B0604020202020204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94590" y="2771520"/>
            <a:ext cx="42316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GPT-1</a:t>
            </a:r>
            <a:r>
              <a:rPr lang="ko-KR" altLang="en-US" b="1" dirty="0" smtClean="0">
                <a:latin typeface="Arial" panose="020B0604020202020204" pitchFamily="34" charset="0"/>
              </a:rPr>
              <a:t>가 제안한 방법</a:t>
            </a:r>
            <a:endParaRPr lang="en-US" altLang="ko-KR" b="1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Unlabeled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사용한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Pre-Training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Task</a:t>
            </a:r>
            <a:r>
              <a:rPr lang="ko-KR" altLang="en-US" dirty="0" smtClean="0">
                <a:latin typeface="Arial" panose="020B0604020202020204" pitchFamily="34" charset="0"/>
              </a:rPr>
              <a:t>에 맞게 </a:t>
            </a:r>
            <a:r>
              <a:rPr lang="en-US" altLang="ko-KR" dirty="0" smtClean="0">
                <a:latin typeface="Arial" panose="020B0604020202020204" pitchFamily="34" charset="0"/>
              </a:rPr>
              <a:t>Fine-Tuning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4" y="1184910"/>
            <a:ext cx="4758767" cy="5063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360129" y="2222843"/>
            <a:ext cx="43044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Transformer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 err="1" smtClean="0">
                <a:latin typeface="Arial" panose="020B0604020202020204" pitchFamily="34" charset="0"/>
              </a:rPr>
              <a:t>디코더만</a:t>
            </a:r>
            <a:r>
              <a:rPr lang="ko-KR" altLang="en-US" dirty="0" smtClean="0">
                <a:latin typeface="Arial" panose="020B0604020202020204" pitchFamily="34" charset="0"/>
              </a:rPr>
              <a:t> 사용하는 구조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</a:rPr>
              <a:t>다음 단어를 맞추도록 학습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그림2. Unsupervised L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15" y="3646367"/>
            <a:ext cx="31146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그림3. Supervised L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2" y="4370413"/>
            <a:ext cx="26384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그림4. Total Lo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15" y="5161134"/>
            <a:ext cx="237172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3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3" y="1441169"/>
            <a:ext cx="8484973" cy="4542142"/>
          </a:xfrm>
          <a:prstGeom prst="rect">
            <a:avLst/>
          </a:prstGeom>
        </p:spPr>
      </p:pic>
      <p:sp>
        <p:nvSpPr>
          <p:cNvPr id="8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23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079156" y="2122270"/>
            <a:ext cx="4697627" cy="296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sz="1800" dirty="0" smtClean="0"/>
              <a:t>전이학습의 효율성을 높였다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Task </a:t>
            </a:r>
            <a:r>
              <a:rPr lang="ko-KR" altLang="en-US" sz="1800" dirty="0" smtClean="0"/>
              <a:t>별 최소한의 엔지니어링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강력한 성능</a:t>
            </a:r>
            <a:r>
              <a:rPr lang="en-US" altLang="ko-KR" sz="1800" dirty="0" smtClean="0"/>
              <a:t>(SOTA)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0" y="2122270"/>
            <a:ext cx="4796481" cy="296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단</a:t>
            </a:r>
            <a:r>
              <a:rPr lang="ko-KR" altLang="en-US" b="1" dirty="0" smtClean="0"/>
              <a:t>점</a:t>
            </a: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r>
              <a:rPr lang="ko-KR" altLang="en-US" sz="1800" dirty="0" smtClean="0"/>
              <a:t>많은 </a:t>
            </a:r>
            <a:r>
              <a:rPr lang="ko-KR" altLang="en-US" sz="1800" dirty="0" err="1" smtClean="0"/>
              <a:t>계산량에서</a:t>
            </a:r>
            <a:r>
              <a:rPr lang="ko-KR" altLang="en-US" sz="1800" dirty="0" smtClean="0"/>
              <a:t> 야기되는 비싼 계산 비용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Task </a:t>
            </a:r>
            <a:r>
              <a:rPr lang="ko-KR" altLang="en-US" sz="1800" dirty="0" smtClean="0"/>
              <a:t>별 </a:t>
            </a:r>
            <a:r>
              <a:rPr lang="en-US" altLang="ko-KR" sz="1800" dirty="0" smtClean="0"/>
              <a:t>Fine-Tuning</a:t>
            </a:r>
            <a:r>
              <a:rPr lang="ko-KR" altLang="en-US" sz="1800" dirty="0" smtClean="0"/>
              <a:t>의 어려움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상대적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GPT (Generative Pre-training Transformer)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09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8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62135" y="2423965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BERT</a:t>
            </a:r>
            <a:endParaRPr lang="ko-KR" altLang="en-US" sz="54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7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261257"/>
            <a:ext cx="9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endParaRPr lang="ko-KR" altLang="en-US" sz="3200" b="1" dirty="0"/>
          </a:p>
        </p:txBody>
      </p:sp>
      <p:pic>
        <p:nvPicPr>
          <p:cNvPr id="3074" name="Picture 2" descr="https://blog.kakaocdn.net/dn/KJc0e/btrI3uEyYnz/LOUt95t8rPwGLPDalkpKc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44" y="933610"/>
            <a:ext cx="9954511" cy="39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049" y="5406837"/>
            <a:ext cx="866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(Bidirectional Encoder Representations from Transformers)</a:t>
            </a:r>
            <a:endParaRPr lang="ko-KR" altLang="en-US" dirty="0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30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6520</TotalTime>
  <Words>662</Words>
  <Application>Microsoft Office PowerPoint</Application>
  <PresentationFormat>와이드스크린</PresentationFormat>
  <Paragraphs>204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AppleSDGothicNeo</vt:lpstr>
      <vt:lpstr>맑은 고딕</vt:lpstr>
      <vt:lpstr>Arial</vt:lpstr>
      <vt:lpstr>Office 테마</vt:lpstr>
      <vt:lpstr>GPT-2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ed</dc:creator>
  <cp:lastModifiedBy>LSH130</cp:lastModifiedBy>
  <cp:revision>113</cp:revision>
  <dcterms:created xsi:type="dcterms:W3CDTF">2024-05-03T05:48:32Z</dcterms:created>
  <dcterms:modified xsi:type="dcterms:W3CDTF">2024-05-30T05:17:59Z</dcterms:modified>
</cp:coreProperties>
</file>