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3" r:id="rId6"/>
    <p:sldId id="276" r:id="rId7"/>
    <p:sldId id="264" r:id="rId8"/>
    <p:sldId id="267" r:id="rId9"/>
    <p:sldId id="265" r:id="rId10"/>
    <p:sldId id="268" r:id="rId11"/>
    <p:sldId id="266" r:id="rId12"/>
    <p:sldId id="269" r:id="rId13"/>
    <p:sldId id="270" r:id="rId14"/>
    <p:sldId id="271" r:id="rId15"/>
    <p:sldId id="272" r:id="rId16"/>
    <p:sldId id="273" r:id="rId17"/>
    <p:sldId id="274" r:id="rId18"/>
    <p:sldId id="275" r:id="rId19"/>
    <p:sldId id="258" r:id="rId20"/>
  </p:sldIdLst>
  <p:sldSz cx="9906000" cy="6858000" type="A4"/>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91" d="100"/>
          <a:sy n="91" d="100"/>
        </p:scale>
        <p:origin x="792" y="9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77581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8122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558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7258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65F8-54E0-4986-A3D0-FC621A208C6C}" type="datetimeFigureOut">
              <a:rPr lang="vi-VN" smtClean="0"/>
              <a:t>30/06/2020</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0848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65F8-54E0-4986-A3D0-FC621A208C6C}" type="datetimeFigureOut">
              <a:rPr lang="vi-VN" smtClean="0"/>
              <a:t>30/06/2020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49215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65F8-54E0-4986-A3D0-FC621A208C6C}" type="datetimeFigureOut">
              <a:rPr lang="vi-VN" smtClean="0"/>
              <a:t>30/06/2020</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1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65F8-54E0-4986-A3D0-FC621A208C6C}" type="datetimeFigureOut">
              <a:rPr lang="vi-VN" smtClean="0"/>
              <a:t>30/06/2020</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2121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65F8-54E0-4986-A3D0-FC621A208C6C}" type="datetimeFigureOut">
              <a:rPr lang="vi-VN" smtClean="0"/>
              <a:t>30/06/2020</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6350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30/06/2020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941878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3465F8-54E0-4986-A3D0-FC621A208C6C}" type="datetimeFigureOut">
              <a:rPr lang="vi-VN" smtClean="0"/>
              <a:t>30/06/2020</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22308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465F8-54E0-4986-A3D0-FC621A208C6C}" type="datetimeFigureOut">
              <a:rPr lang="vi-VN" smtClean="0"/>
              <a:t>30/06/2020</a:t>
            </a:fld>
            <a:endParaRPr lang="vi-VN"/>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224628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541123" y="1228233"/>
            <a:ext cx="6852863" cy="646331"/>
          </a:xfrm>
          <a:prstGeom prst="rect">
            <a:avLst/>
          </a:prstGeom>
          <a:noFill/>
        </p:spPr>
        <p:txBody>
          <a:bodyPr wrap="square" rtlCol="0">
            <a:spAutoFit/>
          </a:bodyPr>
          <a:lstStyle/>
          <a:p>
            <a:pPr algn="ctr"/>
            <a:r>
              <a:rPr lang="vi-VN" b="1" dirty="0">
                <a:solidFill>
                  <a:schemeClr val="accent5">
                    <a:lumMod val="75000"/>
                  </a:schemeClr>
                </a:solidFill>
                <a:latin typeface="+mj-lt"/>
              </a:rPr>
              <a:t>TRƯỜNG ĐẠI HỌC GIAO THÔNG VẬN TẢI</a:t>
            </a:r>
          </a:p>
          <a:p>
            <a:pPr algn="ctr"/>
            <a:r>
              <a:rPr lang="vi-VN" b="1" dirty="0">
                <a:solidFill>
                  <a:schemeClr val="accent5">
                    <a:lumMod val="75000"/>
                  </a:schemeClr>
                </a:solidFill>
                <a:latin typeface="+mj-lt"/>
              </a:rPr>
              <a:t>THÀNH PHỐ HỒ CHÍ MINH</a:t>
            </a:r>
            <a:endParaRPr lang="en-US" b="1" dirty="0">
              <a:solidFill>
                <a:schemeClr val="accent5">
                  <a:lumMod val="75000"/>
                </a:schemeClr>
              </a:solidFill>
              <a:latin typeface="+mj-lt"/>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243102"/>
            <a:ext cx="621793" cy="844298"/>
          </a:xfrm>
          <a:prstGeom prst="rect">
            <a:avLst/>
          </a:prstGeom>
        </p:spPr>
      </p:pic>
      <p:sp>
        <p:nvSpPr>
          <p:cNvPr id="5" name="Title 1">
            <a:extLst>
              <a:ext uri="{FF2B5EF4-FFF2-40B4-BE49-F238E27FC236}">
                <a16:creationId xmlns:a16="http://schemas.microsoft.com/office/drawing/2014/main" id="{5DE4A042-4784-4755-8FC9-15D38E152CAB}"/>
              </a:ext>
            </a:extLst>
          </p:cNvPr>
          <p:cNvSpPr txBox="1">
            <a:spLocks/>
          </p:cNvSpPr>
          <p:nvPr/>
        </p:nvSpPr>
        <p:spPr>
          <a:xfrm rot="1073759">
            <a:off x="944901" y="4858941"/>
            <a:ext cx="5262034" cy="8898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400" b="1" i="1" dirty="0" err="1">
                <a:solidFill>
                  <a:schemeClr val="accent1">
                    <a:lumMod val="50000"/>
                  </a:schemeClr>
                </a:solidFill>
                <a:latin typeface="Times New Roman" panose="02020603050405020304" pitchFamily="18" charset="0"/>
                <a:cs typeface="Times New Roman" panose="02020603050405020304" pitchFamily="18" charset="0"/>
              </a:rPr>
              <a:t>Giảng</a:t>
            </a:r>
            <a:r>
              <a:rPr lang="en-US" sz="2400" b="1" i="1" dirty="0">
                <a:solidFill>
                  <a:schemeClr val="accent1">
                    <a:lumMod val="50000"/>
                  </a:schemeClr>
                </a:solidFill>
                <a:latin typeface="Times New Roman" panose="02020603050405020304" pitchFamily="18" charset="0"/>
                <a:cs typeface="Times New Roman" panose="02020603050405020304" pitchFamily="18" charset="0"/>
              </a:rPr>
              <a:t> </a:t>
            </a:r>
            <a:r>
              <a:rPr lang="en-US" sz="2400" b="1" i="1" dirty="0" err="1">
                <a:solidFill>
                  <a:schemeClr val="accent1">
                    <a:lumMod val="50000"/>
                  </a:schemeClr>
                </a:solidFill>
                <a:latin typeface="Times New Roman" panose="02020603050405020304" pitchFamily="18" charset="0"/>
                <a:cs typeface="Times New Roman" panose="02020603050405020304" pitchFamily="18" charset="0"/>
              </a:rPr>
              <a:t>viên</a:t>
            </a:r>
            <a:r>
              <a:rPr lang="en-US" sz="2400" b="1" i="1" dirty="0">
                <a:solidFill>
                  <a:schemeClr val="accent1">
                    <a:lumMod val="50000"/>
                  </a:schemeClr>
                </a:solidFill>
                <a:latin typeface="Times New Roman" panose="02020603050405020304" pitchFamily="18" charset="0"/>
                <a:cs typeface="Times New Roman" panose="02020603050405020304" pitchFamily="18" charset="0"/>
              </a:rPr>
              <a:t>: </a:t>
            </a:r>
            <a:r>
              <a:rPr lang="en-US" sz="2400" b="1" i="1" dirty="0" err="1">
                <a:solidFill>
                  <a:schemeClr val="accent1">
                    <a:lumMod val="50000"/>
                  </a:schemeClr>
                </a:solidFill>
                <a:latin typeface="Times New Roman" panose="02020603050405020304" pitchFamily="18" charset="0"/>
                <a:cs typeface="Times New Roman" panose="02020603050405020304" pitchFamily="18" charset="0"/>
              </a:rPr>
              <a:t>Trần</a:t>
            </a:r>
            <a:r>
              <a:rPr lang="en-US" sz="2400" b="1" i="1" dirty="0">
                <a:solidFill>
                  <a:schemeClr val="accent1">
                    <a:lumMod val="50000"/>
                  </a:schemeClr>
                </a:solidFill>
                <a:latin typeface="Times New Roman" panose="02020603050405020304" pitchFamily="18" charset="0"/>
                <a:cs typeface="Times New Roman" panose="02020603050405020304" pitchFamily="18" charset="0"/>
              </a:rPr>
              <a:t> Anh </a:t>
            </a:r>
            <a:r>
              <a:rPr lang="en-US" sz="2400" b="1" i="1" dirty="0" err="1">
                <a:solidFill>
                  <a:schemeClr val="accent1">
                    <a:lumMod val="50000"/>
                  </a:schemeClr>
                </a:solidFill>
                <a:latin typeface="Times New Roman" panose="02020603050405020304" pitchFamily="18" charset="0"/>
                <a:cs typeface="Times New Roman" panose="02020603050405020304" pitchFamily="18" charset="0"/>
              </a:rPr>
              <a:t>Tuấn</a:t>
            </a:r>
            <a:endParaRPr lang="vi-VN" sz="2400" b="1" i="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FDB36B6-8ACB-4F50-8A15-8DEB07E5AA7B}"/>
              </a:ext>
            </a:extLst>
          </p:cNvPr>
          <p:cNvSpPr txBox="1">
            <a:spLocks/>
          </p:cNvSpPr>
          <p:nvPr/>
        </p:nvSpPr>
        <p:spPr>
          <a:xfrm rot="18957521">
            <a:off x="6476705" y="4997926"/>
            <a:ext cx="2656584" cy="8898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400" b="1" i="1" dirty="0" err="1">
                <a:solidFill>
                  <a:schemeClr val="accent1">
                    <a:lumMod val="50000"/>
                  </a:schemeClr>
                </a:solidFill>
                <a:latin typeface="Times New Roman" panose="02020603050405020304" pitchFamily="18" charset="0"/>
                <a:cs typeface="Times New Roman" panose="02020603050405020304" pitchFamily="18" charset="0"/>
              </a:rPr>
              <a:t>Nhóm</a:t>
            </a:r>
            <a:r>
              <a:rPr lang="en-US" sz="2400" b="1" i="1" dirty="0">
                <a:solidFill>
                  <a:schemeClr val="accent1">
                    <a:lumMod val="50000"/>
                  </a:schemeClr>
                </a:solidFill>
                <a:latin typeface="Times New Roman" panose="02020603050405020304" pitchFamily="18" charset="0"/>
                <a:cs typeface="Times New Roman" panose="02020603050405020304" pitchFamily="18" charset="0"/>
              </a:rPr>
              <a:t> 13</a:t>
            </a:r>
            <a:endParaRPr lang="vi-VN" sz="2400" b="1" i="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3E6A3544-BE6C-451A-8E1C-8A9F920983FC}"/>
              </a:ext>
            </a:extLst>
          </p:cNvPr>
          <p:cNvSpPr txBox="1">
            <a:spLocks/>
          </p:cNvSpPr>
          <p:nvPr/>
        </p:nvSpPr>
        <p:spPr>
          <a:xfrm>
            <a:off x="196356" y="1821550"/>
            <a:ext cx="10135079" cy="8898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4200" b="1">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 TÍCH THIẾT KẾ GIẢI THUẬT</a:t>
            </a:r>
            <a:endParaRPr lang="vi-VN" sz="42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9D97FA9A-7139-4308-A25F-6D4FAACB2BFB}"/>
              </a:ext>
            </a:extLst>
          </p:cNvPr>
          <p:cNvSpPr txBox="1">
            <a:spLocks/>
          </p:cNvSpPr>
          <p:nvPr/>
        </p:nvSpPr>
        <p:spPr>
          <a:xfrm>
            <a:off x="1136209" y="2658378"/>
            <a:ext cx="8255374" cy="88984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ĐỀ TÀI</a:t>
            </a:r>
            <a:r>
              <a:rPr lang="en-US" sz="3200" b="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LỚP HỌC ONLINE</a:t>
            </a:r>
            <a:endParaRPr lang="vi-VN" sz="32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691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2. Sử dụng giải thuật</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711818" y="1199626"/>
            <a:ext cx="6417578" cy="965905"/>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2.3 Binary-search:</a:t>
            </a:r>
          </a:p>
          <a:p>
            <a:pPr>
              <a:lnSpc>
                <a:spcPct val="150000"/>
              </a:lnSpc>
            </a:pP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9C4ADE8-93D2-49F9-9A79-2EC1426CBBB0}"/>
              </a:ext>
            </a:extLst>
          </p:cNvPr>
          <p:cNvPicPr>
            <a:picLocks noChangeAspect="1"/>
          </p:cNvPicPr>
          <p:nvPr/>
        </p:nvPicPr>
        <p:blipFill>
          <a:blip r:embed="rId3"/>
          <a:stretch>
            <a:fillRect/>
          </a:stretch>
        </p:blipFill>
        <p:spPr>
          <a:xfrm>
            <a:off x="1276238" y="1809941"/>
            <a:ext cx="5288738" cy="3848433"/>
          </a:xfrm>
          <a:prstGeom prst="rect">
            <a:avLst/>
          </a:prstGeom>
        </p:spPr>
      </p:pic>
      <p:sp>
        <p:nvSpPr>
          <p:cNvPr id="7" name="TextBox 6">
            <a:extLst>
              <a:ext uri="{FF2B5EF4-FFF2-40B4-BE49-F238E27FC236}">
                <a16:creationId xmlns:a16="http://schemas.microsoft.com/office/drawing/2014/main" id="{31AF12D4-4294-4A91-B86E-E19B0BBA21C4}"/>
              </a:ext>
            </a:extLst>
          </p:cNvPr>
          <p:cNvSpPr txBox="1"/>
          <p:nvPr/>
        </p:nvSpPr>
        <p:spPr>
          <a:xfrm>
            <a:off x="1744211" y="5658374"/>
            <a:ext cx="6417578" cy="873572"/>
          </a:xfrm>
          <a:prstGeom prst="rect">
            <a:avLst/>
          </a:prstGeom>
          <a:noFill/>
        </p:spPr>
        <p:txBody>
          <a:bodyPr wrap="square" rtlCol="0">
            <a:spAutoFit/>
          </a:bodyPr>
          <a:lstStyle/>
          <a:p>
            <a:pPr>
              <a:lnSpc>
                <a:spcPct val="150000"/>
              </a:lnSpc>
            </a:pPr>
            <a:r>
              <a:rPr lang="en-US" b="1">
                <a:latin typeface="Times New Roman" panose="02020603050405020304" pitchFamily="18" charset="0"/>
                <a:cs typeface="Times New Roman" panose="02020603050405020304" pitchFamily="18" charset="0"/>
              </a:rPr>
              <a:t>Tìm kiếm thông tin ID lớp bằng binary-sort</a:t>
            </a:r>
          </a:p>
          <a:p>
            <a:pPr>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127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3. </a:t>
            </a:r>
            <a:r>
              <a:rPr lang="en-US" sz="3600" b="1">
                <a:solidFill>
                  <a:schemeClr val="bg1"/>
                </a:solidFill>
                <a:latin typeface="Times New Roman" panose="02020603050405020304" pitchFamily="18" charset="0"/>
                <a:ea typeface="Tahoma" panose="020B0604030504040204" pitchFamily="34" charset="0"/>
                <a:cs typeface="Times New Roman" panose="02020603050405020304" pitchFamily="18" charset="0"/>
              </a:rPr>
              <a:t>Ứng dụng “lớp học online” - demo</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Tree>
    <p:extLst>
      <p:ext uri="{BB962C8B-B14F-4D97-AF65-F5344CB8AC3E}">
        <p14:creationId xmlns:p14="http://schemas.microsoft.com/office/powerpoint/2010/main" val="231465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4. H</a:t>
            </a:r>
            <a:r>
              <a:rPr lang="vi-VN" sz="3600" b="1">
                <a:solidFill>
                  <a:schemeClr val="bg1"/>
                </a:solidFill>
                <a:latin typeface="Times New Roman" panose="02020603050405020304" pitchFamily="18" charset="0"/>
                <a:cs typeface="Times New Roman" panose="02020603050405020304" pitchFamily="18" charset="0"/>
              </a:rPr>
              <a:t>ư</a:t>
            </a:r>
            <a:r>
              <a:rPr lang="en-US" sz="3600" b="1">
                <a:solidFill>
                  <a:schemeClr val="bg1"/>
                </a:solidFill>
                <a:latin typeface="Times New Roman" panose="02020603050405020304" pitchFamily="18" charset="0"/>
                <a:cs typeface="Times New Roman" panose="02020603050405020304" pitchFamily="18" charset="0"/>
              </a:rPr>
              <a:t>ớng phát triển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pic>
        <p:nvPicPr>
          <p:cNvPr id="1028" name="Picture 4">
            <a:extLst>
              <a:ext uri="{FF2B5EF4-FFF2-40B4-BE49-F238E27FC236}">
                <a16:creationId xmlns:a16="http://schemas.microsoft.com/office/drawing/2014/main" id="{544DC8D4-401F-4E6F-AD38-8E21AE3CE8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78" y="1525917"/>
            <a:ext cx="7301568" cy="51288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ACC109-0CA5-46FF-9D79-58FC2B4A2AB1}"/>
              </a:ext>
            </a:extLst>
          </p:cNvPr>
          <p:cNvSpPr txBox="1"/>
          <p:nvPr/>
        </p:nvSpPr>
        <p:spPr>
          <a:xfrm>
            <a:off x="437319" y="899958"/>
            <a:ext cx="6417578" cy="539378"/>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4.1 Giao diện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58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4. H</a:t>
            </a:r>
            <a:r>
              <a:rPr lang="vi-VN" sz="3600" b="1">
                <a:solidFill>
                  <a:schemeClr val="bg1"/>
                </a:solidFill>
                <a:latin typeface="Times New Roman" panose="02020603050405020304" pitchFamily="18" charset="0"/>
                <a:cs typeface="Times New Roman" panose="02020603050405020304" pitchFamily="18" charset="0"/>
              </a:rPr>
              <a:t>ư</a:t>
            </a:r>
            <a:r>
              <a:rPr lang="en-US" sz="3600" b="1">
                <a:solidFill>
                  <a:schemeClr val="bg1"/>
                </a:solidFill>
                <a:latin typeface="Times New Roman" panose="02020603050405020304" pitchFamily="18" charset="0"/>
                <a:cs typeface="Times New Roman" panose="02020603050405020304" pitchFamily="18" charset="0"/>
              </a:rPr>
              <a:t>ớng phát triển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7" name="TextBox 6">
            <a:extLst>
              <a:ext uri="{FF2B5EF4-FFF2-40B4-BE49-F238E27FC236}">
                <a16:creationId xmlns:a16="http://schemas.microsoft.com/office/drawing/2014/main" id="{6DACC109-0CA5-46FF-9D79-58FC2B4A2AB1}"/>
              </a:ext>
            </a:extLst>
          </p:cNvPr>
          <p:cNvSpPr txBox="1"/>
          <p:nvPr/>
        </p:nvSpPr>
        <p:spPr>
          <a:xfrm>
            <a:off x="437319" y="899958"/>
            <a:ext cx="6417578" cy="539378"/>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4.1 Giao diện</a:t>
            </a:r>
            <a:endParaRPr lang="en-US">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E243E929-C764-4DEF-A9F8-2E4F05E0C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318" y="1585694"/>
            <a:ext cx="7047999" cy="4925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56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4. H</a:t>
            </a:r>
            <a:r>
              <a:rPr lang="vi-VN" sz="3600" b="1">
                <a:solidFill>
                  <a:schemeClr val="bg1"/>
                </a:solidFill>
                <a:latin typeface="Times New Roman" panose="02020603050405020304" pitchFamily="18" charset="0"/>
                <a:cs typeface="Times New Roman" panose="02020603050405020304" pitchFamily="18" charset="0"/>
              </a:rPr>
              <a:t>ư</a:t>
            </a:r>
            <a:r>
              <a:rPr lang="en-US" sz="3600" b="1">
                <a:solidFill>
                  <a:schemeClr val="bg1"/>
                </a:solidFill>
                <a:latin typeface="Times New Roman" panose="02020603050405020304" pitchFamily="18" charset="0"/>
                <a:cs typeface="Times New Roman" panose="02020603050405020304" pitchFamily="18" charset="0"/>
              </a:rPr>
              <a:t>ớng phát triển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7" name="TextBox 6">
            <a:extLst>
              <a:ext uri="{FF2B5EF4-FFF2-40B4-BE49-F238E27FC236}">
                <a16:creationId xmlns:a16="http://schemas.microsoft.com/office/drawing/2014/main" id="{6DACC109-0CA5-46FF-9D79-58FC2B4A2AB1}"/>
              </a:ext>
            </a:extLst>
          </p:cNvPr>
          <p:cNvSpPr txBox="1"/>
          <p:nvPr/>
        </p:nvSpPr>
        <p:spPr>
          <a:xfrm>
            <a:off x="437319" y="899958"/>
            <a:ext cx="6417578" cy="539378"/>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4.1 Giao diện</a:t>
            </a:r>
            <a:endParaRPr lang="en-US">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331947B8-009D-4963-8B31-0E7C3A92C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318" y="1665840"/>
            <a:ext cx="7021881" cy="489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58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4. H</a:t>
            </a:r>
            <a:r>
              <a:rPr lang="vi-VN" sz="3600" b="1">
                <a:solidFill>
                  <a:schemeClr val="bg1"/>
                </a:solidFill>
                <a:latin typeface="Times New Roman" panose="02020603050405020304" pitchFamily="18" charset="0"/>
                <a:cs typeface="Times New Roman" panose="02020603050405020304" pitchFamily="18" charset="0"/>
              </a:rPr>
              <a:t>ư</a:t>
            </a:r>
            <a:r>
              <a:rPr lang="en-US" sz="3600" b="1">
                <a:solidFill>
                  <a:schemeClr val="bg1"/>
                </a:solidFill>
                <a:latin typeface="Times New Roman" panose="02020603050405020304" pitchFamily="18" charset="0"/>
                <a:cs typeface="Times New Roman" panose="02020603050405020304" pitchFamily="18" charset="0"/>
              </a:rPr>
              <a:t>ớng phát triển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7" name="TextBox 6">
            <a:extLst>
              <a:ext uri="{FF2B5EF4-FFF2-40B4-BE49-F238E27FC236}">
                <a16:creationId xmlns:a16="http://schemas.microsoft.com/office/drawing/2014/main" id="{6DACC109-0CA5-46FF-9D79-58FC2B4A2AB1}"/>
              </a:ext>
            </a:extLst>
          </p:cNvPr>
          <p:cNvSpPr txBox="1"/>
          <p:nvPr/>
        </p:nvSpPr>
        <p:spPr>
          <a:xfrm>
            <a:off x="437319" y="899958"/>
            <a:ext cx="6417578" cy="539378"/>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4.1 Giao diện</a:t>
            </a:r>
            <a:endParaRPr lang="en-US">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7A47BE0-AB99-4216-B31A-8F98AA195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018" y="1617459"/>
            <a:ext cx="6986601" cy="493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02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4. H</a:t>
            </a:r>
            <a:r>
              <a:rPr lang="vi-VN" sz="3600" b="1">
                <a:solidFill>
                  <a:schemeClr val="bg1"/>
                </a:solidFill>
                <a:latin typeface="Times New Roman" panose="02020603050405020304" pitchFamily="18" charset="0"/>
                <a:cs typeface="Times New Roman" panose="02020603050405020304" pitchFamily="18" charset="0"/>
              </a:rPr>
              <a:t>ư</a:t>
            </a:r>
            <a:r>
              <a:rPr lang="en-US" sz="3600" b="1">
                <a:solidFill>
                  <a:schemeClr val="bg1"/>
                </a:solidFill>
                <a:latin typeface="Times New Roman" panose="02020603050405020304" pitchFamily="18" charset="0"/>
                <a:cs typeface="Times New Roman" panose="02020603050405020304" pitchFamily="18" charset="0"/>
              </a:rPr>
              <a:t>ớng phát triển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7" name="TextBox 6">
            <a:extLst>
              <a:ext uri="{FF2B5EF4-FFF2-40B4-BE49-F238E27FC236}">
                <a16:creationId xmlns:a16="http://schemas.microsoft.com/office/drawing/2014/main" id="{6DACC109-0CA5-46FF-9D79-58FC2B4A2AB1}"/>
              </a:ext>
            </a:extLst>
          </p:cNvPr>
          <p:cNvSpPr txBox="1"/>
          <p:nvPr/>
        </p:nvSpPr>
        <p:spPr>
          <a:xfrm>
            <a:off x="437319" y="899958"/>
            <a:ext cx="6417578" cy="539378"/>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4.1 Giao diện</a:t>
            </a:r>
            <a:endParaRPr lang="en-US">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BEDEAA6D-BF7F-4A90-A15A-9995D9FCFE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846" y="1525917"/>
            <a:ext cx="6946294" cy="482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37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4. H</a:t>
            </a:r>
            <a:r>
              <a:rPr lang="vi-VN" sz="3600" b="1">
                <a:solidFill>
                  <a:schemeClr val="bg1"/>
                </a:solidFill>
                <a:latin typeface="Times New Roman" panose="02020603050405020304" pitchFamily="18" charset="0"/>
                <a:cs typeface="Times New Roman" panose="02020603050405020304" pitchFamily="18" charset="0"/>
              </a:rPr>
              <a:t>ư</a:t>
            </a:r>
            <a:r>
              <a:rPr lang="en-US" sz="3600" b="1">
                <a:solidFill>
                  <a:schemeClr val="bg1"/>
                </a:solidFill>
                <a:latin typeface="Times New Roman" panose="02020603050405020304" pitchFamily="18" charset="0"/>
                <a:cs typeface="Times New Roman" panose="02020603050405020304" pitchFamily="18" charset="0"/>
              </a:rPr>
              <a:t>ớng phát triển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7" name="TextBox 6">
            <a:extLst>
              <a:ext uri="{FF2B5EF4-FFF2-40B4-BE49-F238E27FC236}">
                <a16:creationId xmlns:a16="http://schemas.microsoft.com/office/drawing/2014/main" id="{6DACC109-0CA5-46FF-9D79-58FC2B4A2AB1}"/>
              </a:ext>
            </a:extLst>
          </p:cNvPr>
          <p:cNvSpPr txBox="1"/>
          <p:nvPr/>
        </p:nvSpPr>
        <p:spPr>
          <a:xfrm>
            <a:off x="437319" y="899958"/>
            <a:ext cx="6417578" cy="539378"/>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4.1 Giao diện</a:t>
            </a:r>
            <a:endParaRPr lang="en-US">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5EB6A6C6-AD38-48AE-82D4-C80ADD21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484" y="1525917"/>
            <a:ext cx="7031020" cy="489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274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4. H</a:t>
            </a:r>
            <a:r>
              <a:rPr lang="vi-VN" sz="3600" b="1">
                <a:solidFill>
                  <a:schemeClr val="bg1"/>
                </a:solidFill>
                <a:latin typeface="Times New Roman" panose="02020603050405020304" pitchFamily="18" charset="0"/>
                <a:cs typeface="Times New Roman" panose="02020603050405020304" pitchFamily="18" charset="0"/>
              </a:rPr>
              <a:t>ư</a:t>
            </a:r>
            <a:r>
              <a:rPr lang="en-US" sz="3600" b="1">
                <a:solidFill>
                  <a:schemeClr val="bg1"/>
                </a:solidFill>
                <a:latin typeface="Times New Roman" panose="02020603050405020304" pitchFamily="18" charset="0"/>
                <a:cs typeface="Times New Roman" panose="02020603050405020304" pitchFamily="18" charset="0"/>
              </a:rPr>
              <a:t>ớng phát triển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7" name="TextBox 6">
            <a:extLst>
              <a:ext uri="{FF2B5EF4-FFF2-40B4-BE49-F238E27FC236}">
                <a16:creationId xmlns:a16="http://schemas.microsoft.com/office/drawing/2014/main" id="{6DACC109-0CA5-46FF-9D79-58FC2B4A2AB1}"/>
              </a:ext>
            </a:extLst>
          </p:cNvPr>
          <p:cNvSpPr txBox="1"/>
          <p:nvPr/>
        </p:nvSpPr>
        <p:spPr>
          <a:xfrm>
            <a:off x="437319" y="899958"/>
            <a:ext cx="6417578" cy="539378"/>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4.1 Giao diện</a:t>
            </a:r>
            <a:endParaRPr lang="en-US">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A9329502-4C8F-4172-AB10-E1865EB78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846" y="1439336"/>
            <a:ext cx="7303597" cy="512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37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TextBox 2"/>
          <p:cNvSpPr txBox="1"/>
          <p:nvPr/>
        </p:nvSpPr>
        <p:spPr>
          <a:xfrm>
            <a:off x="2558265" y="2949220"/>
            <a:ext cx="4767209" cy="923330"/>
          </a:xfrm>
          <a:prstGeom prst="rect">
            <a:avLst/>
          </a:prstGeom>
          <a:noFill/>
        </p:spPr>
        <p:txBody>
          <a:bodyPr wrap="square" rtlCol="0">
            <a:spAutoFit/>
          </a:bodyPr>
          <a:lstStyle/>
          <a:p>
            <a:pPr algn="ctr"/>
            <a:r>
              <a:rPr lang="en-US" sz="5400" b="1" dirty="0">
                <a:solidFill>
                  <a:schemeClr val="accent5">
                    <a:lumMod val="75000"/>
                  </a:schemeClr>
                </a:solidFill>
                <a:latin typeface="Arial" pitchFamily="34" charset="0"/>
                <a:cs typeface="Arial" pitchFamily="34" charset="0"/>
              </a:rPr>
              <a:t>THANK YOU</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2103" y="1811818"/>
            <a:ext cx="814953" cy="1106579"/>
          </a:xfrm>
          <a:prstGeom prst="rect">
            <a:avLst/>
          </a:prstGeom>
        </p:spPr>
      </p:pic>
    </p:spTree>
    <p:extLst>
      <p:ext uri="{BB962C8B-B14F-4D97-AF65-F5344CB8AC3E}">
        <p14:creationId xmlns:p14="http://schemas.microsoft.com/office/powerpoint/2010/main" val="6110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398"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SƠ L</a:t>
            </a:r>
            <a:r>
              <a:rPr lang="vi-VN" sz="3600" b="1">
                <a:solidFill>
                  <a:schemeClr val="bg1"/>
                </a:solidFill>
                <a:latin typeface="Times New Roman" panose="02020603050405020304" pitchFamily="18" charset="0"/>
                <a:cs typeface="Times New Roman" panose="02020603050405020304" pitchFamily="18" charset="0"/>
              </a:rPr>
              <a:t>Ư</a:t>
            </a:r>
            <a:r>
              <a:rPr lang="en-US" sz="3600" b="1">
                <a:solidFill>
                  <a:schemeClr val="bg1"/>
                </a:solidFill>
                <a:latin typeface="Times New Roman" panose="02020603050405020304" pitchFamily="18" charset="0"/>
                <a:cs typeface="Times New Roman" panose="02020603050405020304" pitchFamily="18" charset="0"/>
              </a:rPr>
              <a:t>ỢC</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292369" y="1556436"/>
            <a:ext cx="7969541" cy="3745128"/>
          </a:xfrm>
          <a:prstGeom prst="rect">
            <a:avLst/>
          </a:prstGeom>
          <a:noFill/>
        </p:spPr>
        <p:txBody>
          <a:bodyPr wrap="square" rtlCol="0">
            <a:spAutoFit/>
          </a:bodyPr>
          <a:lstStyle/>
          <a:p>
            <a:pPr marL="342900" indent="-342900">
              <a:lnSpc>
                <a:spcPct val="150000"/>
              </a:lnSpc>
              <a:buAutoNum type="arabicPeriod"/>
            </a:pPr>
            <a:r>
              <a:rPr lang="en-US" sz="2300" b="1">
                <a:latin typeface="Times New Roman" panose="02020603050405020304" pitchFamily="18" charset="0"/>
                <a:ea typeface="Tahoma" panose="020B0604030504040204" pitchFamily="34" charset="0"/>
                <a:cs typeface="Times New Roman" panose="02020603050405020304" pitchFamily="18" charset="0"/>
              </a:rPr>
              <a:t>Giới thiệu đề tài:</a:t>
            </a:r>
          </a:p>
          <a:p>
            <a:pPr lvl="2">
              <a:lnSpc>
                <a:spcPct val="150000"/>
              </a:lnSpc>
            </a:pPr>
            <a:r>
              <a:rPr lang="en-US" sz="2300" b="1">
                <a:latin typeface="Times New Roman" panose="02020603050405020304" pitchFamily="18" charset="0"/>
                <a:ea typeface="Tahoma" panose="020B0604030504040204" pitchFamily="34" charset="0"/>
                <a:cs typeface="Times New Roman" panose="02020603050405020304" pitchFamily="18" charset="0"/>
              </a:rPr>
              <a:t>1.1 Lí do chọn đề tài:</a:t>
            </a:r>
          </a:p>
          <a:p>
            <a:pPr lvl="2">
              <a:lnSpc>
                <a:spcPct val="150000"/>
              </a:lnSpc>
            </a:pPr>
            <a:r>
              <a:rPr lang="en-US" sz="2300" b="1">
                <a:latin typeface="Times New Roman" panose="02020603050405020304" pitchFamily="18" charset="0"/>
                <a:ea typeface="Tahoma" panose="020B0604030504040204" pitchFamily="34" charset="0"/>
                <a:cs typeface="Times New Roman" panose="02020603050405020304" pitchFamily="18" charset="0"/>
              </a:rPr>
              <a:t>1.2 Lớp học online:  </a:t>
            </a:r>
          </a:p>
          <a:p>
            <a:pPr marL="342900" indent="-342900">
              <a:lnSpc>
                <a:spcPct val="150000"/>
              </a:lnSpc>
              <a:buAutoNum type="arabicPeriod"/>
            </a:pPr>
            <a:r>
              <a:rPr lang="en-US" sz="2300" b="1">
                <a:latin typeface="Times New Roman" panose="02020603050405020304" pitchFamily="18" charset="0"/>
                <a:ea typeface="Tahoma" panose="020B0604030504040204" pitchFamily="34" charset="0"/>
                <a:cs typeface="Times New Roman" panose="02020603050405020304" pitchFamily="18" charset="0"/>
              </a:rPr>
              <a:t>Sử dụng giải thuật:</a:t>
            </a:r>
          </a:p>
          <a:p>
            <a:pPr>
              <a:lnSpc>
                <a:spcPct val="150000"/>
              </a:lnSpc>
            </a:pPr>
            <a:r>
              <a:rPr lang="en-US" sz="2300" b="1">
                <a:latin typeface="Times New Roman" panose="02020603050405020304" pitchFamily="18" charset="0"/>
                <a:ea typeface="Tahoma" panose="020B0604030504040204" pitchFamily="34" charset="0"/>
                <a:cs typeface="Times New Roman" panose="02020603050405020304" pitchFamily="18" charset="0"/>
              </a:rPr>
              <a:t>	2.1 MD5:</a:t>
            </a:r>
          </a:p>
          <a:p>
            <a:pPr>
              <a:lnSpc>
                <a:spcPct val="150000"/>
              </a:lnSpc>
            </a:pPr>
            <a:r>
              <a:rPr lang="en-US" sz="2300" b="1">
                <a:latin typeface="Times New Roman" panose="02020603050405020304" pitchFamily="18" charset="0"/>
                <a:ea typeface="Tahoma" panose="020B0604030504040204" pitchFamily="34" charset="0"/>
                <a:cs typeface="Times New Roman" panose="02020603050405020304" pitchFamily="18" charset="0"/>
              </a:rPr>
              <a:t>	2.2  Quick-sort:</a:t>
            </a:r>
          </a:p>
          <a:p>
            <a:pPr>
              <a:lnSpc>
                <a:spcPct val="150000"/>
              </a:lnSpc>
            </a:pPr>
            <a:r>
              <a:rPr lang="en-US" sz="2300" b="1">
                <a:latin typeface="Times New Roman" panose="02020603050405020304" pitchFamily="18" charset="0"/>
                <a:ea typeface="Tahoma" panose="020B0604030504040204" pitchFamily="34" charset="0"/>
                <a:cs typeface="Times New Roman" panose="02020603050405020304" pitchFamily="18" charset="0"/>
              </a:rPr>
              <a:t>	2.3  Binary-search:</a:t>
            </a:r>
          </a:p>
        </p:txBody>
      </p:sp>
      <p:sp>
        <p:nvSpPr>
          <p:cNvPr id="4" name="TextBox 3">
            <a:extLst>
              <a:ext uri="{FF2B5EF4-FFF2-40B4-BE49-F238E27FC236}">
                <a16:creationId xmlns:a16="http://schemas.microsoft.com/office/drawing/2014/main" id="{4181A00F-5351-4A14-B350-83AE367DC396}"/>
              </a:ext>
            </a:extLst>
          </p:cNvPr>
          <p:cNvSpPr txBox="1"/>
          <p:nvPr/>
        </p:nvSpPr>
        <p:spPr>
          <a:xfrm>
            <a:off x="4792211" y="1556436"/>
            <a:ext cx="5113789" cy="1685077"/>
          </a:xfrm>
          <a:prstGeom prst="rect">
            <a:avLst/>
          </a:prstGeom>
          <a:noFill/>
        </p:spPr>
        <p:txBody>
          <a:bodyPr wrap="square" rtlCol="0">
            <a:spAutoFit/>
          </a:bodyPr>
          <a:lstStyle/>
          <a:p>
            <a:pPr>
              <a:lnSpc>
                <a:spcPct val="150000"/>
              </a:lnSpc>
            </a:pPr>
            <a:r>
              <a:rPr lang="en-US" sz="2300" b="1">
                <a:latin typeface="Times New Roman" panose="02020603050405020304" pitchFamily="18" charset="0"/>
                <a:ea typeface="Tahoma" panose="020B0604030504040204" pitchFamily="34" charset="0"/>
                <a:cs typeface="Times New Roman" panose="02020603050405020304" pitchFamily="18" charset="0"/>
              </a:rPr>
              <a:t>3. Ứng dụng “lớp học online” - demo:</a:t>
            </a:r>
            <a:endParaRPr lang="en-US" sz="2300" b="1">
              <a:latin typeface="Times New Roman" panose="02020603050405020304" pitchFamily="18" charset="0"/>
              <a:cs typeface="Times New Roman" panose="02020603050405020304" pitchFamily="18" charset="0"/>
            </a:endParaRPr>
          </a:p>
          <a:p>
            <a:r>
              <a:rPr lang="en-US" sz="2300" b="1">
                <a:latin typeface="Times New Roman" panose="02020603050405020304" pitchFamily="18" charset="0"/>
                <a:cs typeface="Times New Roman" panose="02020603050405020304" pitchFamily="18" charset="0"/>
              </a:rPr>
              <a:t>4. H</a:t>
            </a:r>
            <a:r>
              <a:rPr lang="vi-VN" sz="2300" b="1">
                <a:latin typeface="Times New Roman" panose="02020603050405020304" pitchFamily="18" charset="0"/>
                <a:cs typeface="Times New Roman" panose="02020603050405020304" pitchFamily="18" charset="0"/>
              </a:rPr>
              <a:t>ư</a:t>
            </a:r>
            <a:r>
              <a:rPr lang="en-US" sz="2300" b="1">
                <a:latin typeface="Times New Roman" panose="02020603050405020304" pitchFamily="18" charset="0"/>
                <a:cs typeface="Times New Roman" panose="02020603050405020304" pitchFamily="18" charset="0"/>
              </a:rPr>
              <a:t>ớng phát triển đề tài:</a:t>
            </a:r>
          </a:p>
          <a:p>
            <a:r>
              <a:rPr lang="en-US" sz="2300" b="1">
                <a:latin typeface="Times New Roman" panose="02020603050405020304" pitchFamily="18" charset="0"/>
                <a:cs typeface="Times New Roman" panose="02020603050405020304" pitchFamily="18" charset="0"/>
              </a:rPr>
              <a:t>	4.1 Giao diện:</a:t>
            </a:r>
          </a:p>
          <a:p>
            <a:r>
              <a:rPr lang="en-US" sz="2300" b="1">
                <a:latin typeface="Times New Roman" panose="02020603050405020304" pitchFamily="18" charset="0"/>
                <a:cs typeface="Times New Roman" panose="02020603050405020304" pitchFamily="18" charset="0"/>
              </a:rPr>
              <a:t>	4.2 Chức năng:</a:t>
            </a:r>
          </a:p>
        </p:txBody>
      </p:sp>
    </p:spTree>
    <p:extLst>
      <p:ext uri="{BB962C8B-B14F-4D97-AF65-F5344CB8AC3E}">
        <p14:creationId xmlns:p14="http://schemas.microsoft.com/office/powerpoint/2010/main" val="1896176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1. Giới thiệu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711818" y="1199626"/>
            <a:ext cx="6417578" cy="3874394"/>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1.1 Lý do chọn đề tài:</a:t>
            </a:r>
          </a:p>
          <a:p>
            <a:pPr>
              <a:lnSpc>
                <a:spcPct val="150000"/>
              </a:lnSpc>
            </a:pPr>
            <a:r>
              <a:rPr lang="en-US">
                <a:latin typeface="Times New Roman" panose="02020603050405020304" pitchFamily="18" charset="0"/>
                <a:cs typeface="Times New Roman" panose="02020603050405020304" pitchFamily="18" charset="0"/>
              </a:rPr>
              <a:t>Trước tình hình đại dịch CoV-19, hầu như mọi trường đều áp dụng hình thức học online. Và em việc áp dụng hình thức này rất tiện lợi, an toàn, đảm bảo được sức khỏe mọi người trong mùa dịch, và còn tiết kiệm được nhiều chi phí phát sinh(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thời gian đi lại, vật chất,…)</a:t>
            </a:r>
          </a:p>
          <a:p>
            <a:pPr>
              <a:lnSpc>
                <a:spcPct val="150000"/>
              </a:lnSpc>
            </a:pPr>
            <a:r>
              <a:rPr lang="en-US">
                <a:latin typeface="Times New Roman" panose="02020603050405020304" pitchFamily="18" charset="0"/>
                <a:cs typeface="Times New Roman" panose="02020603050405020304" pitchFamily="18" charset="0"/>
              </a:rPr>
              <a:t>Nên hôm nay nhóm em xin phép thực hiện đề tài “Lớp học online” này để mang đến sự đóng góp của chúng em đến với cộng đồng và xã hội.</a:t>
            </a:r>
          </a:p>
        </p:txBody>
      </p:sp>
    </p:spTree>
    <p:extLst>
      <p:ext uri="{BB962C8B-B14F-4D97-AF65-F5344CB8AC3E}">
        <p14:creationId xmlns:p14="http://schemas.microsoft.com/office/powerpoint/2010/main" val="264619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1. Giới thiệu đề tài</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711818" y="1199626"/>
            <a:ext cx="6417578" cy="4705391"/>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1.2 Lớp học online:</a:t>
            </a:r>
          </a:p>
          <a:p>
            <a:pPr>
              <a:lnSpc>
                <a:spcPct val="150000"/>
              </a:lnSpc>
            </a:pPr>
            <a:r>
              <a:rPr lang="en-US">
                <a:latin typeface="Times New Roman" panose="02020603050405020304" pitchFamily="18" charset="0"/>
                <a:cs typeface="Times New Roman" panose="02020603050405020304" pitchFamily="18" charset="0"/>
              </a:rPr>
              <a:t>Mô hình gồm 2-clients (student – lecturer).</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Mô hình </a:t>
            </a:r>
            <a:r>
              <a:rPr lang="en-US" b="1">
                <a:latin typeface="Times New Roman" panose="02020603050405020304" pitchFamily="18" charset="0"/>
                <a:cs typeface="Times New Roman" panose="02020603050405020304" pitchFamily="18" charset="0"/>
              </a:rPr>
              <a:t>student</a:t>
            </a:r>
            <a:r>
              <a:rPr lang="en-US">
                <a:latin typeface="Times New Roman" panose="02020603050405020304" pitchFamily="18" charset="0"/>
                <a:cs typeface="Times New Roman" panose="02020603050405020304" pitchFamily="18" charset="0"/>
              </a:rPr>
              <a:t> gồm các chức năng chính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tìm-chọn lớp học, xem tr</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ớc lịch học, đăng kí tham gia lớp học, trong lớp học(có các thao tác trong lớp học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lấy tài liệu, trao đổi vấn đề với nhau, làm bài test)</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Mô hình </a:t>
            </a:r>
            <a:r>
              <a:rPr lang="en-US" b="1">
                <a:latin typeface="Times New Roman" panose="02020603050405020304" pitchFamily="18" charset="0"/>
                <a:cs typeface="Times New Roman" panose="02020603050405020304" pitchFamily="18" charset="0"/>
              </a:rPr>
              <a:t>lecturer </a:t>
            </a:r>
            <a:r>
              <a:rPr lang="en-US">
                <a:latin typeface="Times New Roman" panose="02020603050405020304" pitchFamily="18" charset="0"/>
                <a:cs typeface="Times New Roman" panose="02020603050405020304" pitchFamily="18" charset="0"/>
              </a:rPr>
              <a:t>gồm chức năng chính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tạo lớp học, quản lí sinh viên, đăng tải tài liệu môn học, lập đề thi,…)</a:t>
            </a:r>
            <a:endParaRPr lang="en-US" b="1">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867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2. Sử dụng giải thuật</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711818" y="1199626"/>
            <a:ext cx="6417578" cy="965905"/>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2.1 MD5:</a:t>
            </a:r>
          </a:p>
          <a:p>
            <a:pPr>
              <a:lnSpc>
                <a:spcPct val="150000"/>
              </a:lnSpc>
            </a:pP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87CBF7C-28F3-4E07-BD1A-A6D471566D56}"/>
              </a:ext>
            </a:extLst>
          </p:cNvPr>
          <p:cNvSpPr/>
          <p:nvPr/>
        </p:nvSpPr>
        <p:spPr>
          <a:xfrm>
            <a:off x="918397" y="2048173"/>
            <a:ext cx="7571262" cy="873572"/>
          </a:xfrm>
          <a:prstGeom prst="rect">
            <a:avLst/>
          </a:prstGeom>
        </p:spPr>
        <p:txBody>
          <a:bodyPr wrap="square">
            <a:spAutoFit/>
          </a:bodyPr>
          <a:lstStyle/>
          <a:p>
            <a:pPr marL="285750" indent="-285750">
              <a:lnSpc>
                <a:spcPct val="150000"/>
              </a:lnSpc>
              <a:buFontTx/>
              <a:buChar char="-"/>
            </a:pPr>
            <a:r>
              <a:rPr lang="en-US">
                <a:latin typeface="Times New Roman (Headings)"/>
              </a:rPr>
              <a:t>Dùng để bảo mật pass word.</a:t>
            </a:r>
          </a:p>
          <a:p>
            <a:pPr marL="285750" indent="-285750">
              <a:lnSpc>
                <a:spcPct val="150000"/>
              </a:lnSpc>
              <a:buFontTx/>
              <a:buChar char="-"/>
            </a:pPr>
            <a:r>
              <a:rPr lang="en-US">
                <a:latin typeface="Times New Roman (Headings)"/>
              </a:rPr>
              <a:t>Ở đây em dùng chuỗi pass word + salt để </a:t>
            </a:r>
            <a:r>
              <a:rPr lang="en-US" b="1">
                <a:latin typeface="Times New Roman (Headings)"/>
              </a:rPr>
              <a:t>tối </a:t>
            </a:r>
            <a:r>
              <a:rPr lang="vi-VN" b="1">
                <a:latin typeface="Times New Roman (Headings)"/>
              </a:rPr>
              <a:t>ư</a:t>
            </a:r>
            <a:r>
              <a:rPr lang="en-US" b="1">
                <a:latin typeface="Times New Roman (Headings)"/>
              </a:rPr>
              <a:t>u hóa về vấn để bảo mật</a:t>
            </a:r>
            <a:r>
              <a:rPr lang="en-US">
                <a:latin typeface="Times New Roman (Headings)"/>
              </a:rPr>
              <a:t> h</a:t>
            </a:r>
            <a:r>
              <a:rPr lang="vi-VN">
                <a:latin typeface="Times New Roman (Headings)"/>
              </a:rPr>
              <a:t>ơ</a:t>
            </a:r>
            <a:r>
              <a:rPr lang="en-US">
                <a:latin typeface="Times New Roman (Headings)"/>
              </a:rPr>
              <a:t>n</a:t>
            </a:r>
          </a:p>
        </p:txBody>
      </p:sp>
      <p:sp>
        <p:nvSpPr>
          <p:cNvPr id="7" name="Rectangle 6">
            <a:extLst>
              <a:ext uri="{FF2B5EF4-FFF2-40B4-BE49-F238E27FC236}">
                <a16:creationId xmlns:a16="http://schemas.microsoft.com/office/drawing/2014/main" id="{E46CDBEA-3749-453E-8899-AFC1B494920C}"/>
              </a:ext>
            </a:extLst>
          </p:cNvPr>
          <p:cNvSpPr/>
          <p:nvPr/>
        </p:nvSpPr>
        <p:spPr>
          <a:xfrm>
            <a:off x="918397" y="3194108"/>
            <a:ext cx="2325819" cy="672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Password</a:t>
            </a:r>
          </a:p>
        </p:txBody>
      </p:sp>
      <p:sp>
        <p:nvSpPr>
          <p:cNvPr id="8" name="Plus Sign 7">
            <a:extLst>
              <a:ext uri="{FF2B5EF4-FFF2-40B4-BE49-F238E27FC236}">
                <a16:creationId xmlns:a16="http://schemas.microsoft.com/office/drawing/2014/main" id="{5303880B-1194-40E6-9A34-0A6C6E4DFDD9}"/>
              </a:ext>
            </a:extLst>
          </p:cNvPr>
          <p:cNvSpPr/>
          <p:nvPr/>
        </p:nvSpPr>
        <p:spPr>
          <a:xfrm>
            <a:off x="1652434" y="4384094"/>
            <a:ext cx="1073455" cy="102610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7B153D3-9ED2-4B7B-88C1-1DDE13951A30}"/>
              </a:ext>
            </a:extLst>
          </p:cNvPr>
          <p:cNvSpPr/>
          <p:nvPr/>
        </p:nvSpPr>
        <p:spPr>
          <a:xfrm>
            <a:off x="918397" y="5777917"/>
            <a:ext cx="2325819" cy="672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Salt</a:t>
            </a:r>
          </a:p>
        </p:txBody>
      </p:sp>
      <p:sp>
        <p:nvSpPr>
          <p:cNvPr id="10" name="Right Brace 9">
            <a:extLst>
              <a:ext uri="{FF2B5EF4-FFF2-40B4-BE49-F238E27FC236}">
                <a16:creationId xmlns:a16="http://schemas.microsoft.com/office/drawing/2014/main" id="{2D7200F7-AE76-446E-AD7B-0208671002A9}"/>
              </a:ext>
            </a:extLst>
          </p:cNvPr>
          <p:cNvSpPr/>
          <p:nvPr/>
        </p:nvSpPr>
        <p:spPr>
          <a:xfrm>
            <a:off x="3443482" y="3587053"/>
            <a:ext cx="1810561" cy="28633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5363B18-C47C-4FE6-8830-A23513B16C43}"/>
              </a:ext>
            </a:extLst>
          </p:cNvPr>
          <p:cNvSpPr/>
          <p:nvPr/>
        </p:nvSpPr>
        <p:spPr>
          <a:xfrm>
            <a:off x="5565897" y="4373037"/>
            <a:ext cx="3134489" cy="873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Hash Sum</a:t>
            </a:r>
          </a:p>
        </p:txBody>
      </p:sp>
      <p:sp>
        <p:nvSpPr>
          <p:cNvPr id="12" name="TextBox 11">
            <a:extLst>
              <a:ext uri="{FF2B5EF4-FFF2-40B4-BE49-F238E27FC236}">
                <a16:creationId xmlns:a16="http://schemas.microsoft.com/office/drawing/2014/main" id="{C5C994F0-01F3-44AF-A496-FE30410D7959}"/>
              </a:ext>
            </a:extLst>
          </p:cNvPr>
          <p:cNvSpPr txBox="1"/>
          <p:nvPr/>
        </p:nvSpPr>
        <p:spPr>
          <a:xfrm>
            <a:off x="4458550" y="4289238"/>
            <a:ext cx="1889281"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Hash code</a:t>
            </a:r>
          </a:p>
        </p:txBody>
      </p:sp>
    </p:spTree>
    <p:extLst>
      <p:ext uri="{BB962C8B-B14F-4D97-AF65-F5344CB8AC3E}">
        <p14:creationId xmlns:p14="http://schemas.microsoft.com/office/powerpoint/2010/main" val="134852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2. Sử dụng giải thuật</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711818" y="1199626"/>
            <a:ext cx="6417578" cy="965905"/>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2.1 MD5:</a:t>
            </a:r>
          </a:p>
          <a:p>
            <a:pPr>
              <a:lnSpc>
                <a:spcPct val="150000"/>
              </a:lnSpc>
            </a:pP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87CBF7C-28F3-4E07-BD1A-A6D471566D56}"/>
              </a:ext>
            </a:extLst>
          </p:cNvPr>
          <p:cNvSpPr/>
          <p:nvPr/>
        </p:nvSpPr>
        <p:spPr>
          <a:xfrm>
            <a:off x="918397" y="2048173"/>
            <a:ext cx="7571262" cy="4197239"/>
          </a:xfrm>
          <a:prstGeom prst="rect">
            <a:avLst/>
          </a:prstGeom>
        </p:spPr>
        <p:txBody>
          <a:bodyPr wrap="square">
            <a:spAutoFit/>
          </a:bodyPr>
          <a:lstStyle/>
          <a:p>
            <a:pPr marL="285750" indent="-285750">
              <a:lnSpc>
                <a:spcPct val="150000"/>
              </a:lnSpc>
              <a:buFontTx/>
              <a:buChar char="-"/>
            </a:pPr>
            <a:r>
              <a:rPr lang="en-US">
                <a:latin typeface="Times New Roman" panose="02020603050405020304" pitchFamily="18" charset="0"/>
                <a:cs typeface="Times New Roman" panose="02020603050405020304" pitchFamily="18" charset="0"/>
              </a:rPr>
              <a:t>M</a:t>
            </a:r>
            <a:r>
              <a:rPr lang="vi-VN">
                <a:latin typeface="Times New Roman" panose="02020603050405020304" pitchFamily="18" charset="0"/>
                <a:cs typeface="Times New Roman" panose="02020603050405020304" pitchFamily="18" charset="0"/>
              </a:rPr>
              <a:t>ỗi đầu vào của thuật toán </a:t>
            </a:r>
            <a:r>
              <a:rPr lang="vi-VN" b="1">
                <a:latin typeface="Times New Roman" panose="02020603050405020304" pitchFamily="18" charset="0"/>
                <a:cs typeface="Times New Roman" panose="02020603050405020304" pitchFamily="18" charset="0"/>
              </a:rPr>
              <a:t>mã hóa md5</a:t>
            </a:r>
            <a:r>
              <a:rPr lang="vi-VN">
                <a:latin typeface="Times New Roman" panose="02020603050405020304" pitchFamily="18" charset="0"/>
                <a:cs typeface="Times New Roman" panose="02020603050405020304" pitchFamily="18" charset="0"/>
              </a:rPr>
              <a:t> sẽ tương ứng với một đầu ra duy nhất. Nhưng thực tế, người ta cũng đã tìm ra một vài lỗ hổng cho thấy rằng mặc dù </a:t>
            </a:r>
            <a:r>
              <a:rPr lang="vi-VN" b="1">
                <a:latin typeface="Times New Roman" panose="02020603050405020304" pitchFamily="18" charset="0"/>
                <a:cs typeface="Times New Roman" panose="02020603050405020304" pitchFamily="18" charset="0"/>
              </a:rPr>
              <a:t>đầu vào là 2 mẫu khác nhau, nhưng sau khi mã hóa lại cho ra kết quả giống nhau</a:t>
            </a:r>
            <a:r>
              <a:rPr lang="en-US" b="1">
                <a:latin typeface="Times New Roman" panose="02020603050405020304" pitchFamily="18" charset="0"/>
                <a:cs typeface="Times New Roman" panose="02020603050405020304" pitchFamily="18" charset="0"/>
              </a:rPr>
              <a:t>.</a:t>
            </a:r>
          </a:p>
          <a:p>
            <a:pPr marL="285750" indent="-285750">
              <a:lnSpc>
                <a:spcPct val="150000"/>
              </a:lnSpc>
              <a:buFontTx/>
              <a:buChar char="-"/>
            </a:pPr>
            <a:r>
              <a:rPr lang="vi-VN">
                <a:latin typeface="Times New Roman" panose="02020603050405020304" pitchFamily="18" charset="0"/>
                <a:cs typeface="Times New Roman" panose="02020603050405020304" pitchFamily="18" charset="0"/>
              </a:rPr>
              <a:t>Tuy nhiên, sự “đụng độ” về đầu ra của </a:t>
            </a:r>
            <a:r>
              <a:rPr lang="vi-VN" b="1">
                <a:latin typeface="Times New Roman" panose="02020603050405020304" pitchFamily="18" charset="0"/>
                <a:cs typeface="Times New Roman" panose="02020603050405020304" pitchFamily="18" charset="0"/>
              </a:rPr>
              <a:t>thuật toán mã hóa md5</a:t>
            </a:r>
            <a:r>
              <a:rPr lang="vi-VN">
                <a:latin typeface="Times New Roman" panose="02020603050405020304" pitchFamily="18" charset="0"/>
                <a:cs typeface="Times New Roman" panose="02020603050405020304" pitchFamily="18" charset="0"/>
              </a:rPr>
              <a:t> chỉ xảy ra ở một số trường hợp đặc biệt, và nó không đủ để làm người ta </a:t>
            </a:r>
            <a:r>
              <a:rPr lang="en-US">
                <a:latin typeface="Times New Roman" panose="02020603050405020304" pitchFamily="18" charset="0"/>
                <a:cs typeface="Times New Roman" panose="02020603050405020304" pitchFamily="18" charset="0"/>
              </a:rPr>
              <a:t>ng</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ng</a:t>
            </a:r>
            <a:r>
              <a:rPr lang="vi-VN">
                <a:latin typeface="Times New Roman" panose="02020603050405020304" pitchFamily="18" charset="0"/>
                <a:cs typeface="Times New Roman" panose="02020603050405020304" pitchFamily="18" charset="0"/>
              </a:rPr>
              <a:t> sử dụng thuật toán mã hóa này, </a:t>
            </a:r>
            <a:r>
              <a:rPr lang="en-US">
                <a:latin typeface="Times New Roman" panose="02020603050405020304" pitchFamily="18" charset="0"/>
                <a:cs typeface="Times New Roman" panose="02020603050405020304" pitchFamily="18" charset="0"/>
              </a:rPr>
              <a:t>h</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n nữa chúng ta</a:t>
            </a:r>
            <a:r>
              <a:rPr lang="vi-VN">
                <a:latin typeface="Times New Roman" panose="02020603050405020304" pitchFamily="18" charset="0"/>
                <a:cs typeface="Times New Roman" panose="02020603050405020304" pitchFamily="18" charset="0"/>
              </a:rPr>
              <a:t> cũng có thể thêm “muối” để giảm khả năng xảy ra đụng độ</a:t>
            </a:r>
            <a:r>
              <a:rPr lang="en-US">
                <a:latin typeface="Times New Roman" panose="02020603050405020304" pitchFamily="18" charset="0"/>
                <a:cs typeface="Times New Roman" panose="02020603050405020304" pitchFamily="18" charset="0"/>
              </a:rPr>
              <a:t>.</a:t>
            </a:r>
          </a:p>
          <a:p>
            <a:pPr marL="285750" indent="-285750">
              <a:lnSpc>
                <a:spcPct val="150000"/>
              </a:lnSpc>
              <a:buFontTx/>
              <a:buChar char="-"/>
            </a:pPr>
            <a:r>
              <a:rPr lang="vi-VN">
                <a:latin typeface="+mj-lt"/>
              </a:rPr>
              <a:t>Việc thêm muối khi mã hóa, ngoài việc làm giảm lỗi đụng độ kết quả, còn làm giảm nguy cơ output của bạn bị “vét cạn</a:t>
            </a:r>
            <a:r>
              <a:rPr lang="en-US">
                <a:latin typeface="+mj-lt"/>
              </a:rPr>
              <a:t>”</a:t>
            </a:r>
            <a:endParaRPr lang="en-US" b="1">
              <a:latin typeface="+mj-lt"/>
              <a:cs typeface="Times New Roman" panose="02020603050405020304" pitchFamily="18" charset="0"/>
            </a:endParaRPr>
          </a:p>
        </p:txBody>
      </p:sp>
    </p:spTree>
    <p:extLst>
      <p:ext uri="{BB962C8B-B14F-4D97-AF65-F5344CB8AC3E}">
        <p14:creationId xmlns:p14="http://schemas.microsoft.com/office/powerpoint/2010/main" val="395890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2. Sử dụng giải thuật</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711818" y="1199626"/>
            <a:ext cx="6417578" cy="965905"/>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2.2 Quick-sort:</a:t>
            </a:r>
          </a:p>
          <a:p>
            <a:pPr>
              <a:lnSpc>
                <a:spcPct val="150000"/>
              </a:lnSpc>
            </a:pP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87CBF7C-28F3-4E07-BD1A-A6D471566D56}"/>
              </a:ext>
            </a:extLst>
          </p:cNvPr>
          <p:cNvSpPr/>
          <p:nvPr/>
        </p:nvSpPr>
        <p:spPr>
          <a:xfrm>
            <a:off x="918397" y="2048173"/>
            <a:ext cx="7571262" cy="3373359"/>
          </a:xfrm>
          <a:prstGeom prst="rect">
            <a:avLst/>
          </a:prstGeom>
        </p:spPr>
        <p:txBody>
          <a:bodyPr wrap="square">
            <a:spAutoFit/>
          </a:bodyPr>
          <a:lstStyle/>
          <a:p>
            <a:pPr marL="285750" indent="-285750">
              <a:lnSpc>
                <a:spcPct val="150000"/>
              </a:lnSpc>
              <a:buFontTx/>
              <a:buChar char="-"/>
            </a:pPr>
            <a:r>
              <a:rPr lang="vi-VN">
                <a:latin typeface="+mj-lt"/>
              </a:rPr>
              <a:t>Thuật toán Quick Sort là một </a:t>
            </a:r>
            <a:r>
              <a:rPr lang="en-US" b="1">
                <a:latin typeface="+mj-lt"/>
              </a:rPr>
              <a:t>thuật toán sắp xếp </a:t>
            </a:r>
            <a:r>
              <a:rPr lang="vi-VN">
                <a:latin typeface="+mj-lt"/>
              </a:rPr>
              <a:t>dựa trên việc phân chia mảng dữ liệu thành các nhóm phần tử nhỏ hơn. Giải thuật sắp xếp nhanh chia mảng thành hai phần bằng cách so sánh từng phần tử của mảng với một phần tử được gọi là phần tử chốt.</a:t>
            </a:r>
            <a:endParaRPr lang="en-US">
              <a:latin typeface="+mj-lt"/>
            </a:endParaRPr>
          </a:p>
          <a:p>
            <a:pPr>
              <a:lnSpc>
                <a:spcPct val="150000"/>
              </a:lnSpc>
            </a:pPr>
            <a:r>
              <a:rPr lang="en-US">
                <a:latin typeface="Times New Roman" panose="02020603050405020304" pitchFamily="18" charset="0"/>
                <a:cs typeface="Times New Roman" panose="02020603050405020304" pitchFamily="18" charset="0"/>
              </a:rPr>
              <a:t>Áp dụng vô đề tài :</a:t>
            </a:r>
          </a:p>
          <a:p>
            <a:pPr marL="285750" indent="-285750">
              <a:lnSpc>
                <a:spcPct val="150000"/>
              </a:lnSpc>
              <a:buFontTx/>
              <a:buChar char="-"/>
            </a:pPr>
            <a:r>
              <a:rPr lang="en-US">
                <a:latin typeface="Times New Roman" panose="02020603050405020304" pitchFamily="18" charset="0"/>
                <a:cs typeface="Times New Roman" panose="02020603050405020304" pitchFamily="18" charset="0"/>
              </a:rPr>
              <a:t>Dùng để sắp xếp ID, tên lớp,…</a:t>
            </a:r>
          </a:p>
          <a:p>
            <a:pPr marL="285750" indent="-285750">
              <a:lnSpc>
                <a:spcPct val="150000"/>
              </a:lnSpc>
              <a:buFontTx/>
              <a:buChar char="-"/>
            </a:pPr>
            <a:r>
              <a:rPr lang="en-US">
                <a:latin typeface="Times New Roman" panose="02020603050405020304" pitchFamily="18" charset="0"/>
                <a:cs typeface="Times New Roman" panose="02020603050405020304" pitchFamily="18" charset="0"/>
              </a:rPr>
              <a:t>Ở đây em dùng quick-sort mà không dùng merge-sort hay radix-sort,.. vì dữ liệu sắp xếp bài này không lớn. </a:t>
            </a:r>
          </a:p>
        </p:txBody>
      </p:sp>
    </p:spTree>
    <p:extLst>
      <p:ext uri="{BB962C8B-B14F-4D97-AF65-F5344CB8AC3E}">
        <p14:creationId xmlns:p14="http://schemas.microsoft.com/office/powerpoint/2010/main" val="11321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2. Sử dụng giải thuật</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711818" y="1199626"/>
            <a:ext cx="6417578" cy="965905"/>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2.2 Quick-sort:</a:t>
            </a:r>
          </a:p>
          <a:p>
            <a:pPr>
              <a:lnSpc>
                <a:spcPct val="150000"/>
              </a:lnSpc>
            </a:pP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9D7079-EB07-49C9-B33B-9BD1AC19CD47}"/>
              </a:ext>
            </a:extLst>
          </p:cNvPr>
          <p:cNvPicPr>
            <a:picLocks noChangeAspect="1"/>
          </p:cNvPicPr>
          <p:nvPr/>
        </p:nvPicPr>
        <p:blipFill>
          <a:blip r:embed="rId3"/>
          <a:stretch>
            <a:fillRect/>
          </a:stretch>
        </p:blipFill>
        <p:spPr>
          <a:xfrm>
            <a:off x="249992" y="1985217"/>
            <a:ext cx="4136862" cy="2989456"/>
          </a:xfrm>
          <a:prstGeom prst="rect">
            <a:avLst/>
          </a:prstGeom>
        </p:spPr>
      </p:pic>
      <p:pic>
        <p:nvPicPr>
          <p:cNvPr id="8" name="Picture 7">
            <a:extLst>
              <a:ext uri="{FF2B5EF4-FFF2-40B4-BE49-F238E27FC236}">
                <a16:creationId xmlns:a16="http://schemas.microsoft.com/office/drawing/2014/main" id="{9AC9AE5A-1E78-4843-B209-3EA95E9B3C17}"/>
              </a:ext>
            </a:extLst>
          </p:cNvPr>
          <p:cNvPicPr>
            <a:picLocks noChangeAspect="1"/>
          </p:cNvPicPr>
          <p:nvPr/>
        </p:nvPicPr>
        <p:blipFill>
          <a:blip r:embed="rId4"/>
          <a:stretch>
            <a:fillRect/>
          </a:stretch>
        </p:blipFill>
        <p:spPr>
          <a:xfrm>
            <a:off x="5060965" y="1985217"/>
            <a:ext cx="4136862" cy="2961058"/>
          </a:xfrm>
          <a:prstGeom prst="rect">
            <a:avLst/>
          </a:prstGeom>
        </p:spPr>
      </p:pic>
      <p:sp>
        <p:nvSpPr>
          <p:cNvPr id="9" name="TextBox 8">
            <a:extLst>
              <a:ext uri="{FF2B5EF4-FFF2-40B4-BE49-F238E27FC236}">
                <a16:creationId xmlns:a16="http://schemas.microsoft.com/office/drawing/2014/main" id="{3A68200D-9C7E-460E-9FB6-B9624A2A400F}"/>
              </a:ext>
            </a:extLst>
          </p:cNvPr>
          <p:cNvSpPr txBox="1"/>
          <p:nvPr/>
        </p:nvSpPr>
        <p:spPr>
          <a:xfrm>
            <a:off x="2318423" y="5420842"/>
            <a:ext cx="8110756"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Sắp xếp thông tin lớp học bằng quick-sort</a:t>
            </a:r>
          </a:p>
        </p:txBody>
      </p:sp>
    </p:spTree>
    <p:extLst>
      <p:ext uri="{BB962C8B-B14F-4D97-AF65-F5344CB8AC3E}">
        <p14:creationId xmlns:p14="http://schemas.microsoft.com/office/powerpoint/2010/main" val="153416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46" y="-190685"/>
            <a:ext cx="8543925" cy="1325563"/>
          </a:xfrm>
        </p:spPr>
        <p:txBody>
          <a:bodyPr>
            <a:normAutofit/>
          </a:bodyPr>
          <a:lstStyle/>
          <a:p>
            <a:r>
              <a:rPr lang="en-US" sz="3600" b="1">
                <a:solidFill>
                  <a:schemeClr val="bg1"/>
                </a:solidFill>
                <a:latin typeface="Times New Roman" panose="02020603050405020304" pitchFamily="18" charset="0"/>
                <a:cs typeface="Times New Roman" panose="02020603050405020304" pitchFamily="18" charset="0"/>
              </a:rPr>
              <a:t>2. Sử dụng giải thuật</a:t>
            </a:r>
            <a:endParaRPr lang="vi-VN" sz="3600" b="1" dirty="0">
              <a:solidFill>
                <a:schemeClr val="bg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319" y="93332"/>
            <a:ext cx="548999" cy="720045"/>
          </a:xfrm>
        </p:spPr>
      </p:pic>
      <p:sp>
        <p:nvSpPr>
          <p:cNvPr id="3" name="TextBox 2">
            <a:extLst>
              <a:ext uri="{FF2B5EF4-FFF2-40B4-BE49-F238E27FC236}">
                <a16:creationId xmlns:a16="http://schemas.microsoft.com/office/drawing/2014/main" id="{9164195D-202A-4E66-A666-30A7A0041814}"/>
              </a:ext>
            </a:extLst>
          </p:cNvPr>
          <p:cNvSpPr txBox="1"/>
          <p:nvPr/>
        </p:nvSpPr>
        <p:spPr>
          <a:xfrm>
            <a:off x="711818" y="1199626"/>
            <a:ext cx="6417578" cy="965905"/>
          </a:xfrm>
          <a:prstGeom prst="rect">
            <a:avLst/>
          </a:prstGeom>
          <a:noFill/>
        </p:spPr>
        <p:txBody>
          <a:bodyPr wrap="square" rtlCol="0">
            <a:spAutoFit/>
          </a:bodyPr>
          <a:lstStyle/>
          <a:p>
            <a:pPr>
              <a:lnSpc>
                <a:spcPct val="150000"/>
              </a:lnSpc>
            </a:pPr>
            <a:r>
              <a:rPr lang="en-US" sz="2200" b="1">
                <a:latin typeface="Times New Roman" panose="02020603050405020304" pitchFamily="18" charset="0"/>
                <a:cs typeface="Times New Roman" panose="02020603050405020304" pitchFamily="18" charset="0"/>
              </a:rPr>
              <a:t>2.3 Binary-search:</a:t>
            </a:r>
          </a:p>
          <a:p>
            <a:pPr>
              <a:lnSpc>
                <a:spcPct val="150000"/>
              </a:lnSpc>
            </a:pPr>
            <a:endParaRPr lang="en-US">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87CBF7C-28F3-4E07-BD1A-A6D471566D56}"/>
              </a:ext>
            </a:extLst>
          </p:cNvPr>
          <p:cNvSpPr/>
          <p:nvPr/>
        </p:nvSpPr>
        <p:spPr>
          <a:xfrm>
            <a:off x="918397" y="2048173"/>
            <a:ext cx="7571262" cy="2535566"/>
          </a:xfrm>
          <a:prstGeom prst="rect">
            <a:avLst/>
          </a:prstGeom>
        </p:spPr>
        <p:txBody>
          <a:bodyPr wrap="square">
            <a:spAutoFit/>
          </a:bodyPr>
          <a:lstStyle/>
          <a:p>
            <a:pPr>
              <a:lnSpc>
                <a:spcPct val="150000"/>
              </a:lnSpc>
            </a:pPr>
            <a:r>
              <a:rPr lang="en-US">
                <a:latin typeface="Times New Roman (Headings)"/>
              </a:rPr>
              <a:t>- Tìm kiếm nhị phân là một thuật toán tìm kiếm xác định vị trí của một giá trị cần tìm trong một mảng đã đ</a:t>
            </a:r>
            <a:r>
              <a:rPr lang="vi-VN">
                <a:latin typeface="Times New Roman (Headings)"/>
              </a:rPr>
              <a:t>ư</a:t>
            </a:r>
            <a:r>
              <a:rPr lang="en-US">
                <a:latin typeface="Times New Roman (Headings)"/>
              </a:rPr>
              <a:t>ợc sắp xếp.</a:t>
            </a:r>
          </a:p>
          <a:p>
            <a:pPr>
              <a:lnSpc>
                <a:spcPct val="150000"/>
              </a:lnSpc>
            </a:pPr>
            <a:r>
              <a:rPr lang="en-US">
                <a:latin typeface="Times New Roman (Headings)"/>
              </a:rPr>
              <a:t>Áp dụng vô đề tài:</a:t>
            </a:r>
          </a:p>
          <a:p>
            <a:pPr marL="285750" indent="-285750">
              <a:lnSpc>
                <a:spcPct val="150000"/>
              </a:lnSpc>
              <a:buFontTx/>
              <a:buChar char="-"/>
            </a:pPr>
            <a:r>
              <a:rPr lang="en-US">
                <a:latin typeface="Times New Roman (Headings)"/>
              </a:rPr>
              <a:t>Dùng để tìm ID lớp học.</a:t>
            </a:r>
          </a:p>
          <a:p>
            <a:pPr marL="285750" indent="-285750">
              <a:lnSpc>
                <a:spcPct val="150000"/>
              </a:lnSpc>
              <a:buFontTx/>
              <a:buChar char="-"/>
            </a:pPr>
            <a:r>
              <a:rPr lang="en-US">
                <a:latin typeface="Times New Roman (Headings)"/>
              </a:rPr>
              <a:t>Dùng binary-sort để truy xuất dữ liệu nhanh ( thay vì tìm kiếm sắp xếp tuần tự,..em dùng binary-search nó sẽ tối </a:t>
            </a:r>
            <a:r>
              <a:rPr lang="vi-VN">
                <a:latin typeface="Times New Roman (Headings)"/>
              </a:rPr>
              <a:t>ư</a:t>
            </a:r>
            <a:r>
              <a:rPr lang="en-US">
                <a:latin typeface="Times New Roman (Headings)"/>
              </a:rPr>
              <a:t>u h</a:t>
            </a:r>
            <a:r>
              <a:rPr lang="vi-VN">
                <a:latin typeface="Times New Roman (Headings)"/>
              </a:rPr>
              <a:t>ơ</a:t>
            </a:r>
            <a:r>
              <a:rPr lang="en-US">
                <a:latin typeface="Times New Roman (Headings)"/>
              </a:rPr>
              <a:t>n)</a:t>
            </a:r>
            <a:endParaRPr lang="en-US" baseline="30000">
              <a:latin typeface="Times New Roman (Headings)"/>
            </a:endParaRPr>
          </a:p>
        </p:txBody>
      </p:sp>
    </p:spTree>
    <p:extLst>
      <p:ext uri="{BB962C8B-B14F-4D97-AF65-F5344CB8AC3E}">
        <p14:creationId xmlns:p14="http://schemas.microsoft.com/office/powerpoint/2010/main" val="21142408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TotalTime>
  <Words>851</Words>
  <Application>Microsoft Office PowerPoint</Application>
  <PresentationFormat>A4 Paper (210x297 mm)</PresentationFormat>
  <Paragraphs>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Times New Roman (Headings)</vt:lpstr>
      <vt:lpstr>Office Theme</vt:lpstr>
      <vt:lpstr>PowerPoint Presentation</vt:lpstr>
      <vt:lpstr>SƠ LƯỢC</vt:lpstr>
      <vt:lpstr>1. Giới thiệu đề tài</vt:lpstr>
      <vt:lpstr>1. Giới thiệu đề tài</vt:lpstr>
      <vt:lpstr>2. Sử dụng giải thuật</vt:lpstr>
      <vt:lpstr>2. Sử dụng giải thuật</vt:lpstr>
      <vt:lpstr>2. Sử dụng giải thuật</vt:lpstr>
      <vt:lpstr>2. Sử dụng giải thuật</vt:lpstr>
      <vt:lpstr>2. Sử dụng giải thuật</vt:lpstr>
      <vt:lpstr>2. Sử dụng giải thuật</vt:lpstr>
      <vt:lpstr>3. Ứng dụng “lớp học online” - demo</vt:lpstr>
      <vt:lpstr>4. Hướng phát triển đề tài</vt:lpstr>
      <vt:lpstr>4. Hướng phát triển đề tài</vt:lpstr>
      <vt:lpstr>4. Hướng phát triển đề tài</vt:lpstr>
      <vt:lpstr>4. Hướng phát triển đề tài</vt:lpstr>
      <vt:lpstr>4. Hướng phát triển đề tài</vt:lpstr>
      <vt:lpstr>4. Hướng phát triển đề tài</vt:lpstr>
      <vt:lpstr>4. Hướng phát triển đề tài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Nguyễn Thế Luân</cp:lastModifiedBy>
  <cp:revision>68</cp:revision>
  <dcterms:created xsi:type="dcterms:W3CDTF">2017-08-14T10:40:52Z</dcterms:created>
  <dcterms:modified xsi:type="dcterms:W3CDTF">2020-06-30T03:22:53Z</dcterms:modified>
</cp:coreProperties>
</file>