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8" r:id="rId3"/>
    <p:sldId id="259" r:id="rId4"/>
    <p:sldId id="295" r:id="rId5"/>
    <p:sldId id="260" r:id="rId6"/>
    <p:sldId id="290" r:id="rId7"/>
    <p:sldId id="291" r:id="rId8"/>
    <p:sldId id="292" r:id="rId9"/>
    <p:sldId id="262" r:id="rId10"/>
    <p:sldId id="286" r:id="rId11"/>
    <p:sldId id="294" r:id="rId12"/>
    <p:sldId id="285" r:id="rId13"/>
    <p:sldId id="264" r:id="rId14"/>
    <p:sldId id="287" r:id="rId15"/>
    <p:sldId id="293" r:id="rId16"/>
    <p:sldId id="279" r:id="rId17"/>
  </p:sldIdLst>
  <p:sldSz cx="9144000" cy="5143500" type="screen16x9"/>
  <p:notesSz cx="6858000" cy="9144000"/>
  <p:embeddedFontLs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Tino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02B19-FED0-4913-9A8D-45D8910FCCAF}">
  <a:tblStyle styleId="{99502B19-FED0-4913-9A8D-45D8910FC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6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97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8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CC1C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sz="24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 b="1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4D4A5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4D4A5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rgbClr val="4D4A5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rgbClr val="4D4A5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7" r:id="rId6"/>
    <p:sldLayoutId id="2147483658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Clickjacking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ECC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97025" y="894939"/>
            <a:ext cx="1613400" cy="42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RỦI RO</a:t>
            </a:r>
            <a:endParaRPr sz="2400"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Lấy cắp thông tin đăng nhập thông qua form trông giống với trang th</a:t>
            </a:r>
            <a:r>
              <a:rPr lang="en-US" dirty="0" err="1"/>
              <a:t>ật</a:t>
            </a:r>
            <a:endParaRPr lang="vi-VN" dirty="0"/>
          </a:p>
          <a:p>
            <a:pPr lvl="0"/>
            <a:r>
              <a:rPr lang="vi-VN" dirty="0"/>
              <a:t>Lừa người d</a:t>
            </a:r>
            <a:r>
              <a:rPr lang="en-US" dirty="0"/>
              <a:t>ù</a:t>
            </a:r>
            <a:r>
              <a:rPr lang="vi-VN" dirty="0"/>
              <a:t>ng mở web-cam hoặc microphone</a:t>
            </a:r>
          </a:p>
          <a:p>
            <a:pPr lvl="0"/>
            <a:r>
              <a:rPr lang="vi-VN" dirty="0"/>
              <a:t>Phát tán malware</a:t>
            </a:r>
          </a:p>
          <a:p>
            <a:pPr lvl="0"/>
            <a:r>
              <a:rPr lang="vi-VN" dirty="0"/>
              <a:t>Dẫn người d</a:t>
            </a:r>
            <a:r>
              <a:rPr lang="en-US" dirty="0"/>
              <a:t>ù</a:t>
            </a:r>
            <a:r>
              <a:rPr lang="vi-VN" dirty="0"/>
              <a:t>ng đến các trang mạng xã hội, quảng cáo lừa đảo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 flipH="1">
            <a:off x="7930662" y="3906962"/>
            <a:ext cx="56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📌</a:t>
            </a:r>
            <a:endParaRPr lang="en-US" sz="3200"/>
          </a:p>
        </p:txBody>
      </p:sp>
      <p:grpSp>
        <p:nvGrpSpPr>
          <p:cNvPr id="6" name="Google Shape;450;p42"/>
          <p:cNvGrpSpPr/>
          <p:nvPr/>
        </p:nvGrpSpPr>
        <p:grpSpPr>
          <a:xfrm>
            <a:off x="959119" y="1479756"/>
            <a:ext cx="689211" cy="689166"/>
            <a:chOff x="1951075" y="2333250"/>
            <a:chExt cx="381200" cy="381175"/>
          </a:xfrm>
        </p:grpSpPr>
        <p:sp>
          <p:nvSpPr>
            <p:cNvPr id="7" name="Google Shape;451;p42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2;p4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4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4;p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65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D433-16F9-4916-823E-44F82F0C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64" y="922492"/>
            <a:ext cx="2032817" cy="1085699"/>
          </a:xfrm>
        </p:spPr>
        <p:txBody>
          <a:bodyPr/>
          <a:lstStyle/>
          <a:p>
            <a:r>
              <a:rPr lang="en" sz="2400" dirty="0"/>
              <a:t>RỦI RO</a:t>
            </a:r>
            <a:r>
              <a:rPr lang="vi-VN" sz="2400" dirty="0"/>
              <a:t>(VD)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1FEA-9C8F-4E8C-94A3-6C3DF54C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379" y="739404"/>
            <a:ext cx="6212258" cy="3240600"/>
          </a:xfrm>
        </p:spPr>
        <p:txBody>
          <a:bodyPr/>
          <a:lstStyle/>
          <a:p>
            <a:r>
              <a:rPr lang="vi-VN" sz="1800" b="0" i="0" dirty="0">
                <a:solidFill>
                  <a:schemeClr val="tx1"/>
                </a:solidFill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Một vài giây nội dung chính hãng mà những kẻ lừa đảo truyền phát chỉ là một phần của đoạn phim quảng cáo. </a:t>
            </a:r>
          </a:p>
          <a:p>
            <a:r>
              <a:rPr lang="vi-VN" sz="1800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ung cấp các trang web tải phim và tài khoản miễn phí sẽ được tạo bởi tên người dùng và mật khẩu. </a:t>
            </a:r>
          </a:p>
          <a:p>
            <a:r>
              <a:rPr lang="vi-VN" sz="1800" dirty="0">
                <a:solidFill>
                  <a:schemeClr val="tx1"/>
                </a:solidFill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S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au đó yêu cầu thông tin thanh toán và chi tiết thẻ tín dụng đầy đủ, bao gồm cả mã CVC. </a:t>
            </a:r>
          </a:p>
          <a:p>
            <a:r>
              <a:rPr lang="vi-VN" sz="1800" b="0" i="0" dirty="0">
                <a:solidFill>
                  <a:schemeClr val="tx1"/>
                </a:solidFill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Và những tài khoản này có giá trị cho những kẻ lừa đảo trực tuyến.</a:t>
            </a:r>
          </a:p>
          <a:p>
            <a:r>
              <a:rPr lang="vi-VN" sz="1800" b="0" i="0" dirty="0">
                <a:solidFill>
                  <a:schemeClr val="tx1"/>
                </a:solidFill>
                <a:effectLst/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Và cuối cùng thông tin người dùng cung cấp kết thúc trong tay kẻ lừa đảo. Chúng có thể được sử dụng để đánh cắp tiền và rửa tiền rửa tiền.</a:t>
            </a:r>
          </a:p>
          <a:p>
            <a:endParaRPr lang="en-US" sz="1800" dirty="0">
              <a:solidFill>
                <a:schemeClr val="tx1"/>
              </a:solidFill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8202-FE8F-49EB-97EF-CE3039E23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oogle Shape;450;p42">
            <a:extLst>
              <a:ext uri="{FF2B5EF4-FFF2-40B4-BE49-F238E27FC236}">
                <a16:creationId xmlns:a16="http://schemas.microsoft.com/office/drawing/2014/main" id="{8064523D-AADB-462E-B970-D0A7E2E19A69}"/>
              </a:ext>
            </a:extLst>
          </p:cNvPr>
          <p:cNvGrpSpPr/>
          <p:nvPr/>
        </p:nvGrpSpPr>
        <p:grpSpPr>
          <a:xfrm>
            <a:off x="1060366" y="1465341"/>
            <a:ext cx="689211" cy="689166"/>
            <a:chOff x="1951075" y="2333250"/>
            <a:chExt cx="381200" cy="381175"/>
          </a:xfrm>
        </p:grpSpPr>
        <p:sp>
          <p:nvSpPr>
            <p:cNvPr id="6" name="Google Shape;451;p42">
              <a:extLst>
                <a:ext uri="{FF2B5EF4-FFF2-40B4-BE49-F238E27FC236}">
                  <a16:creationId xmlns:a16="http://schemas.microsoft.com/office/drawing/2014/main" id="{FB08939C-E122-477A-A84B-07A593976B05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2;p42">
              <a:extLst>
                <a:ext uri="{FF2B5EF4-FFF2-40B4-BE49-F238E27FC236}">
                  <a16:creationId xmlns:a16="http://schemas.microsoft.com/office/drawing/2014/main" id="{E53387B0-6BD2-4443-B2F5-B2919C72E6AD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3;p42">
              <a:extLst>
                <a:ext uri="{FF2B5EF4-FFF2-40B4-BE49-F238E27FC236}">
                  <a16:creationId xmlns:a16="http://schemas.microsoft.com/office/drawing/2014/main" id="{399E0CA1-257A-4B3F-BC6F-37FFE5B595AD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;p42">
              <a:extLst>
                <a:ext uri="{FF2B5EF4-FFF2-40B4-BE49-F238E27FC236}">
                  <a16:creationId xmlns:a16="http://schemas.microsoft.com/office/drawing/2014/main" id="{87D2112A-82FA-4B40-A0DE-C9771A2EF9A6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943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NGĂN CHẶN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>
                <a:solidFill>
                  <a:srgbClr val="ECC1C8"/>
                </a:solidFill>
              </a:rPr>
              <a:t>3</a:t>
            </a:r>
            <a:endParaRPr sz="4800" i="0">
              <a:solidFill>
                <a:srgbClr val="ECC1C8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2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-23867" y="788644"/>
            <a:ext cx="2467708" cy="87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NGĂN CHẶN</a:t>
            </a:r>
            <a:endParaRPr sz="230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73814" y="1066046"/>
            <a:ext cx="1230845" cy="917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Client-side</a:t>
            </a:r>
            <a:endParaRPr b="1"/>
          </a:p>
          <a:p>
            <a:pPr marL="0" lvl="0" indent="0">
              <a:buNone/>
            </a:pPr>
            <a:r>
              <a:rPr lang="en-US"/>
              <a:t>Framekiller </a:t>
            </a:r>
            <a:br>
              <a:rPr lang="en-US"/>
            </a:b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2"/>
          </p:nvPr>
        </p:nvSpPr>
        <p:spPr>
          <a:xfrm>
            <a:off x="6344220" y="1066046"/>
            <a:ext cx="1598509" cy="954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Sever-side</a:t>
            </a:r>
          </a:p>
          <a:p>
            <a:pPr marL="0" lvl="0" indent="0">
              <a:buNone/>
            </a:pPr>
            <a:r>
              <a:rPr lang="en-US"/>
              <a:t>X-Frame-Options </a:t>
            </a:r>
            <a:br>
              <a:rPr lang="en-US"/>
            </a:br>
            <a:endParaRPr b="1"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61;p24"/>
          <p:cNvSpPr txBox="1">
            <a:spLocks noGrp="1"/>
          </p:cNvSpPr>
          <p:nvPr>
            <p:ph type="body" idx="1"/>
          </p:nvPr>
        </p:nvSpPr>
        <p:spPr>
          <a:xfrm>
            <a:off x="2743200" y="2791252"/>
            <a:ext cx="2316480" cy="1348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Ngăn chặn những website khác những frame của trang web mà chưa được cắp phép</a:t>
            </a:r>
            <a:endParaRPr/>
          </a:p>
        </p:txBody>
      </p:sp>
      <p:sp>
        <p:nvSpPr>
          <p:cNvPr id="1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5762965" y="2652383"/>
            <a:ext cx="2596896" cy="1348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Là một phần HTTP response của trang web, chỉ ra website có được phép render page với tag &lt;iframe&gt;, &lt;frame&gt; &lt;object&gt; hay không</a:t>
            </a:r>
            <a:endParaRPr/>
          </a:p>
        </p:txBody>
      </p:sp>
      <p:sp>
        <p:nvSpPr>
          <p:cNvPr id="5" name="Down Arrow 4"/>
          <p:cNvSpPr/>
          <p:nvPr/>
        </p:nvSpPr>
        <p:spPr>
          <a:xfrm>
            <a:off x="3576282" y="2113122"/>
            <a:ext cx="212954" cy="38552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848459" y="2113122"/>
            <a:ext cx="212954" cy="38552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7930662" y="3906962"/>
            <a:ext cx="56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📌</a:t>
            </a:r>
            <a:endParaRPr lang="en-US" sz="3200"/>
          </a:p>
        </p:txBody>
      </p:sp>
      <p:grpSp>
        <p:nvGrpSpPr>
          <p:cNvPr id="15" name="Google Shape;692;p42"/>
          <p:cNvGrpSpPr/>
          <p:nvPr/>
        </p:nvGrpSpPr>
        <p:grpSpPr>
          <a:xfrm>
            <a:off x="1156558" y="1463107"/>
            <a:ext cx="371809" cy="589477"/>
            <a:chOff x="6718575" y="2318625"/>
            <a:chExt cx="256950" cy="407375"/>
          </a:xfrm>
        </p:grpSpPr>
        <p:sp>
          <p:nvSpPr>
            <p:cNvPr id="16" name="Google Shape;693;p4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4;p4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5;p4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6;p4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7;p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8;p4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9;p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0;p4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00106" y="592248"/>
            <a:ext cx="2362200" cy="422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NGĂN CHẶN </a:t>
            </a:r>
            <a:br>
              <a:rPr lang="en" sz="2400" dirty="0"/>
            </a:br>
            <a:r>
              <a:rPr lang="en" sz="2400" dirty="0"/>
              <a:t>(tt)</a:t>
            </a:r>
            <a:endParaRPr sz="2400"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/>
              <a:t>Người dùng phải chú ý</a:t>
            </a:r>
          </a:p>
          <a:p>
            <a:pPr lvl="0"/>
            <a:r>
              <a:rPr lang="vi-VN" sz="1400"/>
              <a:t>Yêu cầu người dùng xác nhận lại bằng cách hiển thị hộp thoại thông báo thao tác người dùng đã thực hiện yêu cầu và xác nhận.</a:t>
            </a:r>
          </a:p>
          <a:p>
            <a:pPr lvl="0"/>
            <a:r>
              <a:rPr lang="vi-VN" sz="1400"/>
              <a:t>Đặt các đối tượng web vào các vị trí ngẫu nhiên gây khó khăn cho kẻ tấn công vì giao diện không ổn định.</a:t>
            </a:r>
          </a:p>
          <a:p>
            <a:pPr lvl="0"/>
            <a:r>
              <a:rPr lang="vi-VN" sz="1400"/>
              <a:t>Thiết lập các chính sách trên trình duyệt yêu cầu các frame hiển thị với opacity &gt; 0</a:t>
            </a:r>
            <a:endParaRPr lang="en-US" sz="1400"/>
          </a:p>
          <a:p>
            <a:pPr lvl="0"/>
            <a:r>
              <a:rPr lang="en-US" sz="1400"/>
              <a:t>…</a:t>
            </a:r>
            <a:endParaRPr lang="vi-VN" sz="1400"/>
          </a:p>
          <a:p>
            <a:pPr marL="76200" lvl="0" indent="0">
              <a:buNone/>
            </a:pPr>
            <a:endParaRPr lang="vi-VN" sz="14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 flipH="1">
            <a:off x="7930662" y="3906962"/>
            <a:ext cx="56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📌</a:t>
            </a:r>
            <a:endParaRPr lang="en-US" sz="3200"/>
          </a:p>
        </p:txBody>
      </p:sp>
      <p:grpSp>
        <p:nvGrpSpPr>
          <p:cNvPr id="6" name="Google Shape;692;p42"/>
          <p:cNvGrpSpPr/>
          <p:nvPr/>
        </p:nvGrpSpPr>
        <p:grpSpPr>
          <a:xfrm>
            <a:off x="1156558" y="1463107"/>
            <a:ext cx="371809" cy="589477"/>
            <a:chOff x="6718575" y="2318625"/>
            <a:chExt cx="256950" cy="407375"/>
          </a:xfrm>
        </p:grpSpPr>
        <p:sp>
          <p:nvSpPr>
            <p:cNvPr id="7" name="Google Shape;693;p4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4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8250" y="1075981"/>
            <a:ext cx="5503800" cy="3240600"/>
          </a:xfrm>
        </p:spPr>
        <p:txBody>
          <a:bodyPr/>
          <a:lstStyle/>
          <a:p>
            <a:pPr marL="76200" indent="0">
              <a:buNone/>
            </a:pPr>
            <a:r>
              <a:rPr lang="en-US" sz="1600"/>
              <a:t>Có 3 giá trị được phép truyền vào X-Frame-Options header:</a:t>
            </a:r>
          </a:p>
          <a:p>
            <a:r>
              <a:rPr lang="en-US" sz="1600"/>
              <a:t>Deny: không cho phép bất cứ trang nào được nhúng page với frame</a:t>
            </a:r>
          </a:p>
          <a:p>
            <a:r>
              <a:rPr lang="en-US" sz="1600"/>
              <a:t>Sameorigin: cho phép nhúng frame từ một trang khác, nhưng phải cùng domain</a:t>
            </a:r>
          </a:p>
          <a:p>
            <a:r>
              <a:rPr lang="en-US" sz="1600"/>
              <a:t>Allow-from URL: cho phép nhúng frame từ một trang khác, nhưng phải là URL cụ thể.</a:t>
            </a:r>
          </a:p>
          <a:p>
            <a:pPr marL="76200" indent="0">
              <a:buNone/>
            </a:pPr>
            <a:r>
              <a:rPr lang="en-US" sz="1600"/>
              <a:t>=&gt;Deny là lựa chọn an toàn nhất, nhưng thông thường hay dùng Samorigin. Chú ý Allow-Frrom không được hỗ trợ hầu hết browser hiện hay (Chrome-Safari)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6" name="Google Shape;692;p42">
            <a:extLst>
              <a:ext uri="{FF2B5EF4-FFF2-40B4-BE49-F238E27FC236}">
                <a16:creationId xmlns:a16="http://schemas.microsoft.com/office/drawing/2014/main" id="{AD44079D-9DF4-444F-A118-82C7BDF36AB5}"/>
              </a:ext>
            </a:extLst>
          </p:cNvPr>
          <p:cNvGrpSpPr/>
          <p:nvPr/>
        </p:nvGrpSpPr>
        <p:grpSpPr>
          <a:xfrm>
            <a:off x="1195301" y="1541079"/>
            <a:ext cx="371809" cy="589477"/>
            <a:chOff x="6718575" y="2318625"/>
            <a:chExt cx="256950" cy="407375"/>
          </a:xfrm>
        </p:grpSpPr>
        <p:sp>
          <p:nvSpPr>
            <p:cNvPr id="7" name="Google Shape;693;p42">
              <a:extLst>
                <a:ext uri="{FF2B5EF4-FFF2-40B4-BE49-F238E27FC236}">
                  <a16:creationId xmlns:a16="http://schemas.microsoft.com/office/drawing/2014/main" id="{F8F9413A-62A9-4751-B30D-4E6A945098FA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2">
              <a:extLst>
                <a:ext uri="{FF2B5EF4-FFF2-40B4-BE49-F238E27FC236}">
                  <a16:creationId xmlns:a16="http://schemas.microsoft.com/office/drawing/2014/main" id="{2DC4FFBF-AB4A-4240-801E-48BC6771A8BA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2">
              <a:extLst>
                <a:ext uri="{FF2B5EF4-FFF2-40B4-BE49-F238E27FC236}">
                  <a16:creationId xmlns:a16="http://schemas.microsoft.com/office/drawing/2014/main" id="{8CCE4728-9A9A-480D-9A2A-043BCB78999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2">
              <a:extLst>
                <a:ext uri="{FF2B5EF4-FFF2-40B4-BE49-F238E27FC236}">
                  <a16:creationId xmlns:a16="http://schemas.microsoft.com/office/drawing/2014/main" id="{3CCA71DF-4495-459C-A2A9-02DD8B91CF6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2">
              <a:extLst>
                <a:ext uri="{FF2B5EF4-FFF2-40B4-BE49-F238E27FC236}">
                  <a16:creationId xmlns:a16="http://schemas.microsoft.com/office/drawing/2014/main" id="{D8BFAF93-2475-46D4-90E2-0A7A517F79E2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2">
              <a:extLst>
                <a:ext uri="{FF2B5EF4-FFF2-40B4-BE49-F238E27FC236}">
                  <a16:creationId xmlns:a16="http://schemas.microsoft.com/office/drawing/2014/main" id="{85F6DC8A-40DC-40FF-B124-E0B4E97AACEC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2">
              <a:extLst>
                <a:ext uri="{FF2B5EF4-FFF2-40B4-BE49-F238E27FC236}">
                  <a16:creationId xmlns:a16="http://schemas.microsoft.com/office/drawing/2014/main" id="{C645EDC2-DD1E-45AC-8D53-74B0E62F78BF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2">
              <a:extLst>
                <a:ext uri="{FF2B5EF4-FFF2-40B4-BE49-F238E27FC236}">
                  <a16:creationId xmlns:a16="http://schemas.microsoft.com/office/drawing/2014/main" id="{7AD611E4-5AE3-4334-92EB-E2F93DD6C28A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7BF508-5586-41C7-BC1B-80A208F83852}"/>
              </a:ext>
            </a:extLst>
          </p:cNvPr>
          <p:cNvSpPr txBox="1"/>
          <p:nvPr/>
        </p:nvSpPr>
        <p:spPr>
          <a:xfrm>
            <a:off x="317950" y="662888"/>
            <a:ext cx="212651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300" b="1" i="1" dirty="0">
                <a:solidFill>
                  <a:schemeClr val="bg1"/>
                </a:solidFill>
                <a:latin typeface="Playfair Display" panose="020B0604020202020204" charset="0"/>
              </a:rPr>
              <a:t>NGĂN CHẶN </a:t>
            </a:r>
            <a:br>
              <a:rPr lang="en" sz="2300" b="1" i="1" dirty="0">
                <a:solidFill>
                  <a:schemeClr val="bg1"/>
                </a:solidFill>
                <a:latin typeface="Playfair Display" panose="020B0604020202020204" charset="0"/>
              </a:rPr>
            </a:br>
            <a:r>
              <a:rPr lang="en" sz="2300" b="1" i="1" dirty="0">
                <a:solidFill>
                  <a:schemeClr val="bg1"/>
                </a:solidFill>
                <a:latin typeface="Playfair Display" panose="020B0604020202020204" charset="0"/>
              </a:rPr>
              <a:t>(tt)</a:t>
            </a:r>
            <a:endParaRPr lang="en-US" sz="2300" b="1" i="1" dirty="0">
              <a:solidFill>
                <a:schemeClr val="bg1"/>
              </a:solidFill>
              <a:latin typeface="Playfair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9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ctrTitle" idx="4294967295"/>
          </p:nvPr>
        </p:nvSpPr>
        <p:spPr>
          <a:xfrm>
            <a:off x="685800" y="1145101"/>
            <a:ext cx="77724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Thanks!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4" name="Google Shape;304;p39"/>
          <p:cNvSpPr txBox="1">
            <a:spLocks noGrp="1"/>
          </p:cNvSpPr>
          <p:nvPr>
            <p:ph type="subTitle" idx="4294967295"/>
          </p:nvPr>
        </p:nvSpPr>
        <p:spPr>
          <a:xfrm>
            <a:off x="685800" y="2245300"/>
            <a:ext cx="77724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CC1C8"/>
                </a:solidFill>
              </a:rPr>
              <a:t>Tiếp theo là demo</a:t>
            </a:r>
            <a:endParaRPr sz="3600" b="1">
              <a:solidFill>
                <a:srgbClr val="ECC1C8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396971" y="1164760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ECC1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ubTitle" idx="4294967295"/>
          </p:nvPr>
        </p:nvSpPr>
        <p:spPr>
          <a:xfrm>
            <a:off x="892181" y="1950139"/>
            <a:ext cx="7514493" cy="1033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CC1C8"/>
                </a:solidFill>
              </a:rPr>
              <a:t>Phan Thị Kim Duyên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ECC1C8"/>
                </a:solidFill>
              </a:rPr>
              <a:t>Trương</a:t>
            </a:r>
            <a:r>
              <a:rPr lang="en-US" sz="2400" b="1" dirty="0">
                <a:solidFill>
                  <a:srgbClr val="ECC1C8"/>
                </a:solidFill>
              </a:rPr>
              <a:t> </a:t>
            </a:r>
            <a:r>
              <a:rPr lang="en-US" sz="2400" b="1" dirty="0" err="1">
                <a:solidFill>
                  <a:srgbClr val="ECC1C8"/>
                </a:solidFill>
              </a:rPr>
              <a:t>Khải</a:t>
            </a:r>
            <a:r>
              <a:rPr lang="en-US" sz="2400" b="1" dirty="0">
                <a:solidFill>
                  <a:srgbClr val="ECC1C8"/>
                </a:solidFill>
              </a:rPr>
              <a:t> </a:t>
            </a:r>
            <a:r>
              <a:rPr lang="en-US" sz="2400" b="1" dirty="0" err="1">
                <a:solidFill>
                  <a:srgbClr val="ECC1C8"/>
                </a:solidFill>
              </a:rPr>
              <a:t>Hoàn</a:t>
            </a:r>
            <a:endParaRPr lang="en-US" sz="2400" b="1" dirty="0">
              <a:solidFill>
                <a:srgbClr val="ECC1C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ECC1C8"/>
                </a:solidFill>
              </a:rPr>
              <a:t>Nguyễn</a:t>
            </a:r>
            <a:r>
              <a:rPr lang="en-US" sz="2400" b="1" dirty="0">
                <a:solidFill>
                  <a:srgbClr val="ECC1C8"/>
                </a:solidFill>
              </a:rPr>
              <a:t> Thanh </a:t>
            </a:r>
            <a:r>
              <a:rPr lang="en-US" sz="2400" b="1" dirty="0" err="1">
                <a:solidFill>
                  <a:srgbClr val="ECC1C8"/>
                </a:solidFill>
              </a:rPr>
              <a:t>Nhi</a:t>
            </a:r>
            <a:endParaRPr lang="en-US" sz="2400" b="1" dirty="0">
              <a:solidFill>
                <a:srgbClr val="ECC1C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ECC1C8"/>
                </a:solidFill>
              </a:rPr>
              <a:t>Trương</a:t>
            </a:r>
            <a:r>
              <a:rPr lang="en-US" sz="2400" b="1" dirty="0">
                <a:solidFill>
                  <a:srgbClr val="ECC1C8"/>
                </a:solidFill>
              </a:rPr>
              <a:t> </a:t>
            </a:r>
            <a:r>
              <a:rPr lang="en-US" sz="2400" b="1" dirty="0" err="1">
                <a:solidFill>
                  <a:srgbClr val="ECC1C8"/>
                </a:solidFill>
              </a:rPr>
              <a:t>Thành</a:t>
            </a:r>
            <a:r>
              <a:rPr lang="en-US" sz="2400" b="1" dirty="0">
                <a:solidFill>
                  <a:srgbClr val="ECC1C8"/>
                </a:solidFill>
              </a:rPr>
              <a:t> </a:t>
            </a:r>
            <a:r>
              <a:rPr lang="en-US" sz="2400" b="1" dirty="0" err="1">
                <a:solidFill>
                  <a:srgbClr val="ECC1C8"/>
                </a:solidFill>
              </a:rPr>
              <a:t>Đạt</a:t>
            </a:r>
            <a:endParaRPr sz="2400" b="1" dirty="0">
              <a:solidFill>
                <a:srgbClr val="ECC1C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63" y="580292"/>
            <a:ext cx="1154073" cy="1019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2404575" y="1161591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2426400" y="2249943"/>
            <a:ext cx="4291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500" dirty="0"/>
              <a:t>Khái niệm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500" dirty="0"/>
              <a:t>Rủi ro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500" dirty="0"/>
              <a:t>Ngăn chặn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2500" dirty="0"/>
              <a:t>Demo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vi-VN" sz="25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vi-VN" sz="25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500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>
                <a:solidFill>
                  <a:srgbClr val="ECC1C8"/>
                </a:solidFill>
              </a:rPr>
              <a:t>1</a:t>
            </a:r>
            <a:endParaRPr sz="4800" i="0">
              <a:solidFill>
                <a:srgbClr val="ECC1C8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67533-38CF-40CC-8971-588BB979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40;p22">
            <a:extLst>
              <a:ext uri="{FF2B5EF4-FFF2-40B4-BE49-F238E27FC236}">
                <a16:creationId xmlns:a16="http://schemas.microsoft.com/office/drawing/2014/main" id="{F10D1060-F2CA-4DDA-813D-2CB6C71EB9E2}"/>
              </a:ext>
            </a:extLst>
          </p:cNvPr>
          <p:cNvSpPr txBox="1">
            <a:spLocks/>
          </p:cNvSpPr>
          <p:nvPr/>
        </p:nvSpPr>
        <p:spPr>
          <a:xfrm>
            <a:off x="2562055" y="477149"/>
            <a:ext cx="401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 b="0" i="0" u="none" strike="noStrike" cap="non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indent="0" algn="ctr">
              <a:buFont typeface="Tinos"/>
              <a:buNone/>
            </a:pPr>
            <a:r>
              <a:rPr lang="vi-VN" sz="4800" b="1" dirty="0">
                <a:solidFill>
                  <a:srgbClr val="ECC1C8"/>
                </a:solidFill>
                <a:latin typeface="Playfair Display" panose="020B0604020202020204" charset="0"/>
              </a:rPr>
              <a:t>1</a:t>
            </a:r>
            <a:endParaRPr lang="en-US" sz="4800" b="1" dirty="0">
              <a:solidFill>
                <a:srgbClr val="ECC1C8"/>
              </a:solidFill>
              <a:latin typeface="Playfair Display" panose="020B0604020202020204" charset="0"/>
            </a:endParaRPr>
          </a:p>
        </p:txBody>
      </p:sp>
      <p:sp>
        <p:nvSpPr>
          <p:cNvPr id="6" name="Google Shape;141;p22">
            <a:extLst>
              <a:ext uri="{FF2B5EF4-FFF2-40B4-BE49-F238E27FC236}">
                <a16:creationId xmlns:a16="http://schemas.microsoft.com/office/drawing/2014/main" id="{3752ED33-84B6-4641-A492-53D1E59C7EA1}"/>
              </a:ext>
            </a:extLst>
          </p:cNvPr>
          <p:cNvSpPr/>
          <p:nvPr/>
        </p:nvSpPr>
        <p:spPr>
          <a:xfrm>
            <a:off x="2626773" y="1335662"/>
            <a:ext cx="4009751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2;p22">
            <a:extLst>
              <a:ext uri="{FF2B5EF4-FFF2-40B4-BE49-F238E27FC236}">
                <a16:creationId xmlns:a16="http://schemas.microsoft.com/office/drawing/2014/main" id="{43B4514A-A4B6-443D-AD33-DA405B729272}"/>
              </a:ext>
            </a:extLst>
          </p:cNvPr>
          <p:cNvSpPr txBox="1">
            <a:spLocks/>
          </p:cNvSpPr>
          <p:nvPr/>
        </p:nvSpPr>
        <p:spPr>
          <a:xfrm>
            <a:off x="2626773" y="2537406"/>
            <a:ext cx="401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sz="1800" b="1" i="1" u="none" strike="noStrike" cap="non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vi-VN" sz="4800" dirty="0">
                <a:solidFill>
                  <a:srgbClr val="FFFFFF"/>
                </a:solidFill>
              </a:rPr>
              <a:t>Khái niệm</a:t>
            </a:r>
            <a:endParaRPr lang="en-US" sz="4800" dirty="0">
              <a:solidFill>
                <a:srgbClr val="FFFFFF"/>
              </a:solidFill>
            </a:endParaRPr>
          </a:p>
        </p:txBody>
      </p:sp>
      <p:grpSp>
        <p:nvGrpSpPr>
          <p:cNvPr id="8" name="Google Shape;143;p22">
            <a:extLst>
              <a:ext uri="{FF2B5EF4-FFF2-40B4-BE49-F238E27FC236}">
                <a16:creationId xmlns:a16="http://schemas.microsoft.com/office/drawing/2014/main" id="{3DE911BF-ABA6-4211-8184-BF49009E23C4}"/>
              </a:ext>
            </a:extLst>
          </p:cNvPr>
          <p:cNvGrpSpPr/>
          <p:nvPr/>
        </p:nvGrpSpPr>
        <p:grpSpPr>
          <a:xfrm>
            <a:off x="3838614" y="1420860"/>
            <a:ext cx="1418472" cy="772091"/>
            <a:chOff x="5937975" y="5081700"/>
            <a:chExt cx="481050" cy="261850"/>
          </a:xfrm>
        </p:grpSpPr>
        <p:sp>
          <p:nvSpPr>
            <p:cNvPr id="9" name="Google Shape;144;p22">
              <a:extLst>
                <a:ext uri="{FF2B5EF4-FFF2-40B4-BE49-F238E27FC236}">
                  <a16:creationId xmlns:a16="http://schemas.microsoft.com/office/drawing/2014/main" id="{A030C101-0D6B-4BC7-893E-F675322F5A87}"/>
                </a:ext>
              </a:extLst>
            </p:cNvPr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22">
              <a:extLst>
                <a:ext uri="{FF2B5EF4-FFF2-40B4-BE49-F238E27FC236}">
                  <a16:creationId xmlns:a16="http://schemas.microsoft.com/office/drawing/2014/main" id="{042A2FA4-932A-4E92-878F-4D76EF1EB08A}"/>
                </a:ext>
              </a:extLst>
            </p:cNvPr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22">
              <a:extLst>
                <a:ext uri="{FF2B5EF4-FFF2-40B4-BE49-F238E27FC236}">
                  <a16:creationId xmlns:a16="http://schemas.microsoft.com/office/drawing/2014/main" id="{111CD438-E5DA-48C0-8A7A-7FB6C8F5DF06}"/>
                </a:ext>
              </a:extLst>
            </p:cNvPr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682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465385" y="1933200"/>
            <a:ext cx="6184765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1800"/>
              <a:t>Clickjacking là một hình thức tấn công đánh lừa người dùng nhấp chuột vô ý vào một đối tượng trên website. </a:t>
            </a:r>
            <a:endParaRPr sz="18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515510"/>
            <a:ext cx="5179036" cy="3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WSTG - v4.1 | OWA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51" y="668908"/>
            <a:ext cx="4698497" cy="352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3" y="606198"/>
            <a:ext cx="2110695" cy="37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0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ubTitle" idx="4294967295"/>
          </p:nvPr>
        </p:nvSpPr>
        <p:spPr>
          <a:xfrm>
            <a:off x="2562055" y="477149"/>
            <a:ext cx="401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CC1C8"/>
                </a:solidFill>
                <a:latin typeface="Playfair Display" panose="020B0604020202020204" charset="0"/>
              </a:rPr>
              <a:t>2</a:t>
            </a:r>
            <a:endParaRPr sz="4800" b="1">
              <a:solidFill>
                <a:srgbClr val="ECC1C8"/>
              </a:solidFill>
              <a:latin typeface="Playfair Display" panose="020B0604020202020204" charset="0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2626773" y="1335662"/>
            <a:ext cx="4009751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ctrTitle" idx="4294967295"/>
          </p:nvPr>
        </p:nvSpPr>
        <p:spPr>
          <a:xfrm>
            <a:off x="2626773" y="2537406"/>
            <a:ext cx="4018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RỦI RO</a:t>
            </a:r>
            <a:endParaRPr sz="4800">
              <a:solidFill>
                <a:srgbClr val="FFFFFF"/>
              </a:solidFill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3838614" y="1420860"/>
            <a:ext cx="1418472" cy="772091"/>
            <a:chOff x="5937975" y="5081700"/>
            <a:chExt cx="481050" cy="261850"/>
          </a:xfrm>
        </p:grpSpPr>
        <p:sp>
          <p:nvSpPr>
            <p:cNvPr id="144" name="Google Shape;144;p2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28575" cap="rnd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28575" cap="flat" cmpd="sng">
              <a:solidFill>
                <a:srgbClr val="4D4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486</Words>
  <Application>Microsoft Office PowerPoint</Application>
  <PresentationFormat>On-screen Show (16:9)</PresentationFormat>
  <Paragraphs>72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Tinos</vt:lpstr>
      <vt:lpstr>Playfair Display</vt:lpstr>
      <vt:lpstr>Arial</vt:lpstr>
      <vt:lpstr>Ophelia template</vt:lpstr>
      <vt:lpstr>Clickjacking</vt:lpstr>
      <vt:lpstr>PowerPoint Presentation</vt:lpstr>
      <vt:lpstr>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RỦI RO</vt:lpstr>
      <vt:lpstr>RỦI RO</vt:lpstr>
      <vt:lpstr>RỦI RO(VD)</vt:lpstr>
      <vt:lpstr>NGĂN CHẶN</vt:lpstr>
      <vt:lpstr>NGĂN CHẶN</vt:lpstr>
      <vt:lpstr>NGĂN CHẶN  (tt)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Công Hiển Lê</dc:creator>
  <cp:lastModifiedBy>1851150006 - Phan Thị Kim Duyên - KM18</cp:lastModifiedBy>
  <cp:revision>19</cp:revision>
  <dcterms:modified xsi:type="dcterms:W3CDTF">2021-07-04T12:19:36Z</dcterms:modified>
</cp:coreProperties>
</file>