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68" r:id="rId14"/>
    <p:sldId id="269" r:id="rId15"/>
    <p:sldId id="270" r:id="rId16"/>
    <p:sldId id="276" r:id="rId17"/>
    <p:sldId id="277" r:id="rId18"/>
    <p:sldId id="279" r:id="rId19"/>
    <p:sldId id="280" r:id="rId20"/>
    <p:sldId id="282" r:id="rId21"/>
    <p:sldId id="283" r:id="rId22"/>
    <p:sldId id="284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0" clrIdx="0">
    <p:extLst>
      <p:ext uri="{19B8F6BF-5375-455C-9EA6-DF929625EA0E}">
        <p15:presenceInfo xmlns=""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324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530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818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8325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4157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9880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8272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8997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827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15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50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02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63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975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122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168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169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976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078177"/>
            <a:ext cx="727519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spc="-5" dirty="0" smtClean="0"/>
              <a:t>Optical </a:t>
            </a:r>
            <a:r>
              <a:rPr lang="en-US" sz="3400" spc="-5" dirty="0"/>
              <a:t>C</a:t>
            </a:r>
            <a:r>
              <a:rPr lang="en-US" sz="3400" spc="-5" dirty="0" smtClean="0"/>
              <a:t>haracter Recognition using </a:t>
            </a:r>
            <a:r>
              <a:rPr lang="en-US" sz="3400" spc="-5" dirty="0" err="1" smtClean="0"/>
              <a:t>knn</a:t>
            </a:r>
            <a:r>
              <a:rPr lang="en-US" sz="3400" spc="-5" dirty="0" smtClean="0"/>
              <a:t> 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934970"/>
            <a:ext cx="422529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>
                <a:solidFill>
                  <a:srgbClr val="585858"/>
                </a:solidFill>
                <a:latin typeface="Times New Roman"/>
                <a:cs typeface="Times New Roman"/>
              </a:rPr>
              <a:t>Sanghmitra</a:t>
            </a:r>
            <a:r>
              <a:rPr lang="en-US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585858"/>
                </a:solidFill>
                <a:latin typeface="Times New Roman"/>
                <a:cs typeface="Times New Roman"/>
              </a:rPr>
              <a:t>singh</a:t>
            </a:r>
            <a:r>
              <a:rPr lang="en-US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585858"/>
                </a:solidFill>
                <a:latin typeface="Times New Roman"/>
                <a:cs typeface="Times New Roman"/>
              </a:rPr>
              <a:t>rathore</a:t>
            </a:r>
            <a:r>
              <a:rPr lang="en-US" dirty="0" smtClean="0">
                <a:solidFill>
                  <a:srgbClr val="585858"/>
                </a:solidFill>
                <a:latin typeface="Times New Roman"/>
                <a:cs typeface="Times New Roman"/>
              </a:rPr>
              <a:t>(2017peb5477)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>
                <a:solidFill>
                  <a:srgbClr val="585858"/>
                </a:solidFill>
                <a:latin typeface="Times New Roman"/>
                <a:cs typeface="Times New Roman"/>
              </a:rPr>
              <a:t>Garima</a:t>
            </a:r>
            <a:r>
              <a:rPr lang="en-US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585858"/>
                </a:solidFill>
                <a:latin typeface="Times New Roman"/>
                <a:cs typeface="Times New Roman"/>
              </a:rPr>
              <a:t>sharma</a:t>
            </a:r>
            <a:r>
              <a:rPr lang="en-US" dirty="0" smtClean="0">
                <a:solidFill>
                  <a:srgbClr val="585858"/>
                </a:solidFill>
                <a:latin typeface="Times New Roman"/>
                <a:cs typeface="Times New Roman"/>
              </a:rPr>
              <a:t>(2017peb5409)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>
                <a:solidFill>
                  <a:srgbClr val="585858"/>
                </a:solidFill>
                <a:latin typeface="Times New Roman"/>
                <a:cs typeface="Times New Roman"/>
              </a:rPr>
              <a:t>Sachin</a:t>
            </a:r>
            <a:r>
              <a:rPr lang="en-US" dirty="0" smtClean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rgbClr val="585858"/>
                </a:solidFill>
                <a:latin typeface="Times New Roman"/>
                <a:cs typeface="Times New Roman"/>
              </a:rPr>
              <a:t>agnihotri</a:t>
            </a:r>
            <a:r>
              <a:rPr lang="en-US" dirty="0" smtClean="0">
                <a:solidFill>
                  <a:srgbClr val="585858"/>
                </a:solidFill>
                <a:latin typeface="Times New Roman"/>
                <a:cs typeface="Times New Roman"/>
              </a:rPr>
              <a:t>(2017peb5203)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46386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PROXIMITY</a:t>
            </a:r>
            <a:r>
              <a:rPr sz="3800" spc="-200" dirty="0"/>
              <a:t> </a:t>
            </a:r>
            <a:r>
              <a:rPr sz="3800" dirty="0"/>
              <a:t>METRIC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141729"/>
            <a:ext cx="7814945" cy="28956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numeric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data let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us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consider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some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distance</a:t>
            </a:r>
            <a:r>
              <a:rPr sz="24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measures: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–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Manhattan</a:t>
            </a:r>
            <a:r>
              <a:rPr sz="2400" spc="2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Distance: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–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Ex: Given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= {1,2} &amp;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Y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2400" spc="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{2,5}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Manhattan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Distance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= dist(X,Y) =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|1-2|+|2-5|</a:t>
            </a:r>
            <a:endParaRPr sz="2400">
              <a:latin typeface="Times New Roman"/>
              <a:cs typeface="Times New Roman"/>
            </a:endParaRPr>
          </a:p>
          <a:p>
            <a:pPr marL="4737735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1+3</a:t>
            </a:r>
            <a:endParaRPr sz="2400">
              <a:latin typeface="Times New Roman"/>
              <a:cs typeface="Times New Roman"/>
            </a:endParaRPr>
          </a:p>
          <a:p>
            <a:pPr marL="2059939" algn="ctr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9152" y="1770888"/>
            <a:ext cx="1202436" cy="231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64579" y="1766316"/>
            <a:ext cx="1211580" cy="241300"/>
          </a:xfrm>
          <a:custGeom>
            <a:avLst/>
            <a:gdLst/>
            <a:ahLst/>
            <a:cxnLst/>
            <a:rect l="l" t="t" r="r" b="b"/>
            <a:pathLst>
              <a:path w="1211579" h="241300">
                <a:moveTo>
                  <a:pt x="0" y="240792"/>
                </a:moveTo>
                <a:lnTo>
                  <a:pt x="1211579" y="240792"/>
                </a:lnTo>
                <a:lnTo>
                  <a:pt x="1211579" y="0"/>
                </a:lnTo>
                <a:lnTo>
                  <a:pt x="0" y="0"/>
                </a:lnTo>
                <a:lnTo>
                  <a:pt x="0" y="240792"/>
                </a:lnTo>
                <a:close/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8080" y="1764792"/>
            <a:ext cx="1188720" cy="231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3507" y="1760220"/>
            <a:ext cx="1198245" cy="241300"/>
          </a:xfrm>
          <a:custGeom>
            <a:avLst/>
            <a:gdLst/>
            <a:ahLst/>
            <a:cxnLst/>
            <a:rect l="l" t="t" r="r" b="b"/>
            <a:pathLst>
              <a:path w="1198245" h="241300">
                <a:moveTo>
                  <a:pt x="0" y="240791"/>
                </a:moveTo>
                <a:lnTo>
                  <a:pt x="1197863" y="240791"/>
                </a:lnTo>
                <a:lnTo>
                  <a:pt x="1197863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66103" y="2228088"/>
            <a:ext cx="2520696" cy="198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1532" y="2223516"/>
            <a:ext cx="2529840" cy="207645"/>
          </a:xfrm>
          <a:custGeom>
            <a:avLst/>
            <a:gdLst/>
            <a:ahLst/>
            <a:cxnLst/>
            <a:rect l="l" t="t" r="r" b="b"/>
            <a:pathLst>
              <a:path w="2529840" h="207644">
                <a:moveTo>
                  <a:pt x="0" y="207263"/>
                </a:moveTo>
                <a:lnTo>
                  <a:pt x="2529840" y="207263"/>
                </a:lnTo>
                <a:lnTo>
                  <a:pt x="2529840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ln w="9143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8896"/>
            <a:ext cx="46577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Arial"/>
                <a:cs typeface="Arial"/>
              </a:rPr>
              <a:t>PROXIMITY</a:t>
            </a:r>
            <a:r>
              <a:rPr sz="3800" spc="-14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METRIC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26058"/>
            <a:ext cx="7442200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-	</a:t>
            </a: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Euclidean</a:t>
            </a:r>
            <a:r>
              <a:rPr sz="2400" spc="3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Distance: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-	</a:t>
            </a:r>
            <a:r>
              <a:rPr sz="2400" spc="-10" dirty="0">
                <a:solidFill>
                  <a:srgbClr val="1F487C"/>
                </a:solidFill>
                <a:latin typeface="Arial"/>
                <a:cs typeface="Arial"/>
              </a:rPr>
              <a:t>Ex: </a:t>
            </a: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Given </a:t>
            </a: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X = {-2,2} &amp; Y =</a:t>
            </a:r>
            <a:r>
              <a:rPr sz="2400" spc="-13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{2,5}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Euclidean Distance </a:t>
            </a: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dist(X,Y) </a:t>
            </a: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=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[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(-2-2)^2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+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(2-5)^2</a:t>
            </a:r>
            <a:r>
              <a:rPr sz="1800" spc="2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]^(1/2)</a:t>
            </a:r>
            <a:endParaRPr sz="1800">
              <a:latin typeface="Arial"/>
              <a:cs typeface="Arial"/>
            </a:endParaRPr>
          </a:p>
          <a:p>
            <a:pPr marL="3073400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= dist(X,Y) = (16 +</a:t>
            </a:r>
            <a:r>
              <a:rPr sz="2400" spc="-6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9)^(1/2)</a:t>
            </a:r>
            <a:endParaRPr sz="2400">
              <a:latin typeface="Arial"/>
              <a:cs typeface="Arial"/>
            </a:endParaRPr>
          </a:p>
          <a:p>
            <a:pPr marL="309435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dist(X,Y) </a:t>
            </a:r>
            <a:r>
              <a:rPr sz="2400" dirty="0">
                <a:solidFill>
                  <a:srgbClr val="1F487C"/>
                </a:solidFill>
                <a:latin typeface="Arial"/>
                <a:cs typeface="Arial"/>
              </a:rPr>
              <a:t>=</a:t>
            </a:r>
            <a:r>
              <a:rPr sz="2400" spc="-4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3520" y="1207008"/>
            <a:ext cx="1200912" cy="230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947" y="1202436"/>
            <a:ext cx="1210310" cy="239395"/>
          </a:xfrm>
          <a:custGeom>
            <a:avLst/>
            <a:gdLst/>
            <a:ahLst/>
            <a:cxnLst/>
            <a:rect l="l" t="t" r="r" b="b"/>
            <a:pathLst>
              <a:path w="1210309" h="239394">
                <a:moveTo>
                  <a:pt x="0" y="239267"/>
                </a:moveTo>
                <a:lnTo>
                  <a:pt x="1210055" y="239267"/>
                </a:lnTo>
                <a:lnTo>
                  <a:pt x="1210055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0923" y="1200911"/>
            <a:ext cx="1188720" cy="23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6352" y="1196339"/>
            <a:ext cx="1198245" cy="239395"/>
          </a:xfrm>
          <a:custGeom>
            <a:avLst/>
            <a:gdLst/>
            <a:ahLst/>
            <a:cxnLst/>
            <a:rect l="l" t="t" r="r" b="b"/>
            <a:pathLst>
              <a:path w="1198245" h="239394">
                <a:moveTo>
                  <a:pt x="0" y="239267"/>
                </a:moveTo>
                <a:lnTo>
                  <a:pt x="1197863" y="239267"/>
                </a:lnTo>
                <a:lnTo>
                  <a:pt x="1197863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3520" y="1609344"/>
            <a:ext cx="2020824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8947" y="1604772"/>
            <a:ext cx="2030095" cy="243840"/>
          </a:xfrm>
          <a:custGeom>
            <a:avLst/>
            <a:gdLst/>
            <a:ahLst/>
            <a:cxnLst/>
            <a:rect l="l" t="t" r="r" b="b"/>
            <a:pathLst>
              <a:path w="2030095" h="243839">
                <a:moveTo>
                  <a:pt x="0" y="243839"/>
                </a:moveTo>
                <a:lnTo>
                  <a:pt x="2029968" y="243839"/>
                </a:lnTo>
                <a:lnTo>
                  <a:pt x="2029968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91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1"/>
            <a:ext cx="8305800" cy="4953000"/>
          </a:xfrm>
        </p:spPr>
      </p:pic>
    </p:spTree>
    <p:extLst>
      <p:ext uri="{BB962C8B-B14F-4D97-AF65-F5344CB8AC3E}">
        <p14:creationId xmlns="" xmlns:p14="http://schemas.microsoft.com/office/powerpoint/2010/main" val="208738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378269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K-NN IN</a:t>
            </a:r>
            <a:r>
              <a:rPr sz="3800" spc="-285" dirty="0"/>
              <a:t> </a:t>
            </a:r>
            <a:r>
              <a:rPr sz="3800" dirty="0"/>
              <a:t>ACTION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191005"/>
            <a:ext cx="3920490" cy="25400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369570" indent="-3429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Consider the following data:  A={weight,color}  G={Apple(A),</a:t>
            </a:r>
            <a:r>
              <a:rPr sz="22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Banana(B)}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F487C"/>
              </a:buClr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ts val="251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95" dirty="0">
                <a:solidFill>
                  <a:srgbClr val="1F487C"/>
                </a:solidFill>
                <a:latin typeface="Times New Roman"/>
                <a:cs typeface="Times New Roman"/>
              </a:rPr>
              <a:t>We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need to predict the </a:t>
            </a:r>
            <a:r>
              <a:rPr sz="2200" dirty="0">
                <a:solidFill>
                  <a:srgbClr val="1F487C"/>
                </a:solidFill>
                <a:latin typeface="Times New Roman"/>
                <a:cs typeface="Times New Roman"/>
              </a:rPr>
              <a:t>type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of</a:t>
            </a:r>
            <a:r>
              <a:rPr sz="2200" spc="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355600" marR="2080260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fruit with:  weight =</a:t>
            </a:r>
            <a:r>
              <a:rPr sz="22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378  color =</a:t>
            </a:r>
            <a:r>
              <a:rPr sz="22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Times New Roman"/>
                <a:cs typeface="Times New Roman"/>
              </a:rPr>
              <a:t>red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6608" y="1226819"/>
            <a:ext cx="3070860" cy="2872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0615" y="1290827"/>
            <a:ext cx="2887980" cy="2689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1565" y="1271777"/>
            <a:ext cx="2926080" cy="2727960"/>
          </a:xfrm>
          <a:custGeom>
            <a:avLst/>
            <a:gdLst/>
            <a:ahLst/>
            <a:cxnLst/>
            <a:rect l="l" t="t" r="r" b="b"/>
            <a:pathLst>
              <a:path w="2926079" h="2727960">
                <a:moveTo>
                  <a:pt x="0" y="2727960"/>
                </a:moveTo>
                <a:lnTo>
                  <a:pt x="2926080" y="2727960"/>
                </a:lnTo>
                <a:lnTo>
                  <a:pt x="2926080" y="0"/>
                </a:lnTo>
                <a:lnTo>
                  <a:pt x="0" y="0"/>
                </a:lnTo>
                <a:lnTo>
                  <a:pt x="0" y="27279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504380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SOME</a:t>
            </a:r>
            <a:r>
              <a:rPr sz="3800" spc="-60" dirty="0"/>
              <a:t> </a:t>
            </a:r>
            <a:r>
              <a:rPr sz="3800" spc="-5" dirty="0"/>
              <a:t>PROCESSING….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19961"/>
            <a:ext cx="80460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1F487C"/>
                </a:solidFill>
                <a:latin typeface="Times New Roman"/>
                <a:cs typeface="Times New Roman"/>
              </a:rPr>
              <a:t>Assign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color codes to convert </a:t>
            </a:r>
            <a:r>
              <a:rPr sz="3000" spc="-5" dirty="0">
                <a:solidFill>
                  <a:srgbClr val="1F487C"/>
                </a:solidFill>
                <a:latin typeface="Times New Roman"/>
                <a:cs typeface="Times New Roman"/>
              </a:rPr>
              <a:t>into numerical</a:t>
            </a:r>
            <a:r>
              <a:rPr sz="3000" spc="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data: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140710"/>
            <a:ext cx="47428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35" dirty="0">
                <a:solidFill>
                  <a:srgbClr val="1F487C"/>
                </a:solidFill>
                <a:latin typeface="Times New Roman"/>
                <a:cs typeface="Times New Roman"/>
              </a:rPr>
              <a:t>Let’s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label </a:t>
            </a:r>
            <a:r>
              <a:rPr sz="3000" spc="-5" dirty="0">
                <a:solidFill>
                  <a:srgbClr val="1F487C"/>
                </a:solidFill>
                <a:latin typeface="Times New Roman"/>
                <a:cs typeface="Times New Roman"/>
              </a:rPr>
              <a:t>Apple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as “A”</a:t>
            </a:r>
            <a:r>
              <a:rPr sz="3000" spc="-1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and  Banana as</a:t>
            </a:r>
            <a:r>
              <a:rPr sz="30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“B”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0615" y="1796795"/>
            <a:ext cx="1196339" cy="115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54623" y="1860804"/>
            <a:ext cx="1013459" cy="967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35573" y="1841754"/>
            <a:ext cx="1051560" cy="1005840"/>
          </a:xfrm>
          <a:custGeom>
            <a:avLst/>
            <a:gdLst/>
            <a:ahLst/>
            <a:cxnLst/>
            <a:rect l="l" t="t" r="r" b="b"/>
            <a:pathLst>
              <a:path w="1051559" h="1005839">
                <a:moveTo>
                  <a:pt x="0" y="1005840"/>
                </a:moveTo>
                <a:lnTo>
                  <a:pt x="1051559" y="1005840"/>
                </a:lnTo>
                <a:lnTo>
                  <a:pt x="1051559" y="0"/>
                </a:lnTo>
                <a:lnTo>
                  <a:pt x="0" y="0"/>
                </a:lnTo>
                <a:lnTo>
                  <a:pt x="0" y="100584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238887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PLO</a:t>
            </a:r>
            <a:r>
              <a:rPr sz="3800" spc="5" dirty="0"/>
              <a:t>T</a:t>
            </a:r>
            <a:r>
              <a:rPr sz="3800" dirty="0"/>
              <a:t>T</a:t>
            </a:r>
            <a:r>
              <a:rPr sz="3800" spc="5" dirty="0"/>
              <a:t>I</a:t>
            </a:r>
            <a:r>
              <a:rPr sz="3800" dirty="0"/>
              <a:t>NG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258572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 smtClean="0">
                <a:solidFill>
                  <a:srgbClr val="1F487C"/>
                </a:solidFill>
                <a:latin typeface="Times New Roman"/>
                <a:cs typeface="Times New Roman"/>
              </a:rPr>
              <a:t>Using</a:t>
            </a:r>
            <a:r>
              <a:rPr sz="2400" spc="-10" dirty="0" smtClean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K=3,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Our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result will</a:t>
            </a:r>
            <a:r>
              <a:rPr sz="24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be</a:t>
            </a:r>
            <a:r>
              <a:rPr sz="2400" spc="-5" dirty="0" smtClean="0">
                <a:solidFill>
                  <a:srgbClr val="1F487C"/>
                </a:solidFill>
                <a:latin typeface="Times New Roman"/>
                <a:cs typeface="Times New Roman"/>
              </a:rPr>
              <a:t>,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endParaRPr lang="en-US" sz="2400" spc="-5" dirty="0">
              <a:solidFill>
                <a:srgbClr val="1F487C"/>
              </a:solidFill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endParaRPr lang="en-US" sz="2400" spc="-5" dirty="0">
              <a:solidFill>
                <a:srgbClr val="1F487C"/>
              </a:solidFill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endParaRPr lang="en-US" sz="2400" spc="-5" dirty="0" smtClean="0">
              <a:solidFill>
                <a:srgbClr val="1F487C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6723" y="902208"/>
            <a:ext cx="5298948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0732" y="966216"/>
            <a:ext cx="5116068" cy="2866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1682" y="947166"/>
            <a:ext cx="5154295" cy="2905125"/>
          </a:xfrm>
          <a:custGeom>
            <a:avLst/>
            <a:gdLst/>
            <a:ahLst/>
            <a:cxnLst/>
            <a:rect l="l" t="t" r="r" b="b"/>
            <a:pathLst>
              <a:path w="5154295" h="2905125">
                <a:moveTo>
                  <a:pt x="0" y="2904744"/>
                </a:moveTo>
                <a:lnTo>
                  <a:pt x="5154168" y="2904744"/>
                </a:lnTo>
                <a:lnTo>
                  <a:pt x="5154168" y="0"/>
                </a:lnTo>
                <a:lnTo>
                  <a:pt x="0" y="0"/>
                </a:lnTo>
                <a:lnTo>
                  <a:pt x="0" y="29047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3084" y="1770888"/>
            <a:ext cx="1083564" cy="1100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10328" y="1795272"/>
            <a:ext cx="989330" cy="1005840"/>
          </a:xfrm>
          <a:custGeom>
            <a:avLst/>
            <a:gdLst/>
            <a:ahLst/>
            <a:cxnLst/>
            <a:rect l="l" t="t" r="r" b="b"/>
            <a:pathLst>
              <a:path w="989329" h="1005839">
                <a:moveTo>
                  <a:pt x="0" y="502919"/>
                </a:moveTo>
                <a:lnTo>
                  <a:pt x="2263" y="454486"/>
                </a:lnTo>
                <a:lnTo>
                  <a:pt x="8915" y="407355"/>
                </a:lnTo>
                <a:lnTo>
                  <a:pt x="19749" y="361737"/>
                </a:lnTo>
                <a:lnTo>
                  <a:pt x="34557" y="317842"/>
                </a:lnTo>
                <a:lnTo>
                  <a:pt x="53132" y="275883"/>
                </a:lnTo>
                <a:lnTo>
                  <a:pt x="75269" y="236069"/>
                </a:lnTo>
                <a:lnTo>
                  <a:pt x="100758" y="198611"/>
                </a:lnTo>
                <a:lnTo>
                  <a:pt x="129394" y="163720"/>
                </a:lnTo>
                <a:lnTo>
                  <a:pt x="160969" y="131608"/>
                </a:lnTo>
                <a:lnTo>
                  <a:pt x="195277" y="102483"/>
                </a:lnTo>
                <a:lnTo>
                  <a:pt x="232109" y="76558"/>
                </a:lnTo>
                <a:lnTo>
                  <a:pt x="271260" y="54044"/>
                </a:lnTo>
                <a:lnTo>
                  <a:pt x="312521" y="35150"/>
                </a:lnTo>
                <a:lnTo>
                  <a:pt x="355687" y="20088"/>
                </a:lnTo>
                <a:lnTo>
                  <a:pt x="400550" y="9068"/>
                </a:lnTo>
                <a:lnTo>
                  <a:pt x="446902" y="2302"/>
                </a:lnTo>
                <a:lnTo>
                  <a:pt x="494538" y="0"/>
                </a:lnTo>
                <a:lnTo>
                  <a:pt x="542173" y="2302"/>
                </a:lnTo>
                <a:lnTo>
                  <a:pt x="588525" y="9068"/>
                </a:lnTo>
                <a:lnTo>
                  <a:pt x="633388" y="20088"/>
                </a:lnTo>
                <a:lnTo>
                  <a:pt x="676554" y="35150"/>
                </a:lnTo>
                <a:lnTo>
                  <a:pt x="717815" y="54044"/>
                </a:lnTo>
                <a:lnTo>
                  <a:pt x="756966" y="76558"/>
                </a:lnTo>
                <a:lnTo>
                  <a:pt x="793798" y="102483"/>
                </a:lnTo>
                <a:lnTo>
                  <a:pt x="828106" y="131608"/>
                </a:lnTo>
                <a:lnTo>
                  <a:pt x="859681" y="163720"/>
                </a:lnTo>
                <a:lnTo>
                  <a:pt x="888317" y="198611"/>
                </a:lnTo>
                <a:lnTo>
                  <a:pt x="913806" y="236069"/>
                </a:lnTo>
                <a:lnTo>
                  <a:pt x="935943" y="275883"/>
                </a:lnTo>
                <a:lnTo>
                  <a:pt x="954518" y="317842"/>
                </a:lnTo>
                <a:lnTo>
                  <a:pt x="969326" y="361737"/>
                </a:lnTo>
                <a:lnTo>
                  <a:pt x="980160" y="407355"/>
                </a:lnTo>
                <a:lnTo>
                  <a:pt x="986812" y="454486"/>
                </a:lnTo>
                <a:lnTo>
                  <a:pt x="989076" y="502919"/>
                </a:lnTo>
                <a:lnTo>
                  <a:pt x="986812" y="551353"/>
                </a:lnTo>
                <a:lnTo>
                  <a:pt x="980160" y="598484"/>
                </a:lnTo>
                <a:lnTo>
                  <a:pt x="969326" y="644102"/>
                </a:lnTo>
                <a:lnTo>
                  <a:pt x="954518" y="687997"/>
                </a:lnTo>
                <a:lnTo>
                  <a:pt x="935943" y="729956"/>
                </a:lnTo>
                <a:lnTo>
                  <a:pt x="913806" y="769770"/>
                </a:lnTo>
                <a:lnTo>
                  <a:pt x="888317" y="807228"/>
                </a:lnTo>
                <a:lnTo>
                  <a:pt x="859681" y="842119"/>
                </a:lnTo>
                <a:lnTo>
                  <a:pt x="828106" y="874231"/>
                </a:lnTo>
                <a:lnTo>
                  <a:pt x="793798" y="903356"/>
                </a:lnTo>
                <a:lnTo>
                  <a:pt x="756966" y="929281"/>
                </a:lnTo>
                <a:lnTo>
                  <a:pt x="717815" y="951795"/>
                </a:lnTo>
                <a:lnTo>
                  <a:pt x="676554" y="970689"/>
                </a:lnTo>
                <a:lnTo>
                  <a:pt x="633388" y="985751"/>
                </a:lnTo>
                <a:lnTo>
                  <a:pt x="588525" y="996771"/>
                </a:lnTo>
                <a:lnTo>
                  <a:pt x="542173" y="1003537"/>
                </a:lnTo>
                <a:lnTo>
                  <a:pt x="494538" y="1005839"/>
                </a:lnTo>
                <a:lnTo>
                  <a:pt x="446902" y="1003537"/>
                </a:lnTo>
                <a:lnTo>
                  <a:pt x="400550" y="996771"/>
                </a:lnTo>
                <a:lnTo>
                  <a:pt x="355687" y="985751"/>
                </a:lnTo>
                <a:lnTo>
                  <a:pt x="312521" y="970689"/>
                </a:lnTo>
                <a:lnTo>
                  <a:pt x="271260" y="951795"/>
                </a:lnTo>
                <a:lnTo>
                  <a:pt x="232109" y="929281"/>
                </a:lnTo>
                <a:lnTo>
                  <a:pt x="195277" y="903356"/>
                </a:lnTo>
                <a:lnTo>
                  <a:pt x="160969" y="874231"/>
                </a:lnTo>
                <a:lnTo>
                  <a:pt x="129394" y="842119"/>
                </a:lnTo>
                <a:lnTo>
                  <a:pt x="100758" y="807228"/>
                </a:lnTo>
                <a:lnTo>
                  <a:pt x="75269" y="769770"/>
                </a:lnTo>
                <a:lnTo>
                  <a:pt x="53132" y="729956"/>
                </a:lnTo>
                <a:lnTo>
                  <a:pt x="34557" y="687997"/>
                </a:lnTo>
                <a:lnTo>
                  <a:pt x="19749" y="644102"/>
                </a:lnTo>
                <a:lnTo>
                  <a:pt x="8915" y="598484"/>
                </a:lnTo>
                <a:lnTo>
                  <a:pt x="2263" y="551353"/>
                </a:lnTo>
                <a:lnTo>
                  <a:pt x="0" y="502919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609600" y="3638550"/>
            <a:ext cx="4982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avoid ties , this k value</a:t>
            </a:r>
          </a:p>
          <a:p>
            <a:r>
              <a:rPr lang="en-US" dirty="0" smtClean="0"/>
              <a:t> should not  be a multiple of the number of classes.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662178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latin typeface="Times New Roman"/>
                <a:cs typeface="Times New Roman"/>
              </a:rPr>
              <a:t>REMARKS</a:t>
            </a:r>
            <a:r>
              <a:rPr sz="3800" dirty="0"/>
              <a:t>: </a:t>
            </a:r>
            <a:r>
              <a:rPr lang="en-US" sz="3800" dirty="0" smtClean="0"/>
              <a:t>PROS..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78543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Advantages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Can be applied to the data from any</a:t>
            </a:r>
            <a:r>
              <a:rPr sz="2400" spc="-1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distribution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example,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data does not have to be separable with a</a:t>
            </a:r>
            <a:r>
              <a:rPr sz="2400" spc="-1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linear  boundary</a:t>
            </a:r>
            <a:endParaRPr sz="24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buChar char="•"/>
              <a:tabLst>
                <a:tab pos="189865" algn="l"/>
              </a:tabLst>
            </a:pPr>
            <a:r>
              <a:rPr sz="2400" spc="-70" dirty="0">
                <a:solidFill>
                  <a:srgbClr val="1F487C"/>
                </a:solidFill>
                <a:latin typeface="Times New Roman"/>
                <a:cs typeface="Times New Roman"/>
              </a:rPr>
              <a:t>Very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simple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and</a:t>
            </a:r>
            <a:r>
              <a:rPr sz="2400" spc="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intuitive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Good classification if the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samples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large</a:t>
            </a:r>
            <a:r>
              <a:rPr sz="24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enough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39687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spc="-5" dirty="0" smtClean="0"/>
              <a:t>CONS</a:t>
            </a:r>
            <a:r>
              <a:rPr sz="3800" dirty="0" smtClean="0"/>
              <a:t>….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8014970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87C"/>
                </a:solidFill>
                <a:latin typeface="Times New Roman"/>
                <a:cs typeface="Times New Roman"/>
              </a:rPr>
              <a:t>Disadvantages</a:t>
            </a:r>
            <a:endParaRPr sz="2400" dirty="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Dependent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on K</a:t>
            </a:r>
            <a:r>
              <a:rPr sz="2400" spc="-55" dirty="0">
                <a:solidFill>
                  <a:srgbClr val="1F487C"/>
                </a:solidFill>
                <a:latin typeface="Times New Roman"/>
                <a:cs typeface="Times New Roman"/>
              </a:rPr>
              <a:t> Value</a:t>
            </a:r>
            <a:endParaRPr sz="2400" dirty="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buChar char="•"/>
              <a:tabLst>
                <a:tab pos="189865" algn="l"/>
              </a:tabLst>
            </a:pPr>
            <a:r>
              <a:rPr sz="2400" spc="-45" dirty="0">
                <a:solidFill>
                  <a:srgbClr val="1F487C"/>
                </a:solidFill>
                <a:latin typeface="Times New Roman"/>
                <a:cs typeface="Times New Roman"/>
              </a:rPr>
              <a:t>Test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stage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computationally expensive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No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training stage, all the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work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is done during the test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stage</a:t>
            </a:r>
            <a:endParaRPr sz="2400" dirty="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buChar char="•"/>
              <a:tabLst>
                <a:tab pos="189865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This is actually the opposite of what we want. Usually we</a:t>
            </a:r>
            <a:r>
              <a:rPr sz="24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can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27100" algn="l"/>
              </a:tabLst>
            </a:pP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afford	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training step to take a long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time,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but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want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fast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test</a:t>
            </a:r>
            <a:r>
              <a:rPr sz="2400" spc="-1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step</a:t>
            </a:r>
            <a:endParaRPr sz="24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Need 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large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samples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for</a:t>
            </a:r>
            <a:r>
              <a:rPr sz="2400" spc="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accuracy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514035" cy="1314449"/>
          </a:xfrm>
        </p:spPr>
        <p:txBody>
          <a:bodyPr/>
          <a:lstStyle/>
          <a:p>
            <a:r>
              <a:rPr lang="en-US" dirty="0" smtClean="0"/>
              <a:t>TRAINING DATA…..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05" y="1047750"/>
            <a:ext cx="7239000" cy="3924300"/>
          </a:xfrm>
        </p:spPr>
      </p:pic>
    </p:spTree>
    <p:extLst>
      <p:ext uri="{BB962C8B-B14F-4D97-AF65-F5344CB8AC3E}">
        <p14:creationId xmlns="" xmlns:p14="http://schemas.microsoft.com/office/powerpoint/2010/main" val="294087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609599"/>
          </a:xfrm>
        </p:spPr>
        <p:txBody>
          <a:bodyPr/>
          <a:lstStyle/>
          <a:p>
            <a:r>
              <a:rPr lang="en-US" dirty="0" smtClean="0"/>
              <a:t>CODE….</a:t>
            </a:r>
            <a:endParaRPr lang="en-US" dirty="0"/>
          </a:p>
        </p:txBody>
      </p:sp>
      <p:pic>
        <p:nvPicPr>
          <p:cNvPr id="4" name="Content Placeholder 3" descr="wwew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895"/>
            <a:ext cx="9144000" cy="5132605"/>
          </a:xfrm>
        </p:spPr>
      </p:pic>
    </p:spTree>
    <p:extLst>
      <p:ext uri="{BB962C8B-B14F-4D97-AF65-F5344CB8AC3E}">
        <p14:creationId xmlns="" xmlns:p14="http://schemas.microsoft.com/office/powerpoint/2010/main" val="31635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212090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OUTLINE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128267"/>
            <a:ext cx="3636645" cy="387541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1F487C"/>
                </a:solidFill>
                <a:latin typeface="Times New Roman"/>
                <a:cs typeface="Times New Roman"/>
              </a:rPr>
              <a:t>BACKGROUND</a:t>
            </a:r>
            <a:endParaRPr sz="3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DEFINITION</a:t>
            </a:r>
            <a:endParaRPr sz="3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1F487C"/>
                </a:solidFill>
                <a:latin typeface="Times New Roman"/>
                <a:cs typeface="Times New Roman"/>
              </a:rPr>
              <a:t>K-NN IN</a:t>
            </a:r>
            <a:r>
              <a:rPr sz="3000" spc="-204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1F487C"/>
                </a:solidFill>
                <a:latin typeface="Times New Roman"/>
                <a:cs typeface="Times New Roman"/>
              </a:rPr>
              <a:t>ACTION</a:t>
            </a:r>
            <a:endParaRPr sz="3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solidFill>
                  <a:srgbClr val="1F487C"/>
                </a:solidFill>
                <a:latin typeface="Times New Roman"/>
                <a:cs typeface="Times New Roman"/>
              </a:rPr>
              <a:t>K-NN</a:t>
            </a:r>
            <a:r>
              <a:rPr sz="3000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1F487C"/>
                </a:solidFill>
                <a:latin typeface="Times New Roman"/>
                <a:cs typeface="Times New Roman"/>
              </a:rPr>
              <a:t>PROPERTIES</a:t>
            </a:r>
            <a:endParaRPr sz="3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000" dirty="0" smtClean="0">
                <a:solidFill>
                  <a:srgbClr val="1F487C"/>
                </a:solidFill>
                <a:latin typeface="Times New Roman"/>
                <a:cs typeface="Times New Roman"/>
              </a:rPr>
              <a:t>TRAINING SET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000" dirty="0" smtClean="0">
                <a:solidFill>
                  <a:srgbClr val="1F487C"/>
                </a:solidFill>
                <a:latin typeface="Times New Roman"/>
                <a:cs typeface="Times New Roman"/>
              </a:rPr>
              <a:t>CODE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000" dirty="0" smtClean="0">
                <a:solidFill>
                  <a:srgbClr val="1F487C"/>
                </a:solidFill>
                <a:latin typeface="Times New Roman"/>
                <a:cs typeface="Times New Roman"/>
              </a:rPr>
              <a:t>OUTPUT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vs accuracy…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52550"/>
            <a:ext cx="6553200" cy="3276600"/>
          </a:xfrm>
        </p:spPr>
      </p:pic>
    </p:spTree>
    <p:extLst>
      <p:ext uri="{BB962C8B-B14F-4D97-AF65-F5344CB8AC3E}">
        <p14:creationId xmlns="" xmlns:p14="http://schemas.microsoft.com/office/powerpoint/2010/main" val="33561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Figure_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0"/>
            <a:ext cx="7620000" cy="5143500"/>
          </a:xfrm>
        </p:spPr>
      </p:pic>
    </p:spTree>
    <p:extLst>
      <p:ext uri="{BB962C8B-B14F-4D97-AF65-F5344CB8AC3E}">
        <p14:creationId xmlns="" xmlns:p14="http://schemas.microsoft.com/office/powerpoint/2010/main" val="3874990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4190999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357124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latin typeface="Times New Roman"/>
                <a:cs typeface="Times New Roman"/>
              </a:rPr>
              <a:t>BACKGROUND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13233" y="2277991"/>
            <a:ext cx="7514035" cy="1787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dirty="0" smtClean="0"/>
              <a:t>“</a:t>
            </a:r>
            <a:r>
              <a:rPr b="1" dirty="0">
                <a:latin typeface="Times New Roman"/>
                <a:cs typeface="Times New Roman"/>
              </a:rPr>
              <a:t>Classification </a:t>
            </a:r>
            <a:r>
              <a:rPr spc="-5" dirty="0"/>
              <a:t>is </a:t>
            </a:r>
            <a:r>
              <a:rPr dirty="0"/>
              <a:t>a data </a:t>
            </a:r>
            <a:r>
              <a:rPr spc="-5" dirty="0"/>
              <a:t>mining </a:t>
            </a:r>
            <a:r>
              <a:rPr dirty="0"/>
              <a:t>technique used to predict</a:t>
            </a:r>
            <a:r>
              <a:rPr spc="-155" dirty="0"/>
              <a:t> </a:t>
            </a:r>
            <a:r>
              <a:rPr dirty="0"/>
              <a:t>group  </a:t>
            </a:r>
            <a:r>
              <a:rPr spc="-5" dirty="0"/>
              <a:t>membership for </a:t>
            </a:r>
            <a:r>
              <a:rPr dirty="0"/>
              <a:t>data</a:t>
            </a:r>
            <a:r>
              <a:rPr spc="-10" dirty="0"/>
              <a:t> </a:t>
            </a:r>
            <a:r>
              <a:rPr dirty="0"/>
              <a:t>instances.”</a:t>
            </a:r>
          </a:p>
          <a:p>
            <a:pPr marL="59055">
              <a:lnSpc>
                <a:spcPct val="100000"/>
              </a:lnSpc>
              <a:spcBef>
                <a:spcPts val="5"/>
              </a:spcBef>
            </a:pPr>
            <a:endParaRPr sz="3500" dirty="0"/>
          </a:p>
          <a:p>
            <a:pPr marL="414655" marR="37909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14655" algn="l"/>
                <a:tab pos="415290" algn="l"/>
              </a:tabLst>
            </a:pPr>
            <a:r>
              <a:rPr dirty="0"/>
              <a:t>The group </a:t>
            </a:r>
            <a:r>
              <a:rPr spc="-5" dirty="0"/>
              <a:t>membership is </a:t>
            </a:r>
            <a:r>
              <a:rPr dirty="0"/>
              <a:t>utilized in for the prediction of</a:t>
            </a:r>
            <a:r>
              <a:rPr spc="-150" dirty="0"/>
              <a:t> </a:t>
            </a:r>
            <a:r>
              <a:rPr dirty="0"/>
              <a:t>the  </a:t>
            </a:r>
            <a:r>
              <a:rPr spc="-5" dirty="0"/>
              <a:t>future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405257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 smtClean="0"/>
              <a:t>ORIGIN </a:t>
            </a:r>
            <a:r>
              <a:rPr sz="3800" dirty="0"/>
              <a:t>OF</a:t>
            </a:r>
            <a:r>
              <a:rPr sz="3800" spc="-70" dirty="0"/>
              <a:t> </a:t>
            </a:r>
            <a:r>
              <a:rPr sz="3800" dirty="0"/>
              <a:t>K-NN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7979409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Nearest Neighbors have been used in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statistical estimation</a:t>
            </a:r>
            <a:r>
              <a:rPr sz="24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and  pattern recognition already in the beginning of </a:t>
            </a:r>
            <a:r>
              <a:rPr sz="2400" spc="-25" dirty="0">
                <a:solidFill>
                  <a:srgbClr val="1F487C"/>
                </a:solidFill>
                <a:latin typeface="Times New Roman"/>
                <a:cs typeface="Times New Roman"/>
              </a:rPr>
              <a:t>1970’s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(non- 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parametric</a:t>
            </a:r>
            <a:r>
              <a:rPr sz="24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techniques).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F487C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method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prevailed in several disciplines and still it is</a:t>
            </a:r>
            <a:r>
              <a:rPr sz="2400" spc="-2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of the top 10 Data Mining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614743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IN A SENTENCE K-NN</a:t>
            </a:r>
            <a:r>
              <a:rPr sz="3800" spc="-475" dirty="0"/>
              <a:t> </a:t>
            </a:r>
            <a:r>
              <a:rPr lang="en-US" sz="3800" spc="-475" dirty="0" smtClean="0"/>
              <a:t> </a:t>
            </a:r>
            <a:r>
              <a:rPr sz="3800" dirty="0" smtClean="0"/>
              <a:t>IS</a:t>
            </a:r>
            <a:r>
              <a:rPr sz="3800" dirty="0"/>
              <a:t>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59378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5" dirty="0">
                <a:solidFill>
                  <a:srgbClr val="1F487C"/>
                </a:solidFill>
                <a:latin typeface="Times New Roman"/>
                <a:cs typeface="Times New Roman"/>
              </a:rPr>
              <a:t>It’s </a:t>
            </a:r>
            <a:r>
              <a:rPr lang="en-US" sz="2400" spc="-35" dirty="0" smtClean="0">
                <a:solidFill>
                  <a:srgbClr val="1F487C"/>
                </a:solidFill>
                <a:latin typeface="Times New Roman"/>
                <a:cs typeface="Times New Roman"/>
              </a:rPr>
              <a:t>almost like </a:t>
            </a:r>
            <a:r>
              <a:rPr sz="2400" dirty="0" smtClean="0">
                <a:solidFill>
                  <a:srgbClr val="1F487C"/>
                </a:solidFill>
                <a:latin typeface="Times New Roman"/>
                <a:cs typeface="Times New Roman"/>
              </a:rPr>
              <a:t>how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people judge by observing our</a:t>
            </a:r>
            <a:r>
              <a:rPr sz="2400" spc="-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peers.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2257" y="2540000"/>
            <a:ext cx="426529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0" dirty="0">
                <a:solidFill>
                  <a:srgbClr val="1F487C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tend to </a:t>
            </a:r>
            <a:r>
              <a:rPr lang="en-US" sz="2400" spc="-5" dirty="0" smtClean="0">
                <a:solidFill>
                  <a:srgbClr val="1F487C"/>
                </a:solidFill>
                <a:latin typeface="Times New Roman"/>
                <a:cs typeface="Times New Roman"/>
              </a:rPr>
              <a:t>collaborate</a:t>
            </a:r>
            <a:r>
              <a:rPr sz="2400" spc="-5" dirty="0" smtClean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1F487C"/>
                </a:solidFill>
                <a:latin typeface="Times New Roman"/>
                <a:cs typeface="Times New Roman"/>
              </a:rPr>
              <a:t>with</a:t>
            </a:r>
            <a:r>
              <a:rPr lang="en-US" sz="2400" dirty="0" smtClean="0">
                <a:solidFill>
                  <a:srgbClr val="1F487C"/>
                </a:solidFill>
                <a:latin typeface="Times New Roman"/>
                <a:cs typeface="Times New Roman"/>
              </a:rPr>
              <a:t>  </a:t>
            </a:r>
            <a:r>
              <a:rPr sz="2400" dirty="0" smtClean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people </a:t>
            </a:r>
            <a:r>
              <a:rPr lang="en-US" sz="2400" dirty="0" smtClean="0">
                <a:solidFill>
                  <a:srgbClr val="1F487C"/>
                </a:solidFill>
                <a:latin typeface="Times New Roman"/>
                <a:cs typeface="Times New Roman"/>
              </a:rPr>
              <a:t>having</a:t>
            </a:r>
            <a:r>
              <a:rPr sz="2400" dirty="0" smtClean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similar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attributes </a:t>
            </a:r>
            <a:r>
              <a:rPr lang="en-US" sz="2400" dirty="0" smtClean="0">
                <a:solidFill>
                  <a:srgbClr val="1F487C"/>
                </a:solidFill>
                <a:latin typeface="Times New Roman"/>
                <a:cs typeface="Times New Roman"/>
              </a:rPr>
              <a:t>as ours and the same happens with data too</a:t>
            </a:r>
            <a:r>
              <a:rPr sz="2400" dirty="0" smtClean="0">
                <a:solidFill>
                  <a:srgbClr val="1F487C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8260" y="2433827"/>
            <a:ext cx="1197864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295148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latin typeface="Times New Roman"/>
                <a:cs typeface="Times New Roman"/>
              </a:rPr>
              <a:t>DEFINITION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8071484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41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K-Nearest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Neighbor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considered a lazy learning</a:t>
            </a:r>
            <a:r>
              <a:rPr sz="2400" spc="-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algorithm  that classifies data sets based on their similarity with  </a:t>
            </a:r>
            <a:r>
              <a:rPr lang="en-US" sz="2400" dirty="0" smtClean="0">
                <a:solidFill>
                  <a:srgbClr val="1F487C"/>
                </a:solidFill>
                <a:latin typeface="Times New Roman"/>
                <a:cs typeface="Times New Roman"/>
              </a:rPr>
              <a:t>its </a:t>
            </a:r>
            <a:r>
              <a:rPr sz="2400" dirty="0" smtClean="0">
                <a:solidFill>
                  <a:srgbClr val="1F487C"/>
                </a:solidFill>
                <a:latin typeface="Times New Roman"/>
                <a:cs typeface="Times New Roman"/>
              </a:rPr>
              <a:t>neighbors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F487C"/>
              </a:buClr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228975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228340" algn="l"/>
                <a:tab pos="3228975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“K”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stands for number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of data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set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items</a:t>
            </a:r>
            <a:endParaRPr sz="2400" dirty="0">
              <a:latin typeface="Times New Roman"/>
              <a:cs typeface="Times New Roman"/>
            </a:endParaRPr>
          </a:p>
          <a:p>
            <a:pPr marL="3117215">
              <a:lnSpc>
                <a:spcPct val="100000"/>
              </a:lnSpc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that are considered for the</a:t>
            </a:r>
            <a:r>
              <a:rPr sz="2400" spc="-1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classification.</a:t>
            </a:r>
            <a:endParaRPr sz="2400" dirty="0">
              <a:latin typeface="Times New Roman"/>
              <a:cs typeface="Times New Roman"/>
            </a:endParaRPr>
          </a:p>
          <a:p>
            <a:pPr marL="316484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1F487C"/>
                </a:solidFill>
                <a:latin typeface="Times New Roman"/>
                <a:cs typeface="Times New Roman"/>
              </a:rPr>
              <a:t>Ex: </a:t>
            </a:r>
            <a:r>
              <a:rPr sz="1800" spc="-5" dirty="0">
                <a:solidFill>
                  <a:srgbClr val="1F487C"/>
                </a:solidFill>
                <a:latin typeface="Times New Roman"/>
                <a:cs typeface="Times New Roman"/>
              </a:rPr>
              <a:t>Image shows </a:t>
            </a:r>
            <a:r>
              <a:rPr sz="1800" dirty="0">
                <a:solidFill>
                  <a:srgbClr val="1F487C"/>
                </a:solidFill>
                <a:latin typeface="Times New Roman"/>
                <a:cs typeface="Times New Roman"/>
              </a:rPr>
              <a:t>classification for </a:t>
            </a:r>
            <a:r>
              <a:rPr sz="1800" spc="-5" dirty="0">
                <a:solidFill>
                  <a:srgbClr val="1F487C"/>
                </a:solidFill>
                <a:latin typeface="Times New Roman"/>
                <a:cs typeface="Times New Roman"/>
              </a:rPr>
              <a:t>different</a:t>
            </a:r>
            <a:r>
              <a:rPr sz="18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87C"/>
                </a:solidFill>
                <a:latin typeface="Times New Roman"/>
                <a:cs typeface="Times New Roman"/>
              </a:rPr>
              <a:t>k-values.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555748"/>
            <a:ext cx="1897380" cy="1626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40862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T</a:t>
            </a:r>
            <a:r>
              <a:rPr sz="3800" spc="5" dirty="0"/>
              <a:t>E</a:t>
            </a:r>
            <a:r>
              <a:rPr sz="3800" dirty="0"/>
              <a:t>CHNICA</a:t>
            </a:r>
            <a:r>
              <a:rPr sz="3800" spc="15" dirty="0"/>
              <a:t>L</a:t>
            </a:r>
            <a:r>
              <a:rPr sz="3800" spc="-380" dirty="0"/>
              <a:t>L</a:t>
            </a:r>
            <a:r>
              <a:rPr sz="3800" spc="-5" dirty="0"/>
              <a:t>Y…..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791083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the given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attributes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A={X</a:t>
            </a:r>
            <a:r>
              <a:rPr sz="2400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,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X</a:t>
            </a:r>
            <a:r>
              <a:rPr sz="2400" spc="-7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….. X</a:t>
            </a:r>
            <a:r>
              <a:rPr sz="2400" spc="-7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} Where D is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the 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dimension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of the data, we need to predict the corresponding 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classification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group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G={Y</a:t>
            </a:r>
            <a:r>
              <a:rPr sz="2400" spc="-7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,Y</a:t>
            </a:r>
            <a:r>
              <a:rPr sz="2400" spc="-7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…Y</a:t>
            </a:r>
            <a:r>
              <a:rPr sz="2400" spc="-7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}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using the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proximity  metric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over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K items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D dimension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that defines the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closeness  of association such that X € 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R</a:t>
            </a:r>
            <a:r>
              <a:rPr sz="2400" spc="-15" baseline="24305" dirty="0">
                <a:solidFill>
                  <a:srgbClr val="1F487C"/>
                </a:solidFill>
                <a:latin typeface="Times New Roman"/>
                <a:cs typeface="Times New Roman"/>
              </a:rPr>
              <a:t>D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and </a:t>
            </a:r>
            <a:r>
              <a:rPr sz="2400" spc="-114" dirty="0">
                <a:solidFill>
                  <a:srgbClr val="1F487C"/>
                </a:solidFill>
                <a:latin typeface="Times New Roman"/>
                <a:cs typeface="Times New Roman"/>
              </a:rPr>
              <a:t>Y</a:t>
            </a:r>
            <a:r>
              <a:rPr sz="2400" spc="-172" baseline="-20833" dirty="0">
                <a:solidFill>
                  <a:srgbClr val="1F487C"/>
                </a:solidFill>
                <a:latin typeface="Times New Roman"/>
                <a:cs typeface="Times New Roman"/>
              </a:rPr>
              <a:t>p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€</a:t>
            </a:r>
            <a:r>
              <a:rPr sz="2400" spc="-3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7008" y="775716"/>
            <a:ext cx="3788664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1015" y="839724"/>
            <a:ext cx="3605784" cy="2979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1965" y="820674"/>
            <a:ext cx="3644265" cy="3017520"/>
          </a:xfrm>
          <a:custGeom>
            <a:avLst/>
            <a:gdLst/>
            <a:ahLst/>
            <a:cxnLst/>
            <a:rect l="l" t="t" r="r" b="b"/>
            <a:pathLst>
              <a:path w="3644265" h="3017520">
                <a:moveTo>
                  <a:pt x="0" y="3017520"/>
                </a:moveTo>
                <a:lnTo>
                  <a:pt x="3643884" y="3017520"/>
                </a:lnTo>
                <a:lnTo>
                  <a:pt x="3643884" y="0"/>
                </a:lnTo>
                <a:lnTo>
                  <a:pt x="0" y="0"/>
                </a:lnTo>
                <a:lnTo>
                  <a:pt x="0" y="30175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315849"/>
            <a:ext cx="4030979" cy="300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0" dirty="0">
                <a:solidFill>
                  <a:srgbClr val="1F487C"/>
                </a:solidFill>
                <a:latin typeface="Times New Roman"/>
                <a:cs typeface="Times New Roman"/>
              </a:rPr>
              <a:t>THAT</a:t>
            </a:r>
            <a:r>
              <a:rPr sz="38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1F487C"/>
                </a:solidFill>
                <a:latin typeface="Times New Roman"/>
                <a:cs typeface="Times New Roman"/>
              </a:rPr>
              <a:t>IS….</a:t>
            </a: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Attribute </a:t>
            </a:r>
            <a:r>
              <a:rPr sz="2000" spc="-10" dirty="0">
                <a:solidFill>
                  <a:srgbClr val="1F487C"/>
                </a:solidFill>
                <a:latin typeface="Times New Roman"/>
                <a:cs typeface="Times New Roman"/>
              </a:rPr>
              <a:t>A={Color,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Outline,</a:t>
            </a:r>
            <a:r>
              <a:rPr sz="2000" spc="-2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Dot}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87C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marR="1495425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1F487C"/>
                </a:solidFill>
                <a:latin typeface="Times New Roman"/>
                <a:cs typeface="Times New Roman"/>
              </a:rPr>
              <a:t>Classification</a:t>
            </a:r>
            <a:r>
              <a:rPr sz="20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Group,  G={triangle,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square}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F487C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D=3, we are free to choose K</a:t>
            </a:r>
            <a:r>
              <a:rPr sz="2000" spc="-1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04459" y="361188"/>
            <a:ext cx="2731008" cy="766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0085" y="397002"/>
            <a:ext cx="2620010" cy="668020"/>
          </a:xfrm>
          <a:custGeom>
            <a:avLst/>
            <a:gdLst/>
            <a:ahLst/>
            <a:cxnLst/>
            <a:rect l="l" t="t" r="r" b="b"/>
            <a:pathLst>
              <a:path w="2620009" h="668019">
                <a:moveTo>
                  <a:pt x="0" y="667512"/>
                </a:moveTo>
                <a:lnTo>
                  <a:pt x="1468" y="591000"/>
                </a:lnTo>
                <a:lnTo>
                  <a:pt x="5651" y="520757"/>
                </a:lnTo>
                <a:lnTo>
                  <a:pt x="12216" y="458786"/>
                </a:lnTo>
                <a:lnTo>
                  <a:pt x="20829" y="407094"/>
                </a:lnTo>
                <a:lnTo>
                  <a:pt x="31157" y="367688"/>
                </a:lnTo>
                <a:lnTo>
                  <a:pt x="55625" y="333756"/>
                </a:lnTo>
                <a:lnTo>
                  <a:pt x="1234693" y="333756"/>
                </a:lnTo>
                <a:lnTo>
                  <a:pt x="1247452" y="324938"/>
                </a:lnTo>
                <a:lnTo>
                  <a:pt x="1269490" y="260417"/>
                </a:lnTo>
                <a:lnTo>
                  <a:pt x="1278103" y="208725"/>
                </a:lnTo>
                <a:lnTo>
                  <a:pt x="1284668" y="146754"/>
                </a:lnTo>
                <a:lnTo>
                  <a:pt x="1288851" y="76511"/>
                </a:lnTo>
                <a:lnTo>
                  <a:pt x="1290319" y="0"/>
                </a:lnTo>
                <a:lnTo>
                  <a:pt x="1291788" y="76511"/>
                </a:lnTo>
                <a:lnTo>
                  <a:pt x="1295971" y="146754"/>
                </a:lnTo>
                <a:lnTo>
                  <a:pt x="1302536" y="208725"/>
                </a:lnTo>
                <a:lnTo>
                  <a:pt x="1311149" y="260417"/>
                </a:lnTo>
                <a:lnTo>
                  <a:pt x="1321477" y="299823"/>
                </a:lnTo>
                <a:lnTo>
                  <a:pt x="1345945" y="333756"/>
                </a:lnTo>
                <a:lnTo>
                  <a:pt x="2564130" y="333756"/>
                </a:lnTo>
                <a:lnTo>
                  <a:pt x="2576888" y="342573"/>
                </a:lnTo>
                <a:lnTo>
                  <a:pt x="2598926" y="407094"/>
                </a:lnTo>
                <a:lnTo>
                  <a:pt x="2607539" y="458786"/>
                </a:lnTo>
                <a:lnTo>
                  <a:pt x="2614104" y="520757"/>
                </a:lnTo>
                <a:lnTo>
                  <a:pt x="2618287" y="591000"/>
                </a:lnTo>
                <a:lnTo>
                  <a:pt x="2619756" y="667512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5780">
              <a:lnSpc>
                <a:spcPct val="100000"/>
              </a:lnSpc>
              <a:spcBef>
                <a:spcPts val="105"/>
              </a:spcBef>
            </a:pPr>
            <a:r>
              <a:rPr dirty="0"/>
              <a:t>Attributes</a:t>
            </a:r>
            <a:r>
              <a:rPr spc="-225" dirty="0"/>
              <a:t> </a:t>
            </a:r>
            <a:r>
              <a:rPr dirty="0"/>
              <a:t>A</a:t>
            </a:r>
          </a:p>
        </p:txBody>
      </p:sp>
      <p:sp>
        <p:nvSpPr>
          <p:cNvPr id="9" name="object 9"/>
          <p:cNvSpPr/>
          <p:nvPr/>
        </p:nvSpPr>
        <p:spPr>
          <a:xfrm>
            <a:off x="8375904" y="1235963"/>
            <a:ext cx="312420" cy="2595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17814" y="1271777"/>
            <a:ext cx="215265" cy="2484120"/>
          </a:xfrm>
          <a:custGeom>
            <a:avLst/>
            <a:gdLst/>
            <a:ahLst/>
            <a:cxnLst/>
            <a:rect l="l" t="t" r="r" b="b"/>
            <a:pathLst>
              <a:path w="215265" h="2484120">
                <a:moveTo>
                  <a:pt x="0" y="0"/>
                </a:moveTo>
                <a:lnTo>
                  <a:pt x="41808" y="1404"/>
                </a:lnTo>
                <a:lnTo>
                  <a:pt x="75961" y="5238"/>
                </a:lnTo>
                <a:lnTo>
                  <a:pt x="98994" y="10929"/>
                </a:lnTo>
                <a:lnTo>
                  <a:pt x="107441" y="17907"/>
                </a:lnTo>
                <a:lnTo>
                  <a:pt x="107441" y="1224153"/>
                </a:lnTo>
                <a:lnTo>
                  <a:pt x="115889" y="1231130"/>
                </a:lnTo>
                <a:lnTo>
                  <a:pt x="138922" y="1236821"/>
                </a:lnTo>
                <a:lnTo>
                  <a:pt x="173075" y="1240655"/>
                </a:lnTo>
                <a:lnTo>
                  <a:pt x="214883" y="1242060"/>
                </a:lnTo>
                <a:lnTo>
                  <a:pt x="173075" y="1243464"/>
                </a:lnTo>
                <a:lnTo>
                  <a:pt x="138922" y="1247298"/>
                </a:lnTo>
                <a:lnTo>
                  <a:pt x="115889" y="1252989"/>
                </a:lnTo>
                <a:lnTo>
                  <a:pt x="107441" y="1259967"/>
                </a:lnTo>
                <a:lnTo>
                  <a:pt x="107441" y="2466213"/>
                </a:lnTo>
                <a:lnTo>
                  <a:pt x="98994" y="2473190"/>
                </a:lnTo>
                <a:lnTo>
                  <a:pt x="75961" y="2478881"/>
                </a:lnTo>
                <a:lnTo>
                  <a:pt x="41808" y="2482715"/>
                </a:lnTo>
                <a:lnTo>
                  <a:pt x="0" y="2484120"/>
                </a:lnTo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88730" y="998296"/>
            <a:ext cx="10223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1F487C"/>
                </a:solidFill>
                <a:latin typeface="Times New Roman"/>
                <a:cs typeface="Times New Roman"/>
              </a:rPr>
              <a:t>C</a:t>
            </a:r>
            <a:endParaRPr sz="900">
              <a:latin typeface="Times New Roman"/>
              <a:cs typeface="Times New Roman"/>
            </a:endParaRPr>
          </a:p>
          <a:p>
            <a:pPr marL="12700" marR="24130" algn="just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1F487C"/>
                </a:solidFill>
                <a:latin typeface="Times New Roman"/>
                <a:cs typeface="Times New Roman"/>
              </a:rPr>
              <a:t>l  a  </a:t>
            </a:r>
            <a:r>
              <a:rPr sz="900" spc="-5" dirty="0">
                <a:solidFill>
                  <a:srgbClr val="1F487C"/>
                </a:solidFill>
                <a:latin typeface="Times New Roman"/>
                <a:cs typeface="Times New Roman"/>
              </a:rPr>
              <a:t>s  s  i  f  i  </a:t>
            </a:r>
            <a:r>
              <a:rPr sz="900" dirty="0">
                <a:solidFill>
                  <a:srgbClr val="1F487C"/>
                </a:solidFill>
                <a:latin typeface="Times New Roman"/>
                <a:cs typeface="Times New Roman"/>
              </a:rPr>
              <a:t>c  a  t  i  o  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8730" y="3056635"/>
            <a:ext cx="10795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G</a:t>
            </a:r>
            <a:endParaRPr sz="900">
              <a:latin typeface="Times New Roman"/>
              <a:cs typeface="Times New Roman"/>
            </a:endParaRPr>
          </a:p>
          <a:p>
            <a:pPr marL="12700" marR="29845" algn="just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r  o  u  p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5849"/>
            <a:ext cx="46386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PROXIMITY</a:t>
            </a:r>
            <a:r>
              <a:rPr sz="3800" spc="-200" dirty="0"/>
              <a:t> </a:t>
            </a:r>
            <a:r>
              <a:rPr sz="3800" dirty="0"/>
              <a:t>METRIC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223009"/>
            <a:ext cx="800036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Definition: Also termed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as “Similarity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Measure”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quantifies</a:t>
            </a:r>
            <a:r>
              <a:rPr sz="2400" spc="-2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the  association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among 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different</a:t>
            </a:r>
            <a:r>
              <a:rPr sz="24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items.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Following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a table of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measures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for </a:t>
            </a:r>
            <a:r>
              <a:rPr sz="2400" spc="-10" dirty="0">
                <a:solidFill>
                  <a:srgbClr val="1F487C"/>
                </a:solidFill>
                <a:latin typeface="Times New Roman"/>
                <a:cs typeface="Times New Roman"/>
              </a:rPr>
              <a:t>different 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data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items: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9555" y="2597023"/>
          <a:ext cx="5975984" cy="1454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4620"/>
                <a:gridCol w="2031364"/>
              </a:tblGrid>
              <a:tr h="3327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Similarity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Measure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 Format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Contingency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Table,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Jaccard coefficient, Distance</a:t>
                      </a:r>
                      <a:r>
                        <a:rPr sz="12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Measure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Z-Score, Min-Max Normalization, Distance</a:t>
                      </a:r>
                      <a:r>
                        <a:rPr sz="12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Measures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Numeric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Cosine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Similarity,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Dot</a:t>
                      </a:r>
                      <a:r>
                        <a:rPr sz="1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Product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Vectors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131</TotalTime>
  <Words>585</Words>
  <Application>Microsoft Office PowerPoint</Application>
  <PresentationFormat>On-screen Show (16:9)</PresentationFormat>
  <Paragraphs>101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Parallax</vt:lpstr>
      <vt:lpstr>Optical Character Recognition using knn </vt:lpstr>
      <vt:lpstr>OUTLINE</vt:lpstr>
      <vt:lpstr>BACKGROUND</vt:lpstr>
      <vt:lpstr>ORIGIN OF K-NN</vt:lpstr>
      <vt:lpstr>IN A SENTENCE K-NN  IS…..</vt:lpstr>
      <vt:lpstr>DEFINITION</vt:lpstr>
      <vt:lpstr>TECHNICALLY…..</vt:lpstr>
      <vt:lpstr>Attributes A</vt:lpstr>
      <vt:lpstr>PROXIMITY METRIC</vt:lpstr>
      <vt:lpstr>PROXIMITY METRIC</vt:lpstr>
      <vt:lpstr>PROXIMITY METRIC</vt:lpstr>
      <vt:lpstr>Slide 12</vt:lpstr>
      <vt:lpstr>K-NN IN ACTION</vt:lpstr>
      <vt:lpstr>SOME PROCESSING….</vt:lpstr>
      <vt:lpstr>PLOTTING</vt:lpstr>
      <vt:lpstr>REMARKS: PROS..</vt:lpstr>
      <vt:lpstr>CONS….</vt:lpstr>
      <vt:lpstr>TRAINING DATA…..</vt:lpstr>
      <vt:lpstr>CODE….</vt:lpstr>
      <vt:lpstr>K vs accuracy… </vt:lpstr>
      <vt:lpstr>Slide 21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 using knn</dc:title>
  <dc:creator>student</dc:creator>
  <cp:lastModifiedBy>Anant</cp:lastModifiedBy>
  <cp:revision>12</cp:revision>
  <dcterms:created xsi:type="dcterms:W3CDTF">2018-04-12T06:47:49Z</dcterms:created>
  <dcterms:modified xsi:type="dcterms:W3CDTF">2018-04-17T16:58:44Z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2018-04-12T00:00:00Z</vt:filetime>
  </property>
</Properties>
</file>