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A73C3-58D8-4BBF-83E3-1D92F5C9C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81B2B4-451F-4610-B947-1D230FDBF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B8563-0EA6-4899-A7C1-E4A5B290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6AB62-B103-45CB-9F2B-5A1BB69D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E8E18-16D5-455C-A570-AF235B64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1C719-1A0C-4E65-A753-0197D6E6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8C566-5F05-4DB1-8B6D-F649528CA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8A28DB-4165-4A84-9B00-586B79DD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0DDAD-0CC0-4D4F-AE5F-10C6FF20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2DAC4-F2B6-4552-B659-48D4DAA4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2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D8BC46-6790-4520-B79F-C88495352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0B0D55-44DD-4CD6-8D29-63F03E8D0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25B56-D2F9-476C-9F88-057E630C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8C3D5-E22A-42E2-A1A9-68D24068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C7B1-5CC2-455B-8910-0FEB10F3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0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F36FD-7A61-4D97-9944-1EE7267B9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07AFD-5DFE-4D43-9645-0C5FC51E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CFE8D-C21D-40A6-8EF3-EC6038E9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D65B4-4761-46E5-B94C-E55DA57B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5B107-25F0-434E-BDB5-8BAE2EA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44E7F-C4FC-45D5-ACD2-E492AE79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357DC-AC59-4F09-88B9-26089A353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D4C7FF-6A27-4C7B-9774-BA515B7BF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C188C-76BE-4AC0-BDB6-392C2EBF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0A8B3-2CC6-4CB4-83E4-91601C2C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65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03E46-ADC0-41E4-B22E-F8C2E166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4F7BCD-70BB-41DF-8592-FA039A770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01FF9-20FA-4074-B202-27F7A7757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179B17-A255-4DCB-B52B-DF27AE3C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D5A7A-B04D-4F65-861A-BDF7C16C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29F9C-02A0-4A96-BD08-020082B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09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BF22-2424-4DB9-ACB5-EA477FD8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606C7-640E-4AFF-98B0-ECDE20E91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3D211-C52C-437C-B35D-0854DEE2C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82BAD-F221-4C10-B7A1-B4348FB2A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613266-802E-4EDE-8559-2758A43A4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A24882-5AE7-49E5-97CD-F6593143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6189D6-74C3-4BE3-AE37-4F57E83C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A125E-DB9D-4FB4-A135-5FEA9CE4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429C7-4296-44DB-B8AC-44DCE9B7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2D1AC9-698B-4948-A651-4E3B461A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709176-D669-492E-93BA-3323FA1A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4F7CA4-6B8D-4D0C-97E0-0629D6EC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0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BCD2E-1E5C-44E2-9E70-C620C867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53215E-3955-4773-B974-358C41AE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25387-7523-4DB4-AE27-ED12E761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078C2-73B4-4585-94B2-83DCEB3C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3E373-1543-4390-89FD-74F15D17C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C54C92-5348-4B5D-8594-2D63D661F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247D50-152F-4740-8A69-A4572F6F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F35FC-60D6-4EBE-80EF-86BB311D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FF92C-C833-4801-A9D1-43489311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4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4498D-6290-460F-9620-344852FC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CE4B96-C83F-47BF-9D9E-A5EE6F0CC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A87D3-C46A-4FAE-BD09-2D3CAC6F3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9F66B-9AF6-4CB3-8809-ECC8F115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0835B-28AC-44EB-BFAD-C5D8E7B1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945BF-BEC1-4143-9F32-704957A8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55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525207-939C-4C8B-80E0-5FCF97C0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82BD70-CA05-483C-BF94-168EA628D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3C627-2F00-4EEF-A00B-4D0473873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52CFD-0065-4182-942B-C5879C4D47C8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362D4-5EAE-40C1-A87A-2B8A10C1F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4671E-074F-43E8-B7A4-ED4645A3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6BC87-D2DA-4D3E-B9CA-2CF95DE77A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5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다른 페이지 연결선 5"/>
          <p:cNvSpPr/>
          <p:nvPr/>
        </p:nvSpPr>
        <p:spPr>
          <a:xfrm rot="16200000" flipV="1">
            <a:off x="6572202" y="1238202"/>
            <a:ext cx="6858000" cy="43815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10348"/>
              <a:gd name="connsiteX1" fmla="*/ 10000 w 10000"/>
              <a:gd name="connsiteY1" fmla="*/ 0 h 10348"/>
              <a:gd name="connsiteX2" fmla="*/ 10000 w 10000"/>
              <a:gd name="connsiteY2" fmla="*/ 8000 h 10348"/>
              <a:gd name="connsiteX3" fmla="*/ 4250 w 10000"/>
              <a:gd name="connsiteY3" fmla="*/ 10348 h 10348"/>
              <a:gd name="connsiteX4" fmla="*/ 0 w 10000"/>
              <a:gd name="connsiteY4" fmla="*/ 8000 h 10348"/>
              <a:gd name="connsiteX5" fmla="*/ 0 w 10000"/>
              <a:gd name="connsiteY5" fmla="*/ 0 h 10348"/>
              <a:gd name="connsiteX0" fmla="*/ 0 w 10000"/>
              <a:gd name="connsiteY0" fmla="*/ 0 h 20878"/>
              <a:gd name="connsiteX1" fmla="*/ 10000 w 10000"/>
              <a:gd name="connsiteY1" fmla="*/ 0 h 20878"/>
              <a:gd name="connsiteX2" fmla="*/ 10000 w 10000"/>
              <a:gd name="connsiteY2" fmla="*/ 8000 h 20878"/>
              <a:gd name="connsiteX3" fmla="*/ 1269 w 10000"/>
              <a:gd name="connsiteY3" fmla="*/ 20878 h 20878"/>
              <a:gd name="connsiteX4" fmla="*/ 0 w 10000"/>
              <a:gd name="connsiteY4" fmla="*/ 8000 h 20878"/>
              <a:gd name="connsiteX5" fmla="*/ 0 w 10000"/>
              <a:gd name="connsiteY5" fmla="*/ 0 h 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20878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1269" y="20878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solidFill>
            <a:srgbClr val="2F4054"/>
          </a:solidFill>
          <a:ln>
            <a:noFill/>
          </a:ln>
          <a:effectLst>
            <a:outerShdw blurRad="2540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각 삼각형 4"/>
          <p:cNvSpPr/>
          <p:nvPr/>
        </p:nvSpPr>
        <p:spPr>
          <a:xfrm>
            <a:off x="0" y="3111500"/>
            <a:ext cx="12192000" cy="3746500"/>
          </a:xfrm>
          <a:prstGeom prst="rtTriangle">
            <a:avLst/>
          </a:prstGeom>
          <a:solidFill>
            <a:srgbClr val="E6CFC1"/>
          </a:solidFill>
          <a:ln>
            <a:noFill/>
          </a:ln>
          <a:effectLst>
            <a:outerShdw blurRad="127000" dist="12700" dir="18900000" algn="b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3680" y="2016054"/>
            <a:ext cx="6330998" cy="128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000" b="1" i="1" dirty="0">
                <a:latin typeface="+mj-lt"/>
              </a:rPr>
              <a:t>2020 </a:t>
            </a:r>
            <a:r>
              <a:rPr lang="ko-KR" altLang="en-US" sz="1000" b="1" i="1" dirty="0">
                <a:latin typeface="+mj-lt"/>
              </a:rPr>
              <a:t>동남권 </a:t>
            </a:r>
            <a:r>
              <a:rPr lang="ko-KR" altLang="en-US" sz="1000" b="1" i="1" dirty="0" err="1">
                <a:latin typeface="+mj-lt"/>
              </a:rPr>
              <a:t>희망이음</a:t>
            </a:r>
            <a:r>
              <a:rPr lang="ko-KR" altLang="en-US" sz="1000" b="1" i="1" dirty="0">
                <a:latin typeface="+mj-lt"/>
              </a:rPr>
              <a:t> 아이디어 공모전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>
                <a:solidFill>
                  <a:srgbClr val="2F4054"/>
                </a:solidFill>
              </a:rPr>
              <a:t> </a:t>
            </a:r>
            <a:r>
              <a:rPr lang="ko-KR" altLang="en-US" sz="4800" b="1" i="1" kern="0">
                <a:solidFill>
                  <a:srgbClr val="2F4054"/>
                </a:solidFill>
              </a:rPr>
              <a:t>렌트방</a:t>
            </a:r>
            <a:endParaRPr lang="ko-KR" altLang="en-US" sz="4800" b="1" i="1" kern="0" dirty="0">
              <a:solidFill>
                <a:srgbClr val="2F4054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020853">
            <a:off x="8322521" y="4504181"/>
            <a:ext cx="2601994" cy="1810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Change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>
                <a:solidFill>
                  <a:prstClr val="white"/>
                </a:solidFill>
              </a:rPr>
              <a:t>울산대학교 </a:t>
            </a:r>
            <a:r>
              <a:rPr lang="ko-KR" altLang="en-US" sz="1200" dirty="0">
                <a:solidFill>
                  <a:prstClr val="white"/>
                </a:solidFill>
              </a:rPr>
              <a:t>첨단소재공학과 박상호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울산대학교 회계학과 </a:t>
            </a:r>
            <a:r>
              <a:rPr lang="ko-KR" altLang="en-US" sz="1200" dirty="0" err="1">
                <a:solidFill>
                  <a:prstClr val="white"/>
                </a:solidFill>
              </a:rPr>
              <a:t>최은</a:t>
            </a:r>
            <a:endParaRPr lang="ko-KR" altLang="en-US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울산대학교 회계학과 박지윤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울산대학교 항공우주학과 김혜진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SWOT </a:t>
            </a:r>
            <a:r>
              <a:rPr lang="ko-KR" altLang="en-US" sz="3200" b="1" i="1" dirty="0">
                <a:solidFill>
                  <a:schemeClr val="bg1"/>
                </a:solidFill>
              </a:rPr>
              <a:t>분석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6A1B-9D12-4A92-BB47-699F7C882399}"/>
              </a:ext>
            </a:extLst>
          </p:cNvPr>
          <p:cNvSpPr txBox="1"/>
          <p:nvPr/>
        </p:nvSpPr>
        <p:spPr>
          <a:xfrm>
            <a:off x="407647" y="1350952"/>
            <a:ext cx="6510013" cy="533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⓵코로나로 인해 자취방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원룸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과 관련된 문제가 극대화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자취방을 계약하였지만 코로나로 인해 실질적으로 살지는 않는 사람이 늘어나고 있음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자취방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원룸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이 많이 남게 되는 상황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부동산 임대업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특히 원룸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자의 위험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전국 평균 </a:t>
            </a:r>
            <a:r>
              <a:rPr lang="ko-KR" altLang="en-US" sz="2400" b="1" kern="0" dirty="0" err="1">
                <a:solidFill>
                  <a:srgbClr val="000000"/>
                </a:solidFill>
                <a:latin typeface="+mn-ea"/>
              </a:rPr>
              <a:t>공실률은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 오피스 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11.2%,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중대형 상가 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12.4%,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소규모 상가 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6.5%-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코로나로 인해 계약을 했지만 살고 있지 않은 대학생의 증가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9F8EFD-BAB3-438C-91F1-2D80F5B68C8D}"/>
              </a:ext>
            </a:extLst>
          </p:cNvPr>
          <p:cNvSpPr/>
          <p:nvPr/>
        </p:nvSpPr>
        <p:spPr>
          <a:xfrm>
            <a:off x="407647" y="947590"/>
            <a:ext cx="1667684" cy="378777"/>
          </a:xfrm>
          <a:prstGeom prst="rect">
            <a:avLst/>
          </a:prstGeom>
          <a:solidFill>
            <a:srgbClr val="E6CFC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opportunity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469A2F0-9A76-4324-B5EF-E5B39DC9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73" y="1654726"/>
            <a:ext cx="4794779" cy="439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SWOT </a:t>
            </a:r>
            <a:r>
              <a:rPr lang="ko-KR" altLang="en-US" sz="3200" b="1" i="1" dirty="0">
                <a:solidFill>
                  <a:schemeClr val="bg1"/>
                </a:solidFill>
              </a:rPr>
              <a:t>분석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5DC9C3-4B66-4C27-AFEB-749BAF564369}"/>
              </a:ext>
            </a:extLst>
          </p:cNvPr>
          <p:cNvSpPr/>
          <p:nvPr/>
        </p:nvSpPr>
        <p:spPr>
          <a:xfrm>
            <a:off x="598153" y="1119757"/>
            <a:ext cx="1452282" cy="378777"/>
          </a:xfrm>
          <a:prstGeom prst="rect">
            <a:avLst/>
          </a:prstGeom>
          <a:solidFill>
            <a:srgbClr val="E6CFC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Weakness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6A1B-9D12-4A92-BB47-699F7C882399}"/>
              </a:ext>
            </a:extLst>
          </p:cNvPr>
          <p:cNvSpPr txBox="1"/>
          <p:nvPr/>
        </p:nvSpPr>
        <p:spPr>
          <a:xfrm>
            <a:off x="598153" y="1498534"/>
            <a:ext cx="10978496" cy="296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⓶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울산의 숙소 예약 증가로 인한 유동 인구 증가 가능성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+mn-ea"/>
              </a:rPr>
              <a:t>비어있던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 방들을 사용하게 됨으로써 지역경제 활성화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모바일 앱에서 자신이 하는 숙소의 지역 명소나 주변 관광지의 홍보를 통해 울산 관광에 도움이 될 것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-&gt;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숙소가 여행 목적지로서 스스로 관광객을 끌어들이게 됨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D49259-1AC7-4358-A7CD-D2E51A6F0100}"/>
              </a:ext>
            </a:extLst>
          </p:cNvPr>
          <p:cNvSpPr/>
          <p:nvPr/>
        </p:nvSpPr>
        <p:spPr>
          <a:xfrm>
            <a:off x="598152" y="1119757"/>
            <a:ext cx="1667684" cy="378777"/>
          </a:xfrm>
          <a:prstGeom prst="rect">
            <a:avLst/>
          </a:prstGeom>
          <a:solidFill>
            <a:srgbClr val="E6CFC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opportunity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8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>
                <a:solidFill>
                  <a:schemeClr val="bg1"/>
                </a:solidFill>
              </a:rPr>
              <a:t>수행 과정 </a:t>
            </a:r>
            <a:r>
              <a:rPr lang="en-US" altLang="ko-KR" sz="3200" b="1" i="1">
                <a:solidFill>
                  <a:schemeClr val="bg1"/>
                </a:solidFill>
              </a:rPr>
              <a:t>– SWOT </a:t>
            </a:r>
            <a:r>
              <a:rPr lang="ko-KR" altLang="en-US" sz="3200" b="1" i="1">
                <a:solidFill>
                  <a:schemeClr val="bg1"/>
                </a:solidFill>
              </a:rPr>
              <a:t>분석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433535" y="398467"/>
            <a:ext cx="3402230" cy="4473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" b="1" i="1"/>
              <a:t>2020 </a:t>
            </a:r>
            <a:r>
              <a:rPr lang="ko-KR" altLang="en-US" sz="1000" b="1" i="1"/>
              <a:t>동남권 희망이음 아이디어 공모전 </a:t>
            </a:r>
            <a:r>
              <a:rPr lang="ko-KR" altLang="en-US" sz="2400" b="1" i="1" kern="0">
                <a:solidFill>
                  <a:srgbClr val="404040"/>
                </a:solidFill>
              </a:rPr>
              <a:t>렌트방</a:t>
            </a:r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98153" y="1119757"/>
            <a:ext cx="1452282" cy="378777"/>
          </a:xfrm>
          <a:prstGeom prst="rect">
            <a:avLst/>
          </a:prstGeom>
          <a:solidFill>
            <a:srgbClr val="E6CFC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>
                <a:solidFill>
                  <a:schemeClr val="tx1"/>
                </a:solidFill>
              </a:rPr>
              <a:t>Threat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153" y="1498534"/>
            <a:ext cx="5466438" cy="3604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kern="0" spc="0">
                <a:solidFill>
                  <a:srgbClr val="000000"/>
                </a:solidFill>
                <a:effectLst/>
                <a:latin typeface="+mn-ea"/>
              </a:rPr>
              <a:t>⓵ 유사 앱의 존재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kern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2400" b="1" kern="0">
                <a:solidFill>
                  <a:srgbClr val="000000"/>
                </a:solidFill>
                <a:latin typeface="+mn-ea"/>
              </a:rPr>
              <a:t> 야놀자</a:t>
            </a:r>
            <a:r>
              <a:rPr lang="en-US" altLang="ko-KR" sz="2400" b="1" ker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2400" b="1" kern="0">
                <a:solidFill>
                  <a:srgbClr val="000000"/>
                </a:solidFill>
                <a:latin typeface="+mn-ea"/>
              </a:rPr>
              <a:t> 아고다 등 비슷한 숙박 어플들이 이미 존재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kern="0">
                <a:solidFill>
                  <a:srgbClr val="000000"/>
                </a:solidFill>
                <a:latin typeface="+mn-ea"/>
              </a:rPr>
              <a:t>-&gt;</a:t>
            </a:r>
            <a:r>
              <a:rPr lang="ko-KR" altLang="en-US" sz="2400" b="1" kern="0">
                <a:solidFill>
                  <a:srgbClr val="000000"/>
                </a:solidFill>
                <a:latin typeface="+mn-ea"/>
              </a:rPr>
              <a:t> 이 앱들을 뛰어넘을 수 있는 장점이 필요</a:t>
            </a:r>
          </a:p>
          <a:p>
            <a:pPr marL="0" marR="0" indent="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kern="0">
                <a:solidFill>
                  <a:srgbClr val="000000"/>
                </a:solidFill>
                <a:latin typeface="+mn-ea"/>
              </a:rPr>
              <a:t>-&gt;</a:t>
            </a:r>
            <a:r>
              <a:rPr lang="ko-KR" altLang="en-US" sz="2400" b="1" kern="0">
                <a:solidFill>
                  <a:srgbClr val="000000"/>
                </a:solidFill>
                <a:latin typeface="+mn-ea"/>
              </a:rPr>
              <a:t> 많은 홍보가 필요할 것으로 예상</a:t>
            </a:r>
          </a:p>
        </p:txBody>
      </p:sp>
      <p:pic>
        <p:nvPicPr>
          <p:cNvPr id="1031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357021"/>
            <a:ext cx="5697250" cy="4833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SWOT </a:t>
            </a:r>
            <a:r>
              <a:rPr lang="ko-KR" altLang="en-US" sz="3200" b="1" i="1" dirty="0">
                <a:solidFill>
                  <a:schemeClr val="bg1"/>
                </a:solidFill>
              </a:rPr>
              <a:t>분석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5DC9C3-4B66-4C27-AFEB-749BAF564369}"/>
              </a:ext>
            </a:extLst>
          </p:cNvPr>
          <p:cNvSpPr/>
          <p:nvPr/>
        </p:nvSpPr>
        <p:spPr>
          <a:xfrm>
            <a:off x="598153" y="1119757"/>
            <a:ext cx="1452282" cy="378777"/>
          </a:xfrm>
          <a:prstGeom prst="rect">
            <a:avLst/>
          </a:prstGeom>
          <a:solidFill>
            <a:srgbClr val="E6CFC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Threat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6A1B-9D12-4A92-BB47-699F7C882399}"/>
              </a:ext>
            </a:extLst>
          </p:cNvPr>
          <p:cNvSpPr txBox="1"/>
          <p:nvPr/>
        </p:nvSpPr>
        <p:spPr>
          <a:xfrm>
            <a:off x="598153" y="1498534"/>
            <a:ext cx="5466438" cy="473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⓶ 코로나로 인한 유동 인구의 감소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사회적 거리두기로 인해 지역 내외 이동에 대한 사회적 인식이 부정적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최근 코로나 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19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사태로 지역 상권의 어려움 가중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-&gt;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주요 상권의 유동 인구는 </a:t>
            </a:r>
            <a:r>
              <a:rPr lang="ko-KR" altLang="en-US" sz="2400" b="1" kern="0" dirty="0" err="1">
                <a:solidFill>
                  <a:srgbClr val="000000"/>
                </a:solidFill>
                <a:latin typeface="+mn-ea"/>
              </a:rPr>
              <a:t>확진자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 발생 이전과 비교하면 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30%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수준에 불과한 것으로 파악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6704B69-C33A-4625-B755-EEDE65316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411" y="2045979"/>
            <a:ext cx="5466436" cy="364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2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SWOT </a:t>
            </a:r>
            <a:r>
              <a:rPr lang="ko-KR" altLang="en-US" sz="3200" b="1" i="1" dirty="0">
                <a:solidFill>
                  <a:schemeClr val="bg1"/>
                </a:solidFill>
              </a:rPr>
              <a:t>전략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82244AC-6603-4563-A13D-B468E308D201}"/>
              </a:ext>
            </a:extLst>
          </p:cNvPr>
          <p:cNvSpPr/>
          <p:nvPr/>
        </p:nvSpPr>
        <p:spPr>
          <a:xfrm>
            <a:off x="4409730" y="2064726"/>
            <a:ext cx="1850144" cy="1850144"/>
          </a:xfrm>
          <a:prstGeom prst="ellipse">
            <a:avLst/>
          </a:prstGeom>
          <a:solidFill>
            <a:srgbClr val="2F4054">
              <a:alpha val="32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S</a:t>
            </a: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CB1F8F-0E73-492E-A1A1-033B64C101AF}"/>
              </a:ext>
            </a:extLst>
          </p:cNvPr>
          <p:cNvSpPr/>
          <p:nvPr/>
        </p:nvSpPr>
        <p:spPr>
          <a:xfrm>
            <a:off x="4409730" y="3456020"/>
            <a:ext cx="1850144" cy="1850144"/>
          </a:xfrm>
          <a:prstGeom prst="ellipse">
            <a:avLst/>
          </a:prstGeom>
          <a:solidFill>
            <a:srgbClr val="2F4054">
              <a:alpha val="32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O</a:t>
            </a: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F57A807-5339-4D4B-9BF4-FBC0C8B6449E}"/>
              </a:ext>
            </a:extLst>
          </p:cNvPr>
          <p:cNvSpPr/>
          <p:nvPr/>
        </p:nvSpPr>
        <p:spPr>
          <a:xfrm>
            <a:off x="5931785" y="2064726"/>
            <a:ext cx="1850144" cy="1850144"/>
          </a:xfrm>
          <a:prstGeom prst="ellipse">
            <a:avLst/>
          </a:prstGeom>
          <a:noFill/>
          <a:ln w="12700" cap="flat" cmpd="sng" algn="ctr">
            <a:solidFill>
              <a:srgbClr val="2F4054"/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W</a:t>
            </a: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3D96111-158A-48C7-86BC-41E988800CFD}"/>
              </a:ext>
            </a:extLst>
          </p:cNvPr>
          <p:cNvSpPr/>
          <p:nvPr/>
        </p:nvSpPr>
        <p:spPr>
          <a:xfrm>
            <a:off x="5931785" y="3456020"/>
            <a:ext cx="1850144" cy="1850144"/>
          </a:xfrm>
          <a:prstGeom prst="ellipse">
            <a:avLst/>
          </a:prstGeom>
          <a:solidFill>
            <a:srgbClr val="2F4054">
              <a:alpha val="32000"/>
            </a:srgbClr>
          </a:solidFill>
          <a:ln w="127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T</a:t>
            </a:r>
            <a:endParaRPr kumimoji="0" lang="ko-KR" altLang="en-US" sz="4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3187327-E420-4ED8-B461-EE3BC702FD0D}"/>
              </a:ext>
            </a:extLst>
          </p:cNvPr>
          <p:cNvSpPr/>
          <p:nvPr/>
        </p:nvSpPr>
        <p:spPr>
          <a:xfrm>
            <a:off x="1645902" y="2064726"/>
            <a:ext cx="1850144" cy="1850144"/>
          </a:xfrm>
          <a:prstGeom prst="ellipse">
            <a:avLst/>
          </a:prstGeom>
          <a:solidFill>
            <a:srgbClr val="5FD0D4"/>
          </a:solidFill>
          <a:ln w="12700" cap="flat" cmpd="sng" algn="ctr">
            <a:solidFill>
              <a:srgbClr val="84B8DD"/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SO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Strategy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5B2C2C8-122B-426F-85FE-9BA23F683453}"/>
              </a:ext>
            </a:extLst>
          </p:cNvPr>
          <p:cNvSpPr/>
          <p:nvPr/>
        </p:nvSpPr>
        <p:spPr>
          <a:xfrm>
            <a:off x="8665237" y="3456020"/>
            <a:ext cx="1850144" cy="1850144"/>
          </a:xfrm>
          <a:prstGeom prst="ellipse">
            <a:avLst/>
          </a:prstGeom>
          <a:solidFill>
            <a:srgbClr val="2F4054"/>
          </a:solidFill>
          <a:ln w="12700" cap="flat" cmpd="sng" algn="ctr">
            <a:noFill/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20000000000000000000"/>
                <a:ea typeface="맑은 고딕" panose="020B0503020000020004" pitchFamily="50" charset="-127"/>
                <a:cs typeface="+mn-cs"/>
              </a:rPr>
              <a:t>Strategy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2000000000000000000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3356A77-EA4B-4684-8195-E971D8DBFDEA}"/>
              </a:ext>
            </a:extLst>
          </p:cNvPr>
          <p:cNvCxnSpPr>
            <a:stCxn id="49" idx="6"/>
            <a:endCxn id="46" idx="2"/>
          </p:cNvCxnSpPr>
          <p:nvPr/>
        </p:nvCxnSpPr>
        <p:spPr>
          <a:xfrm>
            <a:off x="3496046" y="2989798"/>
            <a:ext cx="913684" cy="1391294"/>
          </a:xfrm>
          <a:prstGeom prst="line">
            <a:avLst/>
          </a:prstGeom>
          <a:noFill/>
          <a:ln w="6350" cap="flat" cmpd="sng" algn="ctr">
            <a:solidFill>
              <a:srgbClr val="2F4054"/>
            </a:solidFill>
            <a:prstDash val="solid"/>
            <a:miter/>
          </a:ln>
          <a:effectLst/>
        </p:spPr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BC74D27-D81C-4CC3-B031-6A38327FBF42}"/>
              </a:ext>
            </a:extLst>
          </p:cNvPr>
          <p:cNvCxnSpPr>
            <a:cxnSpLocks/>
            <a:stCxn id="50" idx="2"/>
            <a:endCxn id="48" idx="6"/>
          </p:cNvCxnSpPr>
          <p:nvPr/>
        </p:nvCxnSpPr>
        <p:spPr>
          <a:xfrm flipH="1">
            <a:off x="7781929" y="4381092"/>
            <a:ext cx="883308" cy="0"/>
          </a:xfrm>
          <a:prstGeom prst="line">
            <a:avLst/>
          </a:prstGeom>
          <a:noFill/>
          <a:ln w="6350" cap="flat" cmpd="sng" algn="ctr">
            <a:solidFill>
              <a:srgbClr val="2F4054"/>
            </a:solidFill>
            <a:prstDash val="solid"/>
            <a:miter/>
          </a:ln>
          <a:effectLst/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E28473-26B0-473E-B7AB-C3B805DE3B5B}"/>
              </a:ext>
            </a:extLst>
          </p:cNvPr>
          <p:cNvSpPr/>
          <p:nvPr/>
        </p:nvSpPr>
        <p:spPr>
          <a:xfrm>
            <a:off x="7875042" y="1363139"/>
            <a:ext cx="403078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● 앱만의 혜택을 주어 다른 앱과의 차별화 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● 국내여행을 홍보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-&gt;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지역경제 활성화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,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관광도시 이미지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2BBAD5-85F2-4B92-AAA9-D2853090385A}"/>
              </a:ext>
            </a:extLst>
          </p:cNvPr>
          <p:cNvSpPr/>
          <p:nvPr/>
        </p:nvSpPr>
        <p:spPr>
          <a:xfrm>
            <a:off x="478066" y="3914870"/>
            <a:ext cx="411283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● 쓰이고있지 않은 원룸을 이용해 공유경제 창출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5FD0D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5FD0D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●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에어비엔비의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 문제 보완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5FD0D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5FD0D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● 울산페이의 사용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5FD0D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rgbClr val="5FD0D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● </a:t>
            </a:r>
            <a:r>
              <a:rPr kumimoji="0" lang="ko-KR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울산숙소예약으로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 유동 인구 증가 </a:t>
            </a:r>
            <a:r>
              <a: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-&gt;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5FD0D4"/>
                </a:solidFill>
                <a:effectLst/>
                <a:uLnTx/>
                <a:uFillTx/>
              </a:rPr>
              <a:t>지역경제활성화</a:t>
            </a:r>
            <a:endParaRPr kumimoji="0" lang="en-US" altLang="ko-KR" sz="2400" b="1" i="0" u="none" strike="noStrike" kern="0" cap="none" spc="0" normalizeH="0" baseline="0" noProof="0" dirty="0">
              <a:ln>
                <a:noFill/>
              </a:ln>
              <a:solidFill>
                <a:srgbClr val="5FD0D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145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</a:t>
            </a:r>
            <a:r>
              <a:rPr lang="ko-KR" altLang="en-US" sz="3200" b="1" i="1" dirty="0">
                <a:solidFill>
                  <a:schemeClr val="bg1"/>
                </a:solidFill>
              </a:rPr>
              <a:t> </a:t>
            </a:r>
            <a:r>
              <a:rPr lang="en-US" altLang="ko-KR" sz="3200" b="1" i="1" dirty="0">
                <a:solidFill>
                  <a:schemeClr val="bg1"/>
                </a:solidFill>
              </a:rPr>
              <a:t>SWOT </a:t>
            </a:r>
            <a:r>
              <a:rPr lang="ko-KR" altLang="en-US" sz="3200" b="1" i="1" dirty="0">
                <a:solidFill>
                  <a:schemeClr val="bg1"/>
                </a:solidFill>
              </a:rPr>
              <a:t>전략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B98F118-45B9-4823-871B-E5ADCB9D7382}"/>
              </a:ext>
            </a:extLst>
          </p:cNvPr>
          <p:cNvSpPr/>
          <p:nvPr/>
        </p:nvSpPr>
        <p:spPr>
          <a:xfrm>
            <a:off x="4222508" y="2144265"/>
            <a:ext cx="1850144" cy="1850144"/>
          </a:xfrm>
          <a:prstGeom prst="ellipse">
            <a:avLst/>
          </a:prstGeom>
          <a:noFill/>
          <a:ln>
            <a:solidFill>
              <a:srgbClr val="2F4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</a:t>
            </a:r>
            <a:endParaRPr lang="ko-KR" altLang="en-US" sz="4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03DB92-15C1-406B-9DBB-B9CFA3C90DF2}"/>
              </a:ext>
            </a:extLst>
          </p:cNvPr>
          <p:cNvSpPr/>
          <p:nvPr/>
        </p:nvSpPr>
        <p:spPr>
          <a:xfrm>
            <a:off x="4222508" y="3535559"/>
            <a:ext cx="1850144" cy="1850144"/>
          </a:xfrm>
          <a:prstGeom prst="ellipse">
            <a:avLst/>
          </a:prstGeom>
          <a:solidFill>
            <a:srgbClr val="2F4054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</a:rPr>
              <a:t>O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1114AC7-F2D4-4DDA-983A-7BDCCB487854}"/>
              </a:ext>
            </a:extLst>
          </p:cNvPr>
          <p:cNvSpPr/>
          <p:nvPr/>
        </p:nvSpPr>
        <p:spPr>
          <a:xfrm>
            <a:off x="5744563" y="2144265"/>
            <a:ext cx="1850144" cy="1850144"/>
          </a:xfrm>
          <a:prstGeom prst="ellipse">
            <a:avLst/>
          </a:prstGeom>
          <a:solidFill>
            <a:srgbClr val="BCC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W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142091E-065B-47A1-BA8D-7FF0BD428A62}"/>
              </a:ext>
            </a:extLst>
          </p:cNvPr>
          <p:cNvSpPr/>
          <p:nvPr/>
        </p:nvSpPr>
        <p:spPr>
          <a:xfrm>
            <a:off x="5744563" y="3535559"/>
            <a:ext cx="1850144" cy="1850144"/>
          </a:xfrm>
          <a:prstGeom prst="ellipse">
            <a:avLst/>
          </a:prstGeom>
          <a:solidFill>
            <a:srgbClr val="2F4054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prstClr val="white"/>
                </a:solidFill>
              </a:rPr>
              <a:t>T</a:t>
            </a:r>
            <a:endParaRPr lang="ko-KR" altLang="en-US" sz="4000" b="1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B0EB44D-4B8D-40A5-ABCD-0468CBBE2810}"/>
              </a:ext>
            </a:extLst>
          </p:cNvPr>
          <p:cNvSpPr/>
          <p:nvPr/>
        </p:nvSpPr>
        <p:spPr>
          <a:xfrm>
            <a:off x="1538458" y="3564641"/>
            <a:ext cx="1850144" cy="1850144"/>
          </a:xfrm>
          <a:prstGeom prst="ellipse">
            <a:avLst/>
          </a:prstGeom>
          <a:solidFill>
            <a:srgbClr val="5FD0D4"/>
          </a:solidFill>
          <a:ln>
            <a:solidFill>
              <a:srgbClr val="84B8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W</a:t>
            </a:r>
            <a:r>
              <a:rPr lang="en-US" altLang="ko-KR" sz="3600" b="1">
                <a:solidFill>
                  <a:prstClr val="white"/>
                </a:solidFill>
              </a:rPr>
              <a:t>O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Strategy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7363A98-DF48-48CC-8869-3D821CF86F84}"/>
              </a:ext>
            </a:extLst>
          </p:cNvPr>
          <p:cNvSpPr/>
          <p:nvPr/>
        </p:nvSpPr>
        <p:spPr>
          <a:xfrm>
            <a:off x="8579506" y="2144265"/>
            <a:ext cx="1850144" cy="1850144"/>
          </a:xfrm>
          <a:prstGeom prst="ellipse">
            <a:avLst/>
          </a:prstGeom>
          <a:solidFill>
            <a:srgbClr val="2F4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>
                <a:solidFill>
                  <a:prstClr val="white"/>
                </a:solidFill>
              </a:rPr>
              <a:t>WT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Strategy</a:t>
            </a:r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7240D4-5A1C-4502-A866-F381F97B8090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3388602" y="4489713"/>
            <a:ext cx="833906" cy="0"/>
          </a:xfrm>
          <a:prstGeom prst="line">
            <a:avLst/>
          </a:prstGeom>
          <a:ln>
            <a:solidFill>
              <a:srgbClr val="2F4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3B7A291-C43D-4CF6-A2EA-4298D4E4D093}"/>
              </a:ext>
            </a:extLst>
          </p:cNvPr>
          <p:cNvCxnSpPr>
            <a:stCxn id="25" idx="2"/>
            <a:endCxn id="23" idx="6"/>
          </p:cNvCxnSpPr>
          <p:nvPr/>
        </p:nvCxnSpPr>
        <p:spPr>
          <a:xfrm flipH="1">
            <a:off x="7594707" y="3069337"/>
            <a:ext cx="984799" cy="1391294"/>
          </a:xfrm>
          <a:prstGeom prst="line">
            <a:avLst/>
          </a:prstGeom>
          <a:ln>
            <a:solidFill>
              <a:srgbClr val="2F40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F602EB4-F661-4B0C-B24B-9DFF4D87545B}"/>
              </a:ext>
            </a:extLst>
          </p:cNvPr>
          <p:cNvSpPr/>
          <p:nvPr/>
        </p:nvSpPr>
        <p:spPr>
          <a:xfrm>
            <a:off x="8010504" y="4132292"/>
            <a:ext cx="36035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● 다른 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숙박어플과의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차별화 강조 홍보필요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● 지역사업으로 발전 후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지자체에서 관리로 신뢰성향상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292E56-EE08-4EB7-9C6F-555436DE8C37}"/>
              </a:ext>
            </a:extLst>
          </p:cNvPr>
          <p:cNvSpPr/>
          <p:nvPr/>
        </p:nvSpPr>
        <p:spPr>
          <a:xfrm>
            <a:off x="498288" y="1232757"/>
            <a:ext cx="35563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5FD0D4"/>
                </a:solidFill>
              </a:rPr>
              <a:t>● 앱 자체의 규정을 만들어 숙박업 제도 개선</a:t>
            </a:r>
            <a:endParaRPr lang="en-US" altLang="ko-KR" sz="2400" b="1" dirty="0">
              <a:solidFill>
                <a:srgbClr val="5FD0D4"/>
              </a:solidFill>
            </a:endParaRPr>
          </a:p>
          <a:p>
            <a:endParaRPr lang="en-US" altLang="ko-KR" sz="2400" b="1" dirty="0">
              <a:solidFill>
                <a:srgbClr val="5FD0D4"/>
              </a:solidFill>
            </a:endParaRPr>
          </a:p>
          <a:p>
            <a:r>
              <a:rPr lang="ko-KR" altLang="en-US" sz="2400" b="1" dirty="0">
                <a:solidFill>
                  <a:srgbClr val="5FD0D4"/>
                </a:solidFill>
              </a:rPr>
              <a:t>● 집과 같은 느낌 제공으로 호텔과 다른 차별화 강조 </a:t>
            </a:r>
            <a:endParaRPr lang="en-US" altLang="ko-KR" sz="2400" b="1" dirty="0">
              <a:solidFill>
                <a:srgbClr val="5FD0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6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기대 효과</a:t>
            </a: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6A1B-9D12-4A92-BB47-699F7C882399}"/>
              </a:ext>
            </a:extLst>
          </p:cNvPr>
          <p:cNvSpPr txBox="1"/>
          <p:nvPr/>
        </p:nvSpPr>
        <p:spPr>
          <a:xfrm>
            <a:off x="606752" y="1011973"/>
            <a:ext cx="10978496" cy="296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● 코로나로 인해 자취방 문제가 있는 대학생들의 고민해결가능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● 쓰이고 있지 않은 원룸을 이용하여 부동산 임대업자에게도 이익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● 울산의 숙소예약이 원활해지면 유동인구 또한 증가 되어 지역경제 활성화를 이룰 수 있다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. 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●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울산의 기존 이미지를 탈피하여 관광도시라는 이미지를 심어줄 수 있다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774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23486"/>
              <a:ext cx="11520534" cy="58960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43822"/>
            <a:ext cx="893149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CONTENT</a:t>
            </a:r>
            <a:endParaRPr lang="ko-KR" altLang="en-US" sz="900" b="1" i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58D1859-2FA0-4EF9-B4E1-36B91775A7A0}"/>
              </a:ext>
            </a:extLst>
          </p:cNvPr>
          <p:cNvGrpSpPr/>
          <p:nvPr/>
        </p:nvGrpSpPr>
        <p:grpSpPr>
          <a:xfrm>
            <a:off x="976559" y="1361541"/>
            <a:ext cx="7619354" cy="4821646"/>
            <a:chOff x="976559" y="1361541"/>
            <a:chExt cx="7619354" cy="4821646"/>
          </a:xfrm>
        </p:grpSpPr>
        <p:sp>
          <p:nvSpPr>
            <p:cNvPr id="19" name="타원 18"/>
            <p:cNvSpPr/>
            <p:nvPr/>
          </p:nvSpPr>
          <p:spPr>
            <a:xfrm>
              <a:off x="976560" y="1361541"/>
              <a:ext cx="1480457" cy="1480457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8575">
              <a:solidFill>
                <a:srgbClr val="2F405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solidFill>
                    <a:srgbClr val="404040"/>
                  </a:solidFill>
                </a:rPr>
                <a:t>1</a:t>
              </a:r>
              <a:endParaRPr lang="ko-KR" altLang="en-US" sz="2400" b="1" dirty="0">
                <a:solidFill>
                  <a:srgbClr val="404040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976561" y="3032136"/>
              <a:ext cx="1480457" cy="1480457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8575">
              <a:solidFill>
                <a:srgbClr val="2F405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solidFill>
                    <a:srgbClr val="404040"/>
                  </a:solidFill>
                </a:rPr>
                <a:t>2</a:t>
              </a:r>
              <a:endParaRPr lang="ko-KR" altLang="en-US" sz="2400" b="1" dirty="0">
                <a:solidFill>
                  <a:srgbClr val="40404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689835" y="1788786"/>
              <a:ext cx="433502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rgbClr val="404040"/>
                  </a:solidFill>
                </a:rPr>
                <a:t>수행 목적 및 필요성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720322" y="3146010"/>
              <a:ext cx="5875591" cy="1251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수행과정 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(</a:t>
              </a: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문제 해결 방안 및 과정 제안</a:t>
              </a:r>
              <a:r>
                <a:rPr lang="en-US" altLang="ko-KR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-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 기술적 요구사항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-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SWOT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 분석</a:t>
              </a:r>
            </a:p>
          </p:txBody>
        </p:sp>
        <p:sp>
          <p:nvSpPr>
            <p:cNvPr id="24" name="타원 19"/>
            <p:cNvSpPr/>
            <p:nvPr/>
          </p:nvSpPr>
          <p:spPr>
            <a:xfrm>
              <a:off x="976559" y="4702730"/>
              <a:ext cx="1480457" cy="1480457"/>
            </a:xfrm>
            <a:prstGeom prst="ellipse">
              <a:avLst/>
            </a:prstGeom>
            <a:solidFill>
              <a:schemeClr val="bg1">
                <a:alpha val="52000"/>
              </a:schemeClr>
            </a:solidFill>
            <a:ln w="28575">
              <a:solidFill>
                <a:srgbClr val="2F405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 b="1" dirty="0">
                  <a:solidFill>
                    <a:srgbClr val="404040"/>
                  </a:solidFill>
                </a:rPr>
                <a:t>3</a:t>
              </a:r>
              <a:endParaRPr lang="ko-KR" altLang="en-US" sz="2400" b="1" dirty="0">
                <a:solidFill>
                  <a:srgbClr val="404040"/>
                </a:solidFill>
              </a:endParaRPr>
            </a:p>
          </p:txBody>
        </p:sp>
        <p:sp>
          <p:nvSpPr>
            <p:cNvPr id="25" name="직사각형 21"/>
            <p:cNvSpPr/>
            <p:nvPr/>
          </p:nvSpPr>
          <p:spPr>
            <a:xfrm>
              <a:off x="2689836" y="5155475"/>
              <a:ext cx="433502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기대효과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목적 및 필요성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0E325-1436-414E-8ABC-91E47018FB45}"/>
              </a:ext>
            </a:extLst>
          </p:cNvPr>
          <p:cNvSpPr txBox="1"/>
          <p:nvPr/>
        </p:nvSpPr>
        <p:spPr>
          <a:xfrm>
            <a:off x="750076" y="1166421"/>
            <a:ext cx="10893284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404040"/>
                </a:solidFill>
                <a:latin typeface="+mn-ea"/>
              </a:rPr>
              <a:t>● </a:t>
            </a:r>
            <a:r>
              <a:rPr lang="en-US" altLang="ko-KR" sz="2400" b="1">
                <a:solidFill>
                  <a:srgbClr val="404040"/>
                </a:solidFill>
                <a:latin typeface="+mn-ea"/>
              </a:rPr>
              <a:t>COVID-19</a:t>
            </a:r>
            <a:r>
              <a:rPr lang="ko-KR" altLang="en-US" sz="2400" b="1">
                <a:solidFill>
                  <a:srgbClr val="404040"/>
                </a:solidFill>
                <a:latin typeface="+mn-ea"/>
              </a:rPr>
              <a:t> 이후 </a:t>
            </a:r>
            <a:r>
              <a:rPr lang="ko-KR" altLang="en-US" sz="2400" b="1" dirty="0">
                <a:solidFill>
                  <a:srgbClr val="404040"/>
                </a:solidFill>
                <a:latin typeface="+mn-ea"/>
              </a:rPr>
              <a:t>이전부터 어려웠던 원룸 사업</a:t>
            </a:r>
            <a:r>
              <a:rPr lang="en-US" altLang="ko-KR" sz="2400" b="1" dirty="0">
                <a:solidFill>
                  <a:srgbClr val="404040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404040"/>
                </a:solidFill>
                <a:latin typeface="+mn-ea"/>
              </a:rPr>
              <a:t>임대사업</a:t>
            </a:r>
            <a:r>
              <a:rPr lang="en-US" altLang="ko-KR" sz="2400" b="1" dirty="0">
                <a:solidFill>
                  <a:srgbClr val="404040"/>
                </a:solidFill>
                <a:latin typeface="+mn-ea"/>
              </a:rPr>
              <a:t>)</a:t>
            </a:r>
            <a:r>
              <a:rPr lang="ko-KR" altLang="en-US" sz="2400" b="1" dirty="0">
                <a:solidFill>
                  <a:srgbClr val="404040"/>
                </a:solidFill>
                <a:latin typeface="+mn-ea"/>
              </a:rPr>
              <a:t>이 더욱 </a:t>
            </a:r>
            <a:r>
              <a:rPr lang="ko-KR" altLang="en-US" sz="2400" b="1" dirty="0" err="1">
                <a:solidFill>
                  <a:srgbClr val="404040"/>
                </a:solidFill>
                <a:latin typeface="+mn-ea"/>
              </a:rPr>
              <a:t>어려워짐</a:t>
            </a:r>
            <a:endParaRPr lang="en-US" altLang="ko-KR" sz="2400" b="1" dirty="0">
              <a:solidFill>
                <a:srgbClr val="40404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04040"/>
                </a:solidFill>
                <a:latin typeface="+mn-ea"/>
              </a:rPr>
              <a:t>● 학교를 위해 자취방을 미리 계약했던 학생들이 방을 처리하기 난감</a:t>
            </a:r>
            <a:endParaRPr lang="en-US" altLang="ko-KR" sz="2400" b="1">
              <a:solidFill>
                <a:srgbClr val="40404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04040"/>
                </a:solidFill>
                <a:latin typeface="+mn-ea"/>
              </a:rPr>
              <a:t>● 시험 혹은 강의를 듣기 위해 학교에 와야 하는 학생들은 잠시동안 살 곳을 구하기 힘듦</a:t>
            </a:r>
            <a:endParaRPr lang="en-US" altLang="ko-KR" sz="2400" b="1">
              <a:solidFill>
                <a:srgbClr val="40404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04040"/>
                </a:solidFill>
                <a:latin typeface="+mn-ea"/>
              </a:rPr>
              <a:t>● 울산을 놀러 오는 사람들이 모텔이나 호텔이 아닌 취사 할 수 있는 숙소를 구하기 힘듦</a:t>
            </a:r>
            <a:endParaRPr lang="en-US" altLang="ko-KR" sz="2400" b="1" dirty="0">
              <a:solidFill>
                <a:srgbClr val="404040"/>
              </a:solidFill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CDF021E-460B-4FCA-8898-0081B616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415" y="4152360"/>
            <a:ext cx="4815840" cy="2173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목적 및 필요성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74B717-0BF0-4030-AA1D-8C486434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778" y="2939996"/>
            <a:ext cx="5288647" cy="2284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004068-3EC8-42AE-9251-6B748ECEFF83}"/>
              </a:ext>
            </a:extLst>
          </p:cNvPr>
          <p:cNvSpPr txBox="1"/>
          <p:nvPr/>
        </p:nvSpPr>
        <p:spPr>
          <a:xfrm>
            <a:off x="623398" y="1077482"/>
            <a:ext cx="58247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04040"/>
                </a:solidFill>
                <a:latin typeface="+mn-ea"/>
              </a:rPr>
              <a:t>● 울산을 놀러 오는 사람들이 모텔이나 호텔이 아닌 취사 할 수 있는 숙소를 구하기 힘듦</a:t>
            </a:r>
            <a:endParaRPr lang="en-US" altLang="ko-KR" sz="2400" b="1">
              <a:solidFill>
                <a:srgbClr val="40404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>
                <a:solidFill>
                  <a:srgbClr val="404040"/>
                </a:solidFill>
                <a:latin typeface="+mn-ea"/>
              </a:rPr>
              <a:t>● 기존의 </a:t>
            </a:r>
            <a:r>
              <a:rPr lang="en-US" altLang="ko-KR" sz="2400" b="1">
                <a:solidFill>
                  <a:srgbClr val="404040"/>
                </a:solidFill>
                <a:latin typeface="+mn-ea"/>
              </a:rPr>
              <a:t>‘</a:t>
            </a:r>
            <a:r>
              <a:rPr lang="ko-KR" altLang="en-US" sz="2400" b="1">
                <a:solidFill>
                  <a:srgbClr val="404040"/>
                </a:solidFill>
                <a:latin typeface="+mn-ea"/>
              </a:rPr>
              <a:t>에어비앤비</a:t>
            </a:r>
            <a:r>
              <a:rPr lang="en-US" altLang="ko-KR" sz="2400" b="1">
                <a:solidFill>
                  <a:srgbClr val="404040"/>
                </a:solidFill>
                <a:latin typeface="+mn-ea"/>
              </a:rPr>
              <a:t>’</a:t>
            </a:r>
            <a:r>
              <a:rPr lang="ko-KR" altLang="en-US" sz="2400" b="1">
                <a:solidFill>
                  <a:srgbClr val="404040"/>
                </a:solidFill>
                <a:latin typeface="+mn-ea"/>
              </a:rPr>
              <a:t>라는 모바일 앱이 이런 렌트 룸의 형식을 띄고 있었으나 타지역과 비교하여 울산에서의 방 부족</a:t>
            </a:r>
            <a:r>
              <a:rPr lang="en-US" altLang="ko-KR" sz="2400" b="1">
                <a:solidFill>
                  <a:srgbClr val="404040"/>
                </a:solidFill>
                <a:latin typeface="+mn-ea"/>
              </a:rPr>
              <a:t>, </a:t>
            </a:r>
            <a:r>
              <a:rPr lang="ko-KR" altLang="en-US" sz="2400" b="1">
                <a:solidFill>
                  <a:srgbClr val="404040"/>
                </a:solidFill>
                <a:latin typeface="+mn-ea"/>
              </a:rPr>
              <a:t>수수료 문제 등으로 울산시에서 널리 쓰이지 못함</a:t>
            </a:r>
            <a:endParaRPr lang="en-US" altLang="ko-KR" sz="2400" b="1">
              <a:solidFill>
                <a:srgbClr val="404040"/>
              </a:solidFill>
              <a:latin typeface="+mn-ea"/>
            </a:endParaRPr>
          </a:p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1F7EB-15B4-487A-A855-069E0C881F2B}"/>
              </a:ext>
            </a:extLst>
          </p:cNvPr>
          <p:cNvSpPr txBox="1"/>
          <p:nvPr/>
        </p:nvSpPr>
        <p:spPr>
          <a:xfrm>
            <a:off x="623398" y="5650682"/>
            <a:ext cx="10678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>
                <a:latin typeface="+mn-ea"/>
              </a:rPr>
              <a:t>-&gt; </a:t>
            </a:r>
            <a:r>
              <a:rPr lang="ko-KR" altLang="en-US" sz="2600" b="1" dirty="0">
                <a:latin typeface="+mn-ea"/>
              </a:rPr>
              <a:t>이런 문제들을 보면서 그들을 이어주며 울산 지역의 주거 문제를 해결할 수 있는 </a:t>
            </a:r>
            <a:r>
              <a:rPr lang="en-US" altLang="ko-KR" sz="2600" b="1" dirty="0">
                <a:latin typeface="+mn-ea"/>
              </a:rPr>
              <a:t>‘</a:t>
            </a:r>
            <a:r>
              <a:rPr lang="ko-KR" altLang="en-US" sz="2600" b="1" dirty="0">
                <a:latin typeface="+mn-ea"/>
              </a:rPr>
              <a:t>렌트 방</a:t>
            </a:r>
            <a:r>
              <a:rPr lang="en-US" altLang="ko-KR" sz="2600" b="1" dirty="0">
                <a:latin typeface="+mn-ea"/>
              </a:rPr>
              <a:t>＇</a:t>
            </a:r>
            <a:r>
              <a:rPr lang="ko-KR" altLang="en-US" sz="2600" b="1" dirty="0">
                <a:latin typeface="+mn-ea"/>
              </a:rPr>
              <a:t>이라는 모바일 앱 관련 프로젝트 기획</a:t>
            </a:r>
          </a:p>
        </p:txBody>
      </p:sp>
    </p:spTree>
    <p:extLst>
      <p:ext uri="{BB962C8B-B14F-4D97-AF65-F5344CB8AC3E}">
        <p14:creationId xmlns:p14="http://schemas.microsoft.com/office/powerpoint/2010/main" val="39410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</a:t>
            </a:r>
            <a:r>
              <a:rPr lang="ko-KR" altLang="en-US" sz="3200" b="1" i="1" dirty="0">
                <a:solidFill>
                  <a:schemeClr val="bg1"/>
                </a:solidFill>
              </a:rPr>
              <a:t>기술적 요구사항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0685" y="1143021"/>
            <a:ext cx="97299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● 모바일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시스템(카카오 페이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울산페이 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● 원화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시스템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● 단기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격주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렌트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가능시스템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● 다른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숙소들과 비교 가능한 플랫폼 형식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● 앱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보호를 위한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자체 내의 </a:t>
            </a:r>
            <a:r>
              <a: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rPr>
              <a:t>제도 개설 및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>
                <a:latin typeface="맑은 고딕" panose="020B0503020000020004" pitchFamily="50" charset="-127"/>
              </a:rPr>
              <a:t>● 차별화 </a:t>
            </a:r>
            <a:r>
              <a:rPr lang="ko-KR" altLang="en-US" sz="2400" dirty="0">
                <a:latin typeface="맑은 고딕" panose="020B0503020000020004" pitchFamily="50" charset="-127"/>
              </a:rPr>
              <a:t>된 홍보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400"/>
          </a:p>
          <a:p>
            <a:r>
              <a:rPr lang="ko-KR" altLang="en-US" sz="2400">
                <a:latin typeface="맑은 고딕" panose="020B0503020000020004" pitchFamily="50" charset="-127"/>
              </a:rPr>
              <a:t>● 숙박업자와 사용자의 개인정보 보호</a:t>
            </a:r>
            <a:r>
              <a:rPr lang="en-US" altLang="ko-KR" sz="2400">
                <a:latin typeface="맑은 고딕" panose="020B0503020000020004" pitchFamily="50" charset="-127"/>
              </a:rPr>
              <a:t>,</a:t>
            </a:r>
            <a:r>
              <a:rPr lang="ko-KR" altLang="en-US" sz="2400">
                <a:latin typeface="맑은 고딕" panose="020B0503020000020004" pitchFamily="50" charset="-127"/>
              </a:rPr>
              <a:t> 보안법 도입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8241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SWOT </a:t>
            </a:r>
            <a:r>
              <a:rPr lang="ko-KR" altLang="en-US" sz="3200" b="1" i="1" dirty="0">
                <a:solidFill>
                  <a:schemeClr val="bg1"/>
                </a:solidFill>
              </a:rPr>
              <a:t>분석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5DC9C3-4B66-4C27-AFEB-749BAF564369}"/>
              </a:ext>
            </a:extLst>
          </p:cNvPr>
          <p:cNvSpPr/>
          <p:nvPr/>
        </p:nvSpPr>
        <p:spPr>
          <a:xfrm>
            <a:off x="453853" y="964606"/>
            <a:ext cx="1452282" cy="378777"/>
          </a:xfrm>
          <a:prstGeom prst="rect">
            <a:avLst/>
          </a:prstGeom>
          <a:solidFill>
            <a:srgbClr val="E6CFC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strength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6A1B-9D12-4A92-BB47-699F7C882399}"/>
              </a:ext>
            </a:extLst>
          </p:cNvPr>
          <p:cNvSpPr txBox="1"/>
          <p:nvPr/>
        </p:nvSpPr>
        <p:spPr>
          <a:xfrm>
            <a:off x="438885" y="1324749"/>
            <a:ext cx="5489248" cy="5330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⓵ 편리한 결제 및 혜택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원화 거래를 기반으로 편리한 결제를 위한 모바일 결제 시스템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주 사용처가 울산인 만큼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울산 지역민에게 혜택과 편리성을 주기 위해 울산 페이를 적용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-&gt;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울산페이는 충전금액의 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5%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를 할인하여 충전해주며 사용시 현금영수증이 가능하고 소득공제 </a:t>
            </a: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30%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혜택이 있음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13" name="Picture 2" descr="‘울산페이 앱 기능 확대를 위한 협약식‘이 시청 상황실에서 열린 가운데 송철호 울산시장과 울산페이 운영대행사인 (주)KT 김재권 부산·경남 고객본부장, 제휴사인 이지웰(주) 권오흠 사장·(주)하렉스인포텍 박경양 대표이사 등 참석인사들이 협약을 한 후 기념촬영을 하고 있다.  장태준 기자">
            <a:extLst>
              <a:ext uri="{FF2B5EF4-FFF2-40B4-BE49-F238E27FC236}">
                <a16:creationId xmlns:a16="http://schemas.microsoft.com/office/drawing/2014/main" id="{5F9F1837-3299-46F4-8FAC-D3964BFF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4606"/>
            <a:ext cx="5610545" cy="267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B77EAB-8B62-489D-8E41-0B5376EF8198}"/>
              </a:ext>
            </a:extLst>
          </p:cNvPr>
          <p:cNvSpPr txBox="1"/>
          <p:nvPr/>
        </p:nvSpPr>
        <p:spPr>
          <a:xfrm>
            <a:off x="6104601" y="3625960"/>
            <a:ext cx="56105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앞으로 울산페이로 온라인 쇼핑과 배달 주문도 가능해진다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br>
              <a:rPr lang="ko-KR" altLang="en-US" sz="1200" dirty="0"/>
            </a:br>
            <a:r>
              <a:rPr lang="ko-KR" altLang="en-US" sz="1200" dirty="0"/>
              <a:t>울산시는 지역 화폐인 울산페이 플랫폼을 활용한 온라인 쇼핑몰과 배달 서비스 추진에 나선다고 </a:t>
            </a:r>
            <a:r>
              <a:rPr lang="en-US" altLang="ko-KR" sz="1200" dirty="0"/>
              <a:t>14</a:t>
            </a:r>
            <a:r>
              <a:rPr lang="ko-KR" altLang="en-US" sz="1200" dirty="0"/>
              <a:t>일 밝혔다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이는 코로나</a:t>
            </a:r>
            <a:r>
              <a:rPr lang="en-US" altLang="ko-KR" sz="1200" dirty="0"/>
              <a:t>19 </a:t>
            </a:r>
            <a:r>
              <a:rPr lang="ko-KR" altLang="en-US" sz="1200" dirty="0"/>
              <a:t>사태에 따른 </a:t>
            </a:r>
            <a:r>
              <a:rPr lang="ko-KR" altLang="en-US" sz="1200" dirty="0" err="1"/>
              <a:t>비대면</a:t>
            </a:r>
            <a:r>
              <a:rPr lang="ko-KR" altLang="en-US" sz="1200" dirty="0"/>
              <a:t> 소비 증가로 소상공인들이 부담하는 배달 수수료 문제를 해결하고</a:t>
            </a:r>
            <a:r>
              <a:rPr lang="en-US" altLang="ko-KR" sz="1200" dirty="0"/>
              <a:t>, </a:t>
            </a:r>
            <a:r>
              <a:rPr lang="ko-KR" altLang="en-US" sz="1200" dirty="0"/>
              <a:t>온라인 판매를 지원하려는 목적이다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쇼핑몰과 배달 서비스가 운영되면 인지도가 높아진 울산페이 플랫폼을 활용한 직접 결제 방식을 도입</a:t>
            </a:r>
            <a:r>
              <a:rPr lang="en-US" altLang="ko-KR" sz="1200" dirty="0"/>
              <a:t>, </a:t>
            </a:r>
            <a:r>
              <a:rPr lang="ko-KR" altLang="en-US" sz="1200" dirty="0"/>
              <a:t>가맹점 결제 수수료가 발생하지 않는다는 장점이 있을 전망이다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소상공인은 온라인 시장에서 비교적 손쉽게 경쟁력을 확보하고</a:t>
            </a:r>
            <a:r>
              <a:rPr lang="en-US" altLang="ko-KR" sz="1200" dirty="0"/>
              <a:t>, </a:t>
            </a:r>
            <a:r>
              <a:rPr lang="ko-KR" altLang="en-US" sz="1200" dirty="0"/>
              <a:t>이용자는 울산페이 사용 영역을 온라인 주문과 배달로 확대해 지역경제 활성화 효과가 있을 것으로 기대된다</a:t>
            </a:r>
            <a:r>
              <a:rPr lang="en-US" altLang="ko-KR" sz="1200" dirty="0"/>
              <a:t>.</a:t>
            </a:r>
            <a:br>
              <a:rPr lang="ko-KR" altLang="en-US" sz="1200" dirty="0"/>
            </a:br>
            <a:r>
              <a:rPr lang="ko-KR" altLang="en-US" sz="1200" dirty="0"/>
              <a:t>출처 </a:t>
            </a:r>
            <a:r>
              <a:rPr lang="en-US" altLang="ko-KR" sz="1200" dirty="0"/>
              <a:t>: </a:t>
            </a:r>
            <a:r>
              <a:rPr lang="ko-KR" altLang="en-US" sz="1200" dirty="0"/>
              <a:t>울산제일일보</a:t>
            </a:r>
            <a:r>
              <a:rPr lang="en-US" altLang="ko-KR" sz="1200" dirty="0"/>
              <a:t>(http://www.ujeil.com)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7794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SWOT </a:t>
            </a:r>
            <a:r>
              <a:rPr lang="ko-KR" altLang="en-US" sz="3200" b="1" i="1" dirty="0">
                <a:solidFill>
                  <a:schemeClr val="bg1"/>
                </a:solidFill>
              </a:rPr>
              <a:t>분석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5DC9C3-4B66-4C27-AFEB-749BAF564369}"/>
              </a:ext>
            </a:extLst>
          </p:cNvPr>
          <p:cNvSpPr/>
          <p:nvPr/>
        </p:nvSpPr>
        <p:spPr>
          <a:xfrm>
            <a:off x="598153" y="1119757"/>
            <a:ext cx="1452282" cy="378777"/>
          </a:xfrm>
          <a:prstGeom prst="rect">
            <a:avLst/>
          </a:prstGeom>
          <a:solidFill>
            <a:srgbClr val="E6CFC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strength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6A1B-9D12-4A92-BB47-699F7C882399}"/>
              </a:ext>
            </a:extLst>
          </p:cNvPr>
          <p:cNvSpPr txBox="1"/>
          <p:nvPr/>
        </p:nvSpPr>
        <p:spPr>
          <a:xfrm>
            <a:off x="598153" y="1498534"/>
            <a:ext cx="10978496" cy="454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⓶자신이 원하는 요일만 렌트 가능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들쭉날쭉한 오프라인 수업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또는 순차대면 등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으로 인해 장기 계약이 어려운 대학생들에게 유리하게 렌트가 가능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출장 혹은 여행 등으로 인해 단기적으로 울산에 방문하는 타 지역 사람들도 편리하게 이용할 수 있음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0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⓷한눈에 가격 및 옵션 비교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모바일 앱 페이지 내에서 원하는 곳의 숙소를 검색할 수 있게 한 후 정렬하여 한눈에 여러 숙소의 가격과 옵션 등이 비교 가능</a:t>
            </a:r>
          </a:p>
        </p:txBody>
      </p:sp>
    </p:spTree>
    <p:extLst>
      <p:ext uri="{BB962C8B-B14F-4D97-AF65-F5344CB8AC3E}">
        <p14:creationId xmlns:p14="http://schemas.microsoft.com/office/powerpoint/2010/main" val="23284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SWOT </a:t>
            </a:r>
            <a:r>
              <a:rPr lang="ko-KR" altLang="en-US" sz="3200" b="1" i="1" dirty="0">
                <a:solidFill>
                  <a:schemeClr val="bg1"/>
                </a:solidFill>
              </a:rPr>
              <a:t>분석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5DC9C3-4B66-4C27-AFEB-749BAF564369}"/>
              </a:ext>
            </a:extLst>
          </p:cNvPr>
          <p:cNvSpPr/>
          <p:nvPr/>
        </p:nvSpPr>
        <p:spPr>
          <a:xfrm>
            <a:off x="598153" y="1119757"/>
            <a:ext cx="1452282" cy="378777"/>
          </a:xfrm>
          <a:prstGeom prst="rect">
            <a:avLst/>
          </a:prstGeom>
          <a:solidFill>
            <a:srgbClr val="E6CFC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strength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6A1B-9D12-4A92-BB47-699F7C882399}"/>
              </a:ext>
            </a:extLst>
          </p:cNvPr>
          <p:cNvSpPr txBox="1"/>
          <p:nvPr/>
        </p:nvSpPr>
        <p:spPr>
          <a:xfrm>
            <a:off x="598153" y="1492214"/>
            <a:ext cx="10978496" cy="3557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⓸비슷한 앱인 ‘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+mn-ea"/>
              </a:rPr>
              <a:t>에어비앤비’의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 결제 문제와 부족한 숙소 수의 단점을 해결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‘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+mn-ea"/>
              </a:rPr>
              <a:t>에어비앤비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’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는 원화로 결제가 불가능하여 기본수수료에 환전수수료가 합쳐져 이중수수료가 발생하기 때문에 이용자들의 부담이 많기에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원화결제로 수수료에 대한 부담을 줄임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‘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+mn-ea"/>
              </a:rPr>
              <a:t>에어비앤비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’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에 있는 울산의 숙소가 타 지역에 비해 부족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손쉽게 모바일 앱에 자신의 집을 올리고 기간을 정함으로써 이와 같은 문제를 해결 가능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CF38F-E2D8-4CDB-A08C-A855685C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386" y="5138795"/>
            <a:ext cx="5854263" cy="14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0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순서도: 다른 페이지 연결선 5"/>
            <p:cNvSpPr/>
            <p:nvPr/>
          </p:nvSpPr>
          <p:spPr>
            <a:xfrm rot="16200000">
              <a:off x="533301" y="-533301"/>
              <a:ext cx="6858000" cy="792460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" fmla="*/ 0 w 10000"/>
                <a:gd name="connsiteY0" fmla="*/ 0 h 10348"/>
                <a:gd name="connsiteX1" fmla="*/ 10000 w 10000"/>
                <a:gd name="connsiteY1" fmla="*/ 0 h 10348"/>
                <a:gd name="connsiteX2" fmla="*/ 10000 w 10000"/>
                <a:gd name="connsiteY2" fmla="*/ 8000 h 10348"/>
                <a:gd name="connsiteX3" fmla="*/ 4250 w 10000"/>
                <a:gd name="connsiteY3" fmla="*/ 10348 h 10348"/>
                <a:gd name="connsiteX4" fmla="*/ 0 w 10000"/>
                <a:gd name="connsiteY4" fmla="*/ 8000 h 10348"/>
                <a:gd name="connsiteX5" fmla="*/ 0 w 10000"/>
                <a:gd name="connsiteY5" fmla="*/ 0 h 1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348">
                  <a:moveTo>
                    <a:pt x="0" y="0"/>
                  </a:moveTo>
                  <a:lnTo>
                    <a:pt x="10000" y="0"/>
                  </a:lnTo>
                  <a:lnTo>
                    <a:pt x="10000" y="8000"/>
                  </a:lnTo>
                  <a:lnTo>
                    <a:pt x="4250" y="10348"/>
                  </a:lnTo>
                  <a:lnTo>
                    <a:pt x="0" y="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4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각 삼각형 4"/>
            <p:cNvSpPr/>
            <p:nvPr/>
          </p:nvSpPr>
          <p:spPr>
            <a:xfrm flipH="1">
              <a:off x="0" y="1814286"/>
              <a:ext cx="12192000" cy="5043714"/>
            </a:xfrm>
            <a:prstGeom prst="rtTriangle">
              <a:avLst/>
            </a:prstGeom>
            <a:solidFill>
              <a:srgbClr val="E6CF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733" y="860132"/>
              <a:ext cx="11520534" cy="5859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35733" y="65538"/>
            <a:ext cx="11520534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dirty="0">
                <a:solidFill>
                  <a:schemeClr val="bg1"/>
                </a:solidFill>
              </a:rPr>
              <a:t>수행 과정 </a:t>
            </a:r>
            <a:r>
              <a:rPr lang="en-US" altLang="ko-KR" sz="3200" b="1" i="1" dirty="0">
                <a:solidFill>
                  <a:schemeClr val="bg1"/>
                </a:solidFill>
              </a:rPr>
              <a:t>– SWOT </a:t>
            </a:r>
            <a:r>
              <a:rPr lang="ko-KR" altLang="en-US" sz="3200" b="1" i="1" dirty="0">
                <a:solidFill>
                  <a:schemeClr val="bg1"/>
                </a:solidFill>
              </a:rPr>
              <a:t>분석</a:t>
            </a:r>
            <a:endParaRPr lang="ko-KR" altLang="en-US" sz="3200" b="1" i="1" dirty="0"/>
          </a:p>
          <a:p>
            <a:pPr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srgbClr val="2F4054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6827" y="1876429"/>
            <a:ext cx="3961008" cy="769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defRPr/>
            </a:pPr>
            <a:endParaRPr lang="ko-KR" altLang="en-US" b="1">
              <a:solidFill>
                <a:srgbClr val="3A3A3A"/>
              </a:solidFill>
            </a:endParaRPr>
          </a:p>
        </p:txBody>
      </p:sp>
      <p:sp>
        <p:nvSpPr>
          <p:cNvPr id="1029" name="TextBox 1028"/>
          <p:cNvSpPr txBox="1"/>
          <p:nvPr/>
        </p:nvSpPr>
        <p:spPr>
          <a:xfrm>
            <a:off x="1107085" y="1258549"/>
            <a:ext cx="3556354" cy="530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CE4C-E774-499B-9229-F433E221BB1E}"/>
              </a:ext>
            </a:extLst>
          </p:cNvPr>
          <p:cNvSpPr txBox="1"/>
          <p:nvPr/>
        </p:nvSpPr>
        <p:spPr>
          <a:xfrm>
            <a:off x="8433535" y="398467"/>
            <a:ext cx="3422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/>
              <a:t>2020 </a:t>
            </a:r>
            <a:r>
              <a:rPr lang="ko-KR" altLang="en-US" sz="1000" b="1" i="1" dirty="0"/>
              <a:t>동남권 </a:t>
            </a:r>
            <a:r>
              <a:rPr lang="ko-KR" altLang="en-US" sz="1000" b="1" i="1" dirty="0" err="1"/>
              <a:t>희망이음</a:t>
            </a:r>
            <a:r>
              <a:rPr lang="ko-KR" altLang="en-US" sz="1000" b="1" i="1" dirty="0"/>
              <a:t> 아이디어 공모전 </a:t>
            </a:r>
            <a:r>
              <a:rPr lang="ko-KR" altLang="en-US" sz="2400" b="1" i="1" kern="0" dirty="0" err="1">
                <a:solidFill>
                  <a:srgbClr val="404040"/>
                </a:solidFill>
              </a:rPr>
              <a:t>렌트방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55DC9C3-4B66-4C27-AFEB-749BAF564369}"/>
              </a:ext>
            </a:extLst>
          </p:cNvPr>
          <p:cNvSpPr/>
          <p:nvPr/>
        </p:nvSpPr>
        <p:spPr>
          <a:xfrm>
            <a:off x="598153" y="1119757"/>
            <a:ext cx="1452282" cy="378777"/>
          </a:xfrm>
          <a:prstGeom prst="rect">
            <a:avLst/>
          </a:prstGeom>
          <a:solidFill>
            <a:srgbClr val="E6CFC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Weakness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6A1B-9D12-4A92-BB47-699F7C882399}"/>
              </a:ext>
            </a:extLst>
          </p:cNvPr>
          <p:cNvSpPr txBox="1"/>
          <p:nvPr/>
        </p:nvSpPr>
        <p:spPr>
          <a:xfrm>
            <a:off x="598153" y="1498534"/>
            <a:ext cx="10978496" cy="499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⓵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법의 사각지대</a:t>
            </a:r>
            <a:endParaRPr lang="ko-KR" altLang="en-US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공유 숙박업에 관한 법 제도 부재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전문적인 숙박업이 아니므로 법의 사각지대에 놓여있음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새로운 서비스 유형 등장으로 법으로 규정되어 있지 않음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인터넷 상의 숙박거래로 단속의 어려움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000" b="1" kern="0" dirty="0">
              <a:solidFill>
                <a:srgbClr val="000000"/>
              </a:solidFill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⓶ </a:t>
            </a:r>
            <a:r>
              <a:rPr lang="ko-KR" altLang="en-US" sz="2400" b="1" kern="0" spc="0" dirty="0" err="1">
                <a:solidFill>
                  <a:srgbClr val="000000"/>
                </a:solidFill>
                <a:effectLst/>
                <a:latin typeface="+mn-ea"/>
              </a:rPr>
              <a:t>호텔같은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 전문적인 서비스 불가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공유 숙박업의 특성상 청소와 룸서비스 등 호텔 정도의 전문적인 서비스는 불가능</a:t>
            </a:r>
          </a:p>
        </p:txBody>
      </p:sp>
    </p:spTree>
    <p:extLst>
      <p:ext uri="{BB962C8B-B14F-4D97-AF65-F5344CB8AC3E}">
        <p14:creationId xmlns:p14="http://schemas.microsoft.com/office/powerpoint/2010/main" val="410503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1010</Words>
  <Application>Microsoft Office PowerPoint</Application>
  <PresentationFormat>와이드스크린</PresentationFormat>
  <Paragraphs>145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김혜진</dc:creator>
  <cp:lastModifiedBy>MSI</cp:lastModifiedBy>
  <cp:revision>20</cp:revision>
  <dcterms:created xsi:type="dcterms:W3CDTF">2020-11-13T11:58:42Z</dcterms:created>
  <dcterms:modified xsi:type="dcterms:W3CDTF">2020-11-14T16:17:46Z</dcterms:modified>
  <cp:version>1000.0000.01</cp:version>
</cp:coreProperties>
</file>