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94660"/>
  </p:normalViewPr>
  <p:slideViewPr>
    <p:cSldViewPr snapToGrid="0">
      <p:cViewPr>
        <p:scale>
          <a:sx n="66" d="100"/>
          <a:sy n="66" d="100"/>
        </p:scale>
        <p:origin x="15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C64F8-1866-A9CF-D04E-298C54E5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B54F-C319-63DE-FC0F-14821CED9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FC0F5-3EA4-463D-1EE9-F1B4264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2C59-9694-55CB-1E03-CC23BA11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3838F-BCEF-FD40-A82B-18012054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0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C317-F0CC-02C0-4BCD-AF64EAD1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D96D9-D1E3-9257-8549-B73A513B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36DFD-A60A-4631-61E7-6F1215F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EAF3D-9CEE-0B96-7971-CBF0B217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0C1AB-4C97-B5CC-06F0-BF85FDA6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633BBA-1A8B-36FB-7B5D-8546437D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D358B-3778-2AAA-2A1F-9E47EE8ED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EE3C6-37FA-884D-D6EF-562FBA2B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2C60E-19A2-BED6-8447-EF6BAB7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D125F-AEA6-E1F0-A6C2-F25091BA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B37BD-9496-B957-2104-92CB8C1C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B9233-A90D-C3D1-EEE5-9D02D809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B3977-EB1A-B862-9A6D-42F54D92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3CCA4-99DA-9BC8-91A6-C740376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9B7D6-30E8-B82A-6420-84292110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3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B929-0BA3-4781-214B-F51CC20B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0F055-59C8-E24B-2D83-E0C1ECA2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92338-2D11-C011-514C-DAFC2B8D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C8868-DFFC-BB6F-042C-C0BDF788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E839D-D8B4-2317-A645-ED182272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0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B2254-7645-9535-6428-C213C99D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84ADD-3B2D-FFA8-6FC7-C628EBF44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99EC3-8D67-250A-4C1D-A2E268602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5ACE3-5C92-DA48-989B-ACAD205F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6CE2E-EF48-9FE7-0A15-6CE322E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8D27B-DC71-B96F-760C-981BA22D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454A7-9EF5-C3AC-FE7F-7C7EBBDC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AF409-133C-EC61-E10D-4FEEE111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05A27-D192-B7E0-15EC-FBAE11738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40A0A-1434-D05D-69CB-71E8C883E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A53D34-7F1E-654C-B93C-AC8321B3D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664CD3-6CB7-8E97-B318-5B29BE0F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FD395D-6E99-D098-5740-1DFD992F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F8BDB5-22A4-F5A5-D712-7C387E44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ED4A8-3149-0857-2BBB-6D0CA143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05EE26-729E-5644-97F3-A91A0139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A2219-4885-109F-6E81-75A212F2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4D13B-4A35-DE07-EA7C-CD958408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8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2024F-F84B-3BF4-B5C9-B4D8AC40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56FEF-D988-516A-DE67-DF391997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71389-EEE3-C1FB-0752-4D9577C7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4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EC60-983A-050A-E598-05FA33A4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EA789-3700-DA01-DE3D-BFC40706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B7740-77BE-5354-B647-C122344D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0C018-B4A7-1A87-CAFD-DD5F039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540DE-ADF2-F5DE-0482-D2BDBDEB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9CD26-725E-C22F-C57E-003E67E5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DD779-DA61-0AD9-F60B-B0230B5B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352F56-07E6-6F2F-4ACC-37EAE48F9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CC567-40BD-4BF6-E48C-26CF490E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71D73-6743-8ACE-D489-E8699AA0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CF345-84AE-E749-7F49-01FF46CB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E1921-42E3-9979-26CD-5F68607B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6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644B18-5F70-40F5-FCB2-1EAF400D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32C20-E840-2FD8-39E9-11A2E040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F7CB7-CE84-B061-8585-7AB544EDF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69B1D-B8D3-44A6-A8F3-042D9B7F6C59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2068A-734E-6F70-88E1-6121F56FC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33515-C895-F0D4-8AF7-8FBF5DD69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E167D-AD22-436C-8C7F-EE6EA51E6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1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08D926-F614-082A-A8DE-480AFEC5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03" y="0"/>
            <a:ext cx="476459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3B520C-7278-84BB-C0D2-DF1FA672D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506" y="0"/>
            <a:ext cx="545858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1F8B7-B141-25BA-4BC9-FCFFB8D5BFAB}"/>
              </a:ext>
            </a:extLst>
          </p:cNvPr>
          <p:cNvSpPr txBox="1"/>
          <p:nvPr/>
        </p:nvSpPr>
        <p:spPr>
          <a:xfrm>
            <a:off x="406399" y="325735"/>
            <a:ext cx="1030092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1.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삼성전자를 지원한 이유와 입사 후 회사에서 이루고 싶은 꿈을 기술하십시오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700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자 이내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영문작성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1400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)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SamsungOne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SamsungOne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SamsungOne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삼성전자와 함께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나노 이하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amsungOne"/>
              </a:rPr>
              <a:t>최선단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 공정에 있어 불량을 해결하여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amsungOne"/>
              </a:rPr>
              <a:t>수율과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 품질을 개선하고 싶어 지원하였습니다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.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SamsungOne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SamsungOne"/>
              </a:rPr>
              <a:t>TSMC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와  삼성전자의 파운드리 시장 무한 경쟁에 있어 첨단기술 개발 및 적용이 중요해지고 있습니다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. 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SamsungOne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차세대 디바이스의 발전에 따라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amsungOne"/>
              </a:rPr>
              <a:t>초미세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 공정 기술이 필요로 해지고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이에 따라 초미세화 한계를 극복할 수 있는 기술인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GAA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(Gate-All-Around)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기술이 주목받고 있습니다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. 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SamsungOne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SamsungOne"/>
              </a:rPr>
              <a:t>저는 삼성전자의 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나노 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GAA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공정의 안정적인 양산을 지속함과 더불어 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나노 공정 개발에 투입하여 파운드리 사업과 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AI,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빅데이터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자율주행 등 차세대 반도체의 진화에 함께하고 싶습니다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SamsungOn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다음과 같은 꿈을 이루기 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위해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학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석사 과정에서 배운 전공지식 겪은 경험을 기반으로 제품에 발생하는 불량의 원인을 분석하고 해결하겠습니다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SamsungOne"/>
              </a:rPr>
              <a:t>GAA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와 같은 초 미세 공정에 있어 오염물질이나 불순물은 최종 제품의 품질에 치명적입니다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따라서 박막 공학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표면 공학 등 전공지식 적용과 동시에 정기적 모니터링과 분석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Tool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을 활용하여 </a:t>
            </a:r>
            <a:r>
              <a:rPr lang="ko-KR" altLang="en-US" dirty="0" err="1">
                <a:solidFill>
                  <a:srgbClr val="000000"/>
                </a:solidFill>
                <a:latin typeface="SamsungOne"/>
              </a:rPr>
              <a:t>수율을</a:t>
            </a:r>
            <a:r>
              <a:rPr lang="ko-KR" altLang="en-US" dirty="0">
                <a:solidFill>
                  <a:srgbClr val="000000"/>
                </a:solidFill>
                <a:latin typeface="SamsungOne"/>
              </a:rPr>
              <a:t> 개선할 것입니다</a:t>
            </a:r>
            <a:r>
              <a:rPr lang="en-US" altLang="ko-KR" dirty="0">
                <a:solidFill>
                  <a:srgbClr val="000000"/>
                </a:solidFill>
                <a:latin typeface="SamsungOne"/>
              </a:rPr>
              <a:t>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SamsungOne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SamsungOne"/>
            </a:endParaRPr>
          </a:p>
        </p:txBody>
      </p:sp>
    </p:spTree>
    <p:extLst>
      <p:ext uri="{BB962C8B-B14F-4D97-AF65-F5344CB8AC3E}">
        <p14:creationId xmlns:p14="http://schemas.microsoft.com/office/powerpoint/2010/main" val="232731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20552-0842-962E-5B9B-C643FA0F0A49}"/>
              </a:ext>
            </a:extLst>
          </p:cNvPr>
          <p:cNvSpPr txBox="1"/>
          <p:nvPr/>
        </p:nvSpPr>
        <p:spPr>
          <a:xfrm>
            <a:off x="970671" y="703385"/>
            <a:ext cx="90033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저는 삼성전자와 함께 </a:t>
            </a:r>
            <a:r>
              <a:rPr lang="en-US" altLang="ko-KR" dirty="0"/>
              <a:t>3</a:t>
            </a:r>
            <a:r>
              <a:rPr lang="ko-KR" altLang="en-US" dirty="0"/>
              <a:t>나노 이하 </a:t>
            </a:r>
            <a:r>
              <a:rPr lang="ko-KR" altLang="en-US" dirty="0" err="1"/>
              <a:t>최선단</a:t>
            </a:r>
            <a:r>
              <a:rPr lang="ko-KR" altLang="en-US" dirty="0"/>
              <a:t> 공정에서 불량을 해결하여 </a:t>
            </a:r>
            <a:r>
              <a:rPr lang="ko-KR" altLang="en-US" dirty="0" err="1"/>
              <a:t>수율과</a:t>
            </a:r>
            <a:r>
              <a:rPr lang="ko-KR" altLang="en-US" dirty="0"/>
              <a:t> 품질을 개선하고 싶어 지원하였습니다</a:t>
            </a:r>
            <a:r>
              <a:rPr lang="en-US" altLang="ko-KR" dirty="0"/>
              <a:t>. </a:t>
            </a:r>
            <a:r>
              <a:rPr lang="ko-KR" altLang="en-US" dirty="0"/>
              <a:t>이번에 확대된 </a:t>
            </a:r>
            <a:r>
              <a:rPr lang="en-US" altLang="ko-KR" dirty="0"/>
              <a:t>Arm</a:t>
            </a:r>
            <a:r>
              <a:rPr lang="ko-KR" altLang="en-US" dirty="0"/>
              <a:t>과의 협력을 통해 삼성전자가 차세대 트랜지스터 구조인 </a:t>
            </a:r>
            <a:r>
              <a:rPr lang="en-US" altLang="ko-KR" dirty="0"/>
              <a:t>GAA(</a:t>
            </a:r>
            <a:r>
              <a:rPr lang="ko-KR" altLang="en-US" dirty="0" err="1"/>
              <a:t>게이트올어라운드</a:t>
            </a:r>
            <a:r>
              <a:rPr lang="en-US" altLang="ko-KR" dirty="0"/>
              <a:t>) </a:t>
            </a:r>
            <a:r>
              <a:rPr lang="ko-KR" altLang="en-US" dirty="0"/>
              <a:t>공정에 최적화한 </a:t>
            </a:r>
            <a:r>
              <a:rPr lang="en-US" altLang="ko-KR" dirty="0"/>
              <a:t>Arm</a:t>
            </a:r>
            <a:r>
              <a:rPr lang="ko-KR" altLang="en-US" dirty="0"/>
              <a:t>의 </a:t>
            </a:r>
            <a:r>
              <a:rPr lang="en-US" altLang="ko-KR" dirty="0"/>
              <a:t>SoC(</a:t>
            </a:r>
            <a:r>
              <a:rPr lang="ko-KR" altLang="en-US" dirty="0" err="1"/>
              <a:t>시스템온칩</a:t>
            </a:r>
            <a:r>
              <a:rPr lang="en-US" altLang="ko-KR" dirty="0"/>
              <a:t>) </a:t>
            </a:r>
            <a:r>
              <a:rPr lang="ko-KR" altLang="en-US" dirty="0"/>
              <a:t>설계 자산을 활용하여 기술 경쟁력을 확보한다는 기사를 접하게 되었습니다</a:t>
            </a:r>
            <a:r>
              <a:rPr lang="en-US" altLang="ko-KR" dirty="0"/>
              <a:t>. </a:t>
            </a:r>
            <a:r>
              <a:rPr lang="ko-KR" altLang="en-US" dirty="0"/>
              <a:t>이러한 기술 혁신에 대한 열정과 함께</a:t>
            </a:r>
            <a:r>
              <a:rPr lang="en-US" altLang="ko-KR" dirty="0"/>
              <a:t>, TSMC</a:t>
            </a:r>
            <a:r>
              <a:rPr lang="ko-KR" altLang="en-US" dirty="0"/>
              <a:t>와의 무한 경쟁에서 삼성전자가 한발 앞서 나아갈 수 있도록 노력하고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차세대 디바이스의 발전에 따라 </a:t>
            </a:r>
            <a:r>
              <a:rPr lang="ko-KR" altLang="en-US" dirty="0" err="1"/>
              <a:t>초미세</a:t>
            </a:r>
            <a:r>
              <a:rPr lang="ko-KR" altLang="en-US" dirty="0"/>
              <a:t> 공정 기술의 중요성이 더욱 부각되고 있습니다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GAA </a:t>
            </a:r>
            <a:r>
              <a:rPr lang="ko-KR" altLang="en-US" dirty="0"/>
              <a:t>기술이 초미세화 한계를 극복할 수 있는 중요한 기술로 인정받고 있습니다</a:t>
            </a:r>
            <a:r>
              <a:rPr lang="en-US" altLang="ko-KR" dirty="0"/>
              <a:t>. </a:t>
            </a:r>
            <a:r>
              <a:rPr lang="ko-KR" altLang="en-US" dirty="0"/>
              <a:t>저는 삼성전자의 </a:t>
            </a:r>
            <a:r>
              <a:rPr lang="en-US" altLang="ko-KR" dirty="0"/>
              <a:t>3</a:t>
            </a:r>
            <a:r>
              <a:rPr lang="ko-KR" altLang="en-US" dirty="0"/>
              <a:t>나노 </a:t>
            </a:r>
            <a:r>
              <a:rPr lang="en-US" altLang="ko-KR" dirty="0"/>
              <a:t>GAA </a:t>
            </a:r>
            <a:r>
              <a:rPr lang="ko-KR" altLang="en-US" dirty="0"/>
              <a:t>공정의 안정적인 양산을 지속함과 더불어</a:t>
            </a:r>
            <a:r>
              <a:rPr lang="en-US" altLang="ko-KR" dirty="0"/>
              <a:t>, 2</a:t>
            </a:r>
            <a:r>
              <a:rPr lang="ko-KR" altLang="en-US" dirty="0"/>
              <a:t>나노 공정 개발에도 힘을 보태어 파운드리 사업과 함께 </a:t>
            </a:r>
            <a:r>
              <a:rPr lang="en-US" altLang="ko-KR" dirty="0"/>
              <a:t>AI, </a:t>
            </a:r>
            <a:r>
              <a:rPr lang="ko-KR" altLang="en-US" dirty="0"/>
              <a:t>빅데이터</a:t>
            </a:r>
            <a:r>
              <a:rPr lang="en-US" altLang="ko-KR" dirty="0"/>
              <a:t>, </a:t>
            </a:r>
            <a:r>
              <a:rPr lang="ko-KR" altLang="en-US" dirty="0"/>
              <a:t>자율주행 등 차세대 반도체의 진화에 기여하고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학부 및 대학원에서 배운 전공지식과 삼성전자에서의 경험을 바탕으로 제품에 발생하는 불량의 원인을 분석하고 해결하는 데 기여하겠습니다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GAA</a:t>
            </a:r>
            <a:r>
              <a:rPr lang="ko-KR" altLang="en-US" dirty="0"/>
              <a:t>와 같은 </a:t>
            </a:r>
            <a:r>
              <a:rPr lang="ko-KR" altLang="en-US" dirty="0" err="1"/>
              <a:t>초미세</a:t>
            </a:r>
            <a:r>
              <a:rPr lang="ko-KR" altLang="en-US" dirty="0"/>
              <a:t> 공정에서의 오염물질이나 불순물은 최종 제품의 품질에 치명적입니다</a:t>
            </a:r>
            <a:r>
              <a:rPr lang="en-US" altLang="ko-KR" dirty="0"/>
              <a:t>. </a:t>
            </a:r>
            <a:r>
              <a:rPr lang="ko-KR" altLang="en-US" dirty="0"/>
              <a:t>따라서 제가 보유한 박막 공학</a:t>
            </a:r>
            <a:r>
              <a:rPr lang="en-US" altLang="ko-KR" dirty="0"/>
              <a:t>, </a:t>
            </a:r>
            <a:r>
              <a:rPr lang="ko-KR" altLang="en-US" dirty="0"/>
              <a:t>표면 공학 등의 전공지식을 적극적으로 활용하여 정기적인 모니터링과 분석을 통해 </a:t>
            </a:r>
            <a:r>
              <a:rPr lang="ko-KR" altLang="en-US" dirty="0" err="1"/>
              <a:t>수율을</a:t>
            </a:r>
            <a:r>
              <a:rPr lang="ko-KR" altLang="en-US" dirty="0"/>
              <a:t> 지속해서 개선할 것입니다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539D0-5BBE-27D5-03A0-E9F227D81F0D}"/>
              </a:ext>
            </a:extLst>
          </p:cNvPr>
          <p:cNvSpPr txBox="1"/>
          <p:nvPr/>
        </p:nvSpPr>
        <p:spPr>
          <a:xfrm>
            <a:off x="576775" y="239151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제출본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8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9D2198-1A75-3DB1-3352-C8F0C986A402}"/>
              </a:ext>
            </a:extLst>
          </p:cNvPr>
          <p:cNvSpPr txBox="1"/>
          <p:nvPr/>
        </p:nvSpPr>
        <p:spPr>
          <a:xfrm>
            <a:off x="203200" y="136436"/>
            <a:ext cx="11836400" cy="7653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2.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본인의 성장과정을 간략히 기술하되 현재의 자신에게 가장 큰 영향을 끼친 사건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인물 등을 포함하여 기술하시기 바랍니다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. (※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작품 속 가상인물도 가능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1500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자 이내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영문작성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3000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)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SamsungOne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자신감으로 성장한 사교성과 적응력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]</a:t>
            </a:r>
            <a:endParaRPr lang="ko-KR" altLang="ko-KR" sz="1600" kern="1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대부분의 남자 대학생이 군 휴학을 진행하는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학년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학기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군대를 면제받은 저는 학교를 혼자 다니게 되었습니다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점심 식사와 과제 등 많은 것을 혼자서 해결했으며 다양한 어려움이 존재했습니다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그러나 이 상황을 극복하기 위해 선배들에게 먼저 다가가기로 마음먹었습니다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소소한 대화로부터 시작하여 점차 친분을 쌓고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그들과 함께 수업을 듣고 식사하며 시간을 보내게 되었습니다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이러한 노력 끝에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선배들은 나를 반겨주고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그들의 사이에 저를 포함해 주었습니다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그 결과로 저는 많은 조언과 도움을 받으면서 학교생활을 보다 풍요롭게 만들 수 있었습니다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적극적이고 활달한 성격으로 비친 덕분에 주위 사람들로부터 동아리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공모전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봉사활동 등 다양한 활동에 </a:t>
            </a:r>
            <a:r>
              <a:rPr lang="ko-KR" altLang="ko-KR" sz="1600" kern="100" dirty="0" err="1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권유받았습니다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이후 새로운 환경을 두려워하지 않는 도전정신을 바탕으로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LINC+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학생공헌단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영상 제작 동아리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교내근로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JA KOREA 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교육봉사 등 </a:t>
            </a:r>
            <a:r>
              <a:rPr lang="ko-KR" altLang="en-US" sz="16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약 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개의 활동을 진행하였고 수많은 사람과 경험을 토대로 발전할 수 있었습니다</a:t>
            </a:r>
            <a:r>
              <a:rPr lang="en-US" altLang="ko-KR" sz="16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800"/>
              </a:spcAft>
            </a:pPr>
            <a:r>
              <a:rPr lang="ko-KR" altLang="ko-KR" sz="16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변화를 두려워하지 않고 쉽게 적응하는 성격을 바탕으로</a:t>
            </a:r>
            <a:r>
              <a:rPr lang="en-US" altLang="ko-KR" sz="16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삼성전자</a:t>
            </a:r>
            <a:r>
              <a:rPr lang="ko-KR" altLang="ko-KR" sz="16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에 입사 후 빠르게 업무를 배우고 일을 해결해 내는 사원이 되겠습니다</a:t>
            </a:r>
            <a:endParaRPr lang="en-US" altLang="ko-KR" sz="16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ko-KR" altLang="ko-KR" sz="1600" kern="1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반도체는 함께하는 것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</a:p>
          <a:p>
            <a:r>
              <a:rPr lang="ko-KR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박막 공학 수업에서 여러 박막 증착 공정의 메커니즘과 활용에 관심을 가져 반도체산업에 기여하고 싶다고 생각하게 되었습니다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이후 이론적인 내용과 더불어 실험을 통해 역량을 키우고 싶어 학부 연구생에게 지원을 하였습니다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spc="-150" dirty="0" err="1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학부연구생로서</a:t>
            </a:r>
            <a:r>
              <a:rPr lang="ko-KR" altLang="en-US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선배님을 따라다니며 연구를 도왔습니다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저는 가스센서에 적용되는 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Tin Oxide nanowire </a:t>
            </a:r>
            <a:r>
              <a:rPr lang="ko-KR" altLang="en-US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를 성장시키는 연구를 보조했습니다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이와 동시에 가스센서의 필요성과 원리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성장 메커니즘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장비 사용법을 공부하고 배웠습니다</a:t>
            </a:r>
            <a:r>
              <a:rPr lang="en-US" altLang="ko-KR" sz="1600" kern="100" spc="-150" dirty="0">
                <a:solidFill>
                  <a:srgbClr val="475067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R" sz="1600" kern="100" spc="-150" dirty="0">
              <a:solidFill>
                <a:srgbClr val="47506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어느 날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연구를 담당하던 선배가 며칠간 출장을 </a:t>
            </a:r>
            <a:r>
              <a:rPr lang="ko-KR" altLang="en-US" sz="1600" kern="100" spc="-150" dirty="0" err="1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가게되어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제가 실험을 직접 수행하게 되었습니다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연구보조를 하며 배운 내용을 토대로 공정을 진행했지만 과거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선배님의 결과와 다르게 나타나는 문제가 있었습니다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 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이를 해결하기 위해 실험에 사용되는 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CVD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장비의 레시피 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set up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과 변수조절을 다른 선배님에게 부탁하였고 문제는 빠르게 처리되었습니다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 </a:t>
            </a:r>
          </a:p>
          <a:p>
            <a:endParaRPr lang="en-US" altLang="ko-KR" sz="1600" kern="100" spc="-150" dirty="0">
              <a:solidFill>
                <a:srgbClr val="47506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이러한 경험으로 저는 팀원 간 협업의 중요성에 대해 알게 되었습니다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문제가 발생했을 때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좌절하지 않고 주변의 도움을 받고 협력하여 해결하는 것이 효과적임을 </a:t>
            </a:r>
            <a:r>
              <a:rPr lang="ko-KR" altLang="en-US" sz="1600" kern="100" spc="-150" dirty="0" err="1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깨달았습니다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이러한 경험이 제가 삼성전자의 제조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기술담당 직무에서 </a:t>
            </a:r>
            <a:r>
              <a:rPr lang="ko-KR" altLang="en-US" sz="1600" kern="100" spc="-150" dirty="0" err="1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팀원들과의</a:t>
            </a:r>
            <a:r>
              <a:rPr lang="ko-KR" altLang="en-US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협업을 통해 문제를 해결하고 새로운 기술을 개발하는 데 있어서 중요한 역할을 할 것 이라고 생각합니다</a:t>
            </a:r>
            <a:r>
              <a:rPr lang="en-US" altLang="ko-KR" sz="1600" kern="100" spc="-150" dirty="0">
                <a:solidFill>
                  <a:srgbClr val="47506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kern="100" spc="-150" dirty="0">
              <a:solidFill>
                <a:srgbClr val="475067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SamsungOne"/>
            </a:endParaRPr>
          </a:p>
        </p:txBody>
      </p:sp>
    </p:spTree>
    <p:extLst>
      <p:ext uri="{BB962C8B-B14F-4D97-AF65-F5344CB8AC3E}">
        <p14:creationId xmlns:p14="http://schemas.microsoft.com/office/powerpoint/2010/main" val="309590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B566-35CB-2031-87F5-6CD861E6F37E}"/>
              </a:ext>
            </a:extLst>
          </p:cNvPr>
          <p:cNvSpPr txBox="1"/>
          <p:nvPr/>
        </p:nvSpPr>
        <p:spPr>
          <a:xfrm>
            <a:off x="304799" y="359602"/>
            <a:ext cx="1156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3.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최근 사회 이슈 중 중요하다고 생각되는 한 가지를 선택하고 이에 관한 자신의 견해를 기술해 주시기 바랍니다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1000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자 이내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영문작성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2000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17587-358A-4A50-9B85-66D350F1D684}"/>
              </a:ext>
            </a:extLst>
          </p:cNvPr>
          <p:cNvSpPr txBox="1"/>
          <p:nvPr/>
        </p:nvSpPr>
        <p:spPr>
          <a:xfrm>
            <a:off x="304799" y="1209368"/>
            <a:ext cx="110809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[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미래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AI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반도체의 핵심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HBM3E 12H]</a:t>
            </a:r>
          </a:p>
          <a:p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[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미래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AI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반도체의 핵심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,HBM3E 12H]</a:t>
            </a:r>
          </a:p>
          <a:p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반도체 산업에서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HBM(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고대역폭메모리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)3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시장의 동향은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AI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반도체의 핵심으로 떠올랐습니다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최근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삼성전자가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HBM(High Bandwidth Memory)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시장에서의 새로운 제품인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HBM3E 12H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를 개발하고 양산한다는 소식이 전해졌습니다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다른 경쟁사는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8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단 제품인 데 반해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12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단 제품은 업계 최대 용량을 자랑하며 성능과 용량 면에서 이전 제품 대비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50%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이상의 향상을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이루어냈습니다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이런 발전은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D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램을 수직으로 쌓아 데이터 처리 속도와 전력 효율을 높인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HBM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의 핵심인데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이를 가능하게 하는 기술인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실리콘관통전극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(TSV)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과 열 압착 비전도성 접착 필름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(Advanced TC NCF)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적용되었습니다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저는 삼성전자가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HBM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기술 분야에서의 혁신과 리더십을 잘 보여주고 있다고 생각합니다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특히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HBM3E 12H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AI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와 같은 고성능 작업에 필수적인 요소로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HBM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을 요구로 하는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AI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시장에서 큰 인기를 얻을 것으로 생각합니다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이러한 높은 수요에 맞춰 삼성전자의 우수한 생산 능력으로 빠르게 시장에 공급할 수 있을 것입니다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 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그러나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국내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·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외 경쟁사들도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HBM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기술 개발에 적극적으로 참여하고 있기 때문에 삼성전자는 계속해서 기술 혁신에 주력해야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양산 시점에서 품질과 신뢰성을 유지하는 것이 매우 중요합니다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저는 공정 기술 엔지니어로서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HBM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과 같은 주요 차세대 반도체 아이템의 기술을 분석하고 개발하여 삼성전자를 넘어 반도체 산업의 성장에 이바지하고 싶습니다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09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BDCFC-34D0-1B4B-CC93-7ADAE1F751F7}"/>
              </a:ext>
            </a:extLst>
          </p:cNvPr>
          <p:cNvSpPr txBox="1"/>
          <p:nvPr/>
        </p:nvSpPr>
        <p:spPr>
          <a:xfrm>
            <a:off x="220133" y="262805"/>
            <a:ext cx="119718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4.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지원한 직무 관련 본인이 갖고 있는 전문지식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/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경험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심화전공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프로젝트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논문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공모전 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을 작성하고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amsungOne"/>
              </a:rPr>
              <a:t>이를 바탕으로 본인이 지원 직무에 적합한 사유를 구체적으로 서술해 주시기 바랍니다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amsungO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1000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자 이내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영문작성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2000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amsungOne"/>
              </a:rPr>
              <a:t>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amsungOne"/>
              </a:rPr>
              <a:t>)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EF602-6AEB-B8ED-BDA8-A96C8AC865EF}"/>
              </a:ext>
            </a:extLst>
          </p:cNvPr>
          <p:cNvSpPr txBox="1"/>
          <p:nvPr/>
        </p:nvSpPr>
        <p:spPr>
          <a:xfrm>
            <a:off x="220133" y="1105244"/>
            <a:ext cx="113757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유연한 미세 치료기기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소자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</a:p>
          <a:p>
            <a:endParaRPr lang="en-US" altLang="ko-KR" sz="1600" strike="sngStrike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석사과정 중 생체 내부에서 작동할 수 있는 유연한 소자의 약물전달 시스템을 개발을 하였습니다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 소자는 기판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마이크로 히터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약물 저장고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미세 유체채널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마이크로 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LED 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등이 층으로 쌓여 제작되었습니다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저는 이들 중 유체가 이동하는 채널인 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미세 유체채널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열을 발생시켜 약물이 이동하도록 하는 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마이크로 히터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＇</a:t>
            </a:r>
            <a:r>
              <a:rPr lang="ko-KR" altLang="en-US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제작하였습니다</a:t>
            </a:r>
            <a:r>
              <a:rPr lang="en-US" altLang="ko-KR" sz="1600" strike="sngStrike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 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좁은 채널을 위한 레시피</a:t>
            </a:r>
          </a:p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선폭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100μm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미만의 좁은 공간으로 유체를 정밀하게 제어가 가능한 채널을 제작하였습니다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포토 공정을 기반으로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SU-8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채널을 제작했습니다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채널의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선폭에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따라 동일한 공정을 진행했음에도 불구하고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선폭이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얇아질수록 이슈 발생률이 증가하였습니다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저는 불량을 개선하기 위해 전반적인 공정 기술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recipe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parameter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Set-up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하였습니다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이슈 발생원인을 찾은 뒤 공정에 사용되는 장비의 특성을 분석했습니다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과한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Soft bake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over develop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인한 이슈로 판단하고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선폭에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따른 최적의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recipe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제작하였습니다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선폭이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좁아진 것이 레시피 전반에 미치는 영향을 인식하게 되었습니다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좁은 채널을 위한 레시피를 개발하는 과정에서 각 공정 파트의 조절이 서로 매우 밀접하게 연결되어 있음을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깨달았습니다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이는 공정 설계 및 제어에 있어서 세심한 주의와 상호 협력이 필요함을 보여줍니다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이러한 경험을 통해 삼성전자의 직무에서도 공정 설계 및 문제 해결에 있어서 상세한 이해와 조절 능력을 발휘할 수 있다고 확신합니다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효율적인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패터닝을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위한 아이디어 </a:t>
            </a: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최적의 효율을 내는 마이크로 히터 디자인을 설계하는 연구를 진행했습니다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마이크로 히터를 제작하는 방법은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포토리소그래피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공정을 응용하는 것입니다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많은 디자인을 설계하기 위해서는 많은 포토마스크가 필요로 하고 이는 비용과 시간상으로 효율적이지 못했습니다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저는 우리 연구실의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Laser ablation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장비를 응용하여 제작하였습니다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포토마스크를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Auto Cad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제작한 회로로 대체하며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Laser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패터닝하였습니다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공정 한계를 극복하기 위해 창의적인 해결책을 도입하여 효율적으로 문제를 해결했습니다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이러한 경험을 통해 삼성전자의 제조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기술 담당 직무에서도 기술적인 문제에 대한 혁신적인 접근 방법을 제시할 수 있을 것입니다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110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1298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SamsungOne</vt:lpstr>
      <vt:lpstr>Söhne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박상호</dc:creator>
  <cp:lastModifiedBy>박상호</cp:lastModifiedBy>
  <cp:revision>11</cp:revision>
  <dcterms:created xsi:type="dcterms:W3CDTF">2024-03-14T13:26:40Z</dcterms:created>
  <dcterms:modified xsi:type="dcterms:W3CDTF">2024-03-17T14:43:39Z</dcterms:modified>
</cp:coreProperties>
</file>