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5" r:id="rId12"/>
    <p:sldId id="269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32" autoAdjust="0"/>
    <p:restoredTop sz="79127" autoAdjust="0"/>
  </p:normalViewPr>
  <p:slideViewPr>
    <p:cSldViewPr snapToGrid="0">
      <p:cViewPr varScale="1">
        <p:scale>
          <a:sx n="68" d="100"/>
          <a:sy n="68" d="100"/>
        </p:scale>
        <p:origin x="96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CEE80-896B-45E6-809D-99E7D90CC3AB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22219-1EB6-405C-B39D-B5100AD3A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964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022219-1EB6-405C-B39D-B5100AD3A0E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769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022219-1EB6-405C-B39D-B5100AD3A0E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908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7FF8F-910D-C4B5-CE7C-08B70F3AB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3F552F-80D4-3FF6-A055-5C392E2F88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039861-E645-D54C-421E-6E1848B90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DC060-FB05-4599-B55B-D2DFD97A8BDB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D56A25-8CA2-9AC0-76F1-F6E053A4F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8CC53-0166-D476-FFB5-7E4B7A9E3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23F3-F434-49F8-9078-FA11382D6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137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6F380-9ADE-0C4C-0CB1-6AF19A2BC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F5E877-F581-3087-3DAA-6ECAB4392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688229-8346-DA54-977E-5B9D9A24A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DC060-FB05-4599-B55B-D2DFD97A8BDB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F93860-46FF-C45F-4D18-749A5DB45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1BF133-68E5-A8EC-71E2-98492828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23F3-F434-49F8-9078-FA11382D6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801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CB7318-05B6-02A6-6944-AA45E5D67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0158EE-5B17-DC13-1086-DE0EA12FB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F7FAE7-F1F9-272B-2CCF-CF6269126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DC060-FB05-4599-B55B-D2DFD97A8BDB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FFF57A-1029-8E67-CB72-09340999B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B84558-DE97-732B-0CED-BD2A59E83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23F3-F434-49F8-9078-FA11382D6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778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6D62A0-A877-3D84-05F4-891BC6454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E22AF6-A290-894D-DD2D-DD5E928D9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5B84F8-5950-1990-EA1B-74E22E3F9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DC060-FB05-4599-B55B-D2DFD97A8BDB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812E69-38A0-9592-40AF-B24D0E9B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BBEBB3-0728-AD36-5586-BBDA5ECF5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23F3-F434-49F8-9078-FA11382D6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778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F71E-1B89-731E-ED6D-C4E45FD0E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BD3872-17A5-B9CD-AF20-00DB50AA9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F2F17E-C02E-9791-DE22-B63C78DF5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DC060-FB05-4599-B55B-D2DFD97A8BDB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3EBC73-51AA-8A11-1B6B-A8AD331FF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A6BE4F-F450-836C-A983-FFDA6DADD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23F3-F434-49F8-9078-FA11382D6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76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4C8E4-8EC4-4D53-FB14-A876F4070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79F5E5-4CCE-BC64-3F12-5BB8A84298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52A1A6-33F8-D92F-8C4E-677D03D93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BFC898-E29B-0386-FCBD-35B620755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DC060-FB05-4599-B55B-D2DFD97A8BDB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0F24AB-5CF7-6B53-6C01-C3E45C20A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2C4447-7FC3-6B53-728A-868BE68C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23F3-F434-49F8-9078-FA11382D6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105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7C5E5-4705-0A2D-1B12-747F4A969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471C50-BB05-F1B9-1CC8-F8653F115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D44AFF-83AE-BC42-2A37-8BBC79B8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510998-5D44-B855-2B14-FBFC38E7BB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3ADA21-2867-2B86-A11F-1BF72EAA0B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B6DD38-D043-572A-F287-5C2538BED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DC060-FB05-4599-B55B-D2DFD97A8BDB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34B1FD-57A3-5158-8507-F2DE754B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B0CB80-0C51-3666-7657-C94D58FF0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23F3-F434-49F8-9078-FA11382D6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553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11768-C831-B689-2F8B-4A93FAD71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5FF2D7-0860-623A-924C-338548F20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DC060-FB05-4599-B55B-D2DFD97A8BDB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BDC85D-92A9-9ACC-AF5F-0CFA29744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E5F1FD-0F48-7CDE-DBC4-2BF371A0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23F3-F434-49F8-9078-FA11382D6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895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91092F-6ADF-C5AF-4350-6F05083AF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DC060-FB05-4599-B55B-D2DFD97A8BDB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3B10C3-297B-58E9-8CCD-2788E7283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5F290B-2E2F-A350-4A75-BC1D34C58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23F3-F434-49F8-9078-FA11382D6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280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6E289-9EFD-4880-CF59-CE0C33755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2F70E2-0DA1-98EA-F177-EBC7B9CFF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21C2B1-9E04-53D0-8D14-BC92D8750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139E0F-BA55-DE4B-F779-5A9866343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DC060-FB05-4599-B55B-D2DFD97A8BDB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81F0C5-D9F8-C2D3-BB4F-DB26B51D3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B3B4BD-E660-7820-7E67-11D6357BF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23F3-F434-49F8-9078-FA11382D6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817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18C5B-A8FB-DFF5-4007-54DA6DB22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79ECE5-1744-45DA-C907-C46712FD48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DC02F8-3CF5-72D4-D2DE-4F9CF658B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813FF9-BA3E-4AA6-0FA9-EB0BB8044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DC060-FB05-4599-B55B-D2DFD97A8BDB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511E4A-F60C-3E09-706D-8D4F5801E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FEA366-5FCB-822D-A2E8-504AFE22C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23F3-F434-49F8-9078-FA11382D6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73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283A0E-1754-D01D-BE0F-E02771F25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D1B5D6-8B21-27B6-A5C3-E338FCB98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438C70-DFC1-0E51-30F6-0387343456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7DC060-FB05-4599-B55B-D2DFD97A8BDB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5AF304-0895-504B-CD70-F0F5DF903B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E8AD21-A76B-5895-302A-F2C70EFB0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B223F3-F434-49F8-9078-FA11382D6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938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.blog.naver.com/elphaba12/222254899289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C3654A-3876-D213-4001-A5493960FB8D}"/>
              </a:ext>
            </a:extLst>
          </p:cNvPr>
          <p:cNvSpPr txBox="1"/>
          <p:nvPr/>
        </p:nvSpPr>
        <p:spPr>
          <a:xfrm>
            <a:off x="278969" y="325464"/>
            <a:ext cx="10461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주성엔지니어링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산업분석</a:t>
            </a:r>
            <a:endParaRPr lang="en-US" altLang="ko-KR" dirty="0"/>
          </a:p>
          <a:p>
            <a:r>
              <a:rPr lang="ko-KR" altLang="en-US" dirty="0"/>
              <a:t>기업분석</a:t>
            </a:r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D1889E28-01DC-63E5-53AF-CF8CA4B53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866" y="0"/>
            <a:ext cx="87776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04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C3654A-3876-D213-4001-A5493960FB8D}"/>
              </a:ext>
            </a:extLst>
          </p:cNvPr>
          <p:cNvSpPr txBox="1"/>
          <p:nvPr/>
        </p:nvSpPr>
        <p:spPr>
          <a:xfrm>
            <a:off x="495946" y="172696"/>
            <a:ext cx="10461356" cy="8463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PVD</a:t>
            </a:r>
            <a:r>
              <a:rPr lang="ko-KR" altLang="en-US" sz="1600" dirty="0"/>
              <a:t>란</a:t>
            </a:r>
            <a:r>
              <a:rPr lang="en-US" altLang="ko-KR" sz="1600" dirty="0"/>
              <a:t>? </a:t>
            </a:r>
          </a:p>
          <a:p>
            <a:endParaRPr lang="en-US" altLang="ko-KR" sz="1600" dirty="0"/>
          </a:p>
          <a:p>
            <a:r>
              <a:rPr lang="ko-KR" altLang="en-US" sz="1600" dirty="0"/>
              <a:t>아르곤 이온을 가속시켜 충분한 에너지를 갖게 하고 </a:t>
            </a:r>
            <a:r>
              <a:rPr lang="ko-KR" altLang="en-US" sz="1600" dirty="0" err="1"/>
              <a:t>타켓을</a:t>
            </a:r>
            <a:r>
              <a:rPr lang="ko-KR" altLang="en-US" sz="1600" dirty="0"/>
              <a:t> 때리게 하여 그 </a:t>
            </a:r>
            <a:r>
              <a:rPr lang="ko-KR" altLang="en-US" sz="1600" dirty="0" err="1"/>
              <a:t>타켓분자가</a:t>
            </a:r>
            <a:r>
              <a:rPr lang="ko-KR" altLang="en-US" sz="1600" dirty="0"/>
              <a:t> </a:t>
            </a:r>
            <a:r>
              <a:rPr lang="en-US" altLang="ko-KR" sz="1600" dirty="0"/>
              <a:t>substrate</a:t>
            </a:r>
            <a:r>
              <a:rPr lang="ko-KR" altLang="en-US" sz="1600" dirty="0"/>
              <a:t>에 쌓이게 하는 증착 방법 </a:t>
            </a:r>
            <a:endParaRPr lang="en-US" altLang="ko-KR" sz="1600" dirty="0"/>
          </a:p>
          <a:p>
            <a:r>
              <a:rPr lang="ko-KR" altLang="en-US" sz="1600" dirty="0"/>
              <a:t>타겟에 </a:t>
            </a:r>
            <a:r>
              <a:rPr lang="en-US" altLang="ko-KR" sz="1600" dirty="0"/>
              <a:t>–</a:t>
            </a:r>
            <a:r>
              <a:rPr lang="ko-KR" altLang="en-US" sz="1600" dirty="0"/>
              <a:t>전압을 가함 열을 가하기도 한다</a:t>
            </a:r>
            <a:r>
              <a:rPr lang="en-US" altLang="ko-KR" sz="1600" dirty="0"/>
              <a:t>. </a:t>
            </a:r>
          </a:p>
          <a:p>
            <a:r>
              <a:rPr lang="en-US" altLang="ko-KR" sz="1600" dirty="0"/>
              <a:t>DC </a:t>
            </a:r>
            <a:r>
              <a:rPr lang="ko-KR" altLang="en-US" sz="1600" dirty="0" err="1"/>
              <a:t>스퍼터는</a:t>
            </a:r>
            <a:r>
              <a:rPr lang="ko-KR" altLang="en-US" sz="1600" dirty="0"/>
              <a:t> 양극에  </a:t>
            </a:r>
            <a:r>
              <a:rPr lang="en-US" altLang="ko-KR" sz="1600" dirty="0"/>
              <a:t>DC</a:t>
            </a:r>
            <a:r>
              <a:rPr lang="ko-KR" altLang="en-US" sz="1600" dirty="0"/>
              <a:t>바이어스를 인가해서 플라즈마를 형성</a:t>
            </a:r>
            <a:r>
              <a:rPr lang="en-US" altLang="ko-KR" sz="1600" dirty="0"/>
              <a:t>. Glow discharge</a:t>
            </a:r>
            <a:r>
              <a:rPr lang="ko-KR" altLang="en-US" sz="1600" dirty="0"/>
              <a:t>에 의해 형성</a:t>
            </a:r>
            <a:r>
              <a:rPr lang="en-US" altLang="ko-KR" sz="1600" dirty="0"/>
              <a:t>. </a:t>
            </a:r>
          </a:p>
          <a:p>
            <a:r>
              <a:rPr lang="en-US" altLang="ko-KR" sz="1600" dirty="0"/>
              <a:t>: Cathode</a:t>
            </a:r>
            <a:r>
              <a:rPr lang="ko-KR" altLang="en-US" sz="1600" dirty="0"/>
              <a:t>의 전자가 방출되면서 가속된 전자가 기체원자</a:t>
            </a:r>
            <a:r>
              <a:rPr lang="en-US" altLang="ko-KR" sz="1600" dirty="0"/>
              <a:t>(</a:t>
            </a:r>
            <a:r>
              <a:rPr lang="ko-KR" altLang="en-US" sz="1600" dirty="0"/>
              <a:t>아르곤</a:t>
            </a:r>
            <a:r>
              <a:rPr lang="en-US" altLang="ko-KR" sz="1600" dirty="0"/>
              <a:t>)</a:t>
            </a:r>
            <a:r>
              <a:rPr lang="ko-KR" altLang="en-US" sz="1600" dirty="0"/>
              <a:t>을 때려 이온화 </a:t>
            </a:r>
            <a:r>
              <a:rPr lang="en-US" altLang="ko-KR" sz="1600" dirty="0"/>
              <a:t>. </a:t>
            </a:r>
            <a:r>
              <a:rPr lang="ko-KR" altLang="en-US" sz="1600" dirty="0"/>
              <a:t>이온화 된 양이온이 </a:t>
            </a:r>
            <a:r>
              <a:rPr lang="en-US" altLang="ko-KR" sz="1600" dirty="0"/>
              <a:t>cathode</a:t>
            </a:r>
            <a:r>
              <a:rPr lang="ko-KR" altLang="en-US" sz="1600" dirty="0"/>
              <a:t>로 이동하여 음극과 충돌하여 다량의 </a:t>
            </a:r>
            <a:r>
              <a:rPr lang="en-US" altLang="ko-KR" sz="1600" dirty="0"/>
              <a:t>2</a:t>
            </a:r>
            <a:r>
              <a:rPr lang="ko-KR" altLang="en-US" sz="1600" dirty="0"/>
              <a:t>차전자가 발생</a:t>
            </a:r>
            <a:r>
              <a:rPr lang="en-US" altLang="ko-KR" sz="1600" dirty="0"/>
              <a:t>. 2</a:t>
            </a:r>
            <a:r>
              <a:rPr lang="ko-KR" altLang="en-US" sz="1600" dirty="0"/>
              <a:t>차전자가 또 양극으로 가며 충돌되고 이러한 현상이 반복하여 </a:t>
            </a:r>
            <a:r>
              <a:rPr lang="ko-KR" altLang="en-US" sz="1600" dirty="0" err="1"/>
              <a:t>글로우</a:t>
            </a:r>
            <a:r>
              <a:rPr lang="ko-KR" altLang="en-US" sz="1600" dirty="0"/>
              <a:t> 형성 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장점</a:t>
            </a:r>
            <a:r>
              <a:rPr lang="en-US" altLang="ko-KR" sz="1600" dirty="0"/>
              <a:t>: 1.</a:t>
            </a:r>
            <a:r>
              <a:rPr lang="ko-KR" altLang="en-US" sz="1600" dirty="0"/>
              <a:t>금속</a:t>
            </a:r>
            <a:r>
              <a:rPr lang="en-US" altLang="ko-KR" sz="1600" dirty="0"/>
              <a:t>,</a:t>
            </a:r>
            <a:r>
              <a:rPr lang="ko-KR" altLang="en-US" sz="1600" dirty="0"/>
              <a:t>절연체</a:t>
            </a:r>
            <a:r>
              <a:rPr lang="en-US" altLang="ko-KR" sz="1600" dirty="0"/>
              <a:t>,</a:t>
            </a:r>
            <a:r>
              <a:rPr lang="ko-KR" altLang="en-US" sz="1600" dirty="0"/>
              <a:t>합금</a:t>
            </a:r>
            <a:r>
              <a:rPr lang="en-US" altLang="ko-KR" sz="1600" dirty="0"/>
              <a:t>,</a:t>
            </a:r>
            <a:r>
              <a:rPr lang="ko-KR" altLang="en-US" sz="1600" dirty="0"/>
              <a:t>복합체를 증착 가능</a:t>
            </a:r>
            <a:endParaRPr lang="en-US" altLang="ko-KR" sz="1600" dirty="0"/>
          </a:p>
          <a:p>
            <a:r>
              <a:rPr lang="en-US" altLang="ko-KR" sz="1600" dirty="0"/>
              <a:t>2.</a:t>
            </a:r>
            <a:r>
              <a:rPr lang="ko-KR" altLang="en-US" sz="1600" dirty="0"/>
              <a:t>타겟의 조성을 그대로 </a:t>
            </a:r>
            <a:r>
              <a:rPr lang="ko-KR" altLang="en-US" sz="1600" dirty="0" err="1"/>
              <a:t>가져감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r>
              <a:rPr lang="en-US" altLang="ko-KR" sz="1600" dirty="0"/>
              <a:t>3.</a:t>
            </a:r>
            <a:r>
              <a:rPr lang="ko-KR" altLang="en-US" sz="1600" dirty="0"/>
              <a:t>대면적에서도 사용가능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실제로 </a:t>
            </a:r>
            <a:r>
              <a:rPr lang="ko-KR" altLang="en-US" sz="1600" dirty="0" err="1"/>
              <a:t>할때</a:t>
            </a:r>
            <a:r>
              <a:rPr lang="en-US" altLang="ko-KR" sz="1600" dirty="0"/>
              <a:t>? </a:t>
            </a:r>
            <a:r>
              <a:rPr lang="ko-KR" altLang="en-US" sz="1600" dirty="0"/>
              <a:t>연구과정 중 어려웠던 점</a:t>
            </a:r>
            <a:r>
              <a:rPr lang="en-US" altLang="ko-KR" sz="1600" dirty="0"/>
              <a:t>? </a:t>
            </a:r>
          </a:p>
          <a:p>
            <a:r>
              <a:rPr lang="en-US" altLang="ko-KR" sz="1600" dirty="0"/>
              <a:t>Ti</a:t>
            </a:r>
            <a:r>
              <a:rPr lang="ko-KR" altLang="en-US" sz="1600" dirty="0"/>
              <a:t>를 </a:t>
            </a:r>
            <a:r>
              <a:rPr lang="en-US" altLang="ko-KR" sz="1600" dirty="0" err="1"/>
              <a:t>adhension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어디젼</a:t>
            </a:r>
            <a:r>
              <a:rPr lang="en-US" altLang="ko-KR" sz="1600" dirty="0"/>
              <a:t>) layer</a:t>
            </a:r>
            <a:r>
              <a:rPr lang="ko-KR" altLang="en-US" sz="1600" dirty="0"/>
              <a:t>로 사용해서 타겟을 교체하는 과정이 불편했다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꼬리</a:t>
            </a:r>
            <a:r>
              <a:rPr lang="en-US" altLang="ko-KR" sz="1600" dirty="0"/>
              <a:t>-&gt; </a:t>
            </a:r>
            <a:r>
              <a:rPr lang="ko-KR" altLang="en-US" sz="1600" dirty="0"/>
              <a:t>예를 들면 </a:t>
            </a:r>
            <a:r>
              <a:rPr lang="en-US" altLang="ko-KR" sz="1600" dirty="0"/>
              <a:t>Ti</a:t>
            </a:r>
            <a:r>
              <a:rPr lang="ko-KR" altLang="en-US" sz="1600" dirty="0"/>
              <a:t>를 먼저 증착하고 </a:t>
            </a:r>
            <a:r>
              <a:rPr lang="en-US" altLang="ko-KR" sz="1600" dirty="0"/>
              <a:t>Pt</a:t>
            </a:r>
            <a:r>
              <a:rPr lang="ko-KR" altLang="en-US" sz="1600" dirty="0"/>
              <a:t>를 </a:t>
            </a:r>
            <a:r>
              <a:rPr lang="ko-KR" altLang="en-US" sz="1600" dirty="0" err="1"/>
              <a:t>증착했습니다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이때 </a:t>
            </a:r>
            <a:r>
              <a:rPr lang="en-US" altLang="ko-KR" sz="1600" dirty="0"/>
              <a:t>Ti</a:t>
            </a:r>
            <a:r>
              <a:rPr lang="ko-KR" altLang="en-US" sz="1600" dirty="0"/>
              <a:t>를 증착하고 나서 </a:t>
            </a:r>
            <a:r>
              <a:rPr lang="en-US" altLang="ko-KR" sz="1600" dirty="0"/>
              <a:t>substrate</a:t>
            </a:r>
            <a:r>
              <a:rPr lang="ko-KR" altLang="en-US" sz="1600" dirty="0"/>
              <a:t>를 </a:t>
            </a:r>
            <a:r>
              <a:rPr lang="en-US" altLang="ko-KR" sz="1600" dirty="0"/>
              <a:t>cleaning </a:t>
            </a:r>
            <a:r>
              <a:rPr lang="ko-KR" altLang="en-US" sz="1600" dirty="0"/>
              <a:t>해줘야 다음 타겟을 </a:t>
            </a:r>
            <a:r>
              <a:rPr lang="ko-KR" altLang="en-US" sz="1600" dirty="0" err="1"/>
              <a:t>증착할수있다는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번거러움이</a:t>
            </a:r>
            <a:r>
              <a:rPr lang="ko-KR" altLang="en-US" sz="1600" dirty="0"/>
              <a:t> 있었습니다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r>
              <a:rPr lang="ko-KR" altLang="en-US" sz="1600" dirty="0"/>
              <a:t>웨이퍼 위 </a:t>
            </a:r>
            <a:r>
              <a:rPr lang="ko-KR" altLang="en-US" sz="1600" dirty="0" err="1"/>
              <a:t>폴리이미드를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캡톤테이프로</a:t>
            </a:r>
            <a:r>
              <a:rPr lang="ko-KR" altLang="en-US" sz="1600" dirty="0"/>
              <a:t> 고정시킨 뒤 </a:t>
            </a:r>
            <a:r>
              <a:rPr lang="en-US" altLang="ko-KR" sz="1600" dirty="0" err="1"/>
              <a:t>pvd</a:t>
            </a:r>
            <a:r>
              <a:rPr lang="ko-KR" altLang="en-US" sz="1600" dirty="0"/>
              <a:t>를 진행했는데 필름이 우는 현상이 생겨서 </a:t>
            </a:r>
            <a:endParaRPr lang="en-US" altLang="ko-KR" sz="1600" dirty="0"/>
          </a:p>
          <a:p>
            <a:r>
              <a:rPr lang="en-US" altLang="ko-KR" sz="1600" dirty="0"/>
              <a:t>-&gt;</a:t>
            </a:r>
            <a:r>
              <a:rPr lang="ko-KR" altLang="en-US" sz="1600" dirty="0"/>
              <a:t>최대한 테이프를 정교하게 붙여서 진행 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Magnetron sputtering </a:t>
            </a:r>
            <a:r>
              <a:rPr lang="ko-KR" altLang="en-US" sz="1600" dirty="0"/>
              <a:t>특성상 타겟에 </a:t>
            </a:r>
            <a:r>
              <a:rPr lang="en-US" altLang="ko-KR" sz="1600" dirty="0"/>
              <a:t>erosion area(</a:t>
            </a:r>
            <a:r>
              <a:rPr lang="ko-KR" altLang="en-US" sz="1600" dirty="0"/>
              <a:t>특정한 부분만 깎이는 현상</a:t>
            </a:r>
            <a:r>
              <a:rPr lang="en-US" altLang="ko-KR" sz="1600" dirty="0"/>
              <a:t>)</a:t>
            </a:r>
            <a:r>
              <a:rPr lang="ko-KR" altLang="en-US" sz="1600" dirty="0"/>
              <a:t>이 생긴다</a:t>
            </a:r>
            <a:r>
              <a:rPr lang="en-US" altLang="ko-KR" sz="1600" dirty="0"/>
              <a:t>.  </a:t>
            </a:r>
            <a:r>
              <a:rPr lang="ko-KR" altLang="en-US" sz="1600" dirty="0"/>
              <a:t>타겟을 자주 </a:t>
            </a:r>
            <a:r>
              <a:rPr lang="ko-KR" altLang="en-US" sz="1600" dirty="0" err="1"/>
              <a:t>교체해줘야하는</a:t>
            </a:r>
            <a:r>
              <a:rPr lang="ko-KR" altLang="en-US" sz="1600" dirty="0"/>
              <a:t> 단점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*Magnetron sputtering:</a:t>
            </a:r>
            <a:r>
              <a:rPr lang="ko-KR" altLang="en-US" sz="1600" dirty="0"/>
              <a:t>자석을 이용해서 자기장을 형성시킨다</a:t>
            </a:r>
            <a:r>
              <a:rPr lang="en-US" altLang="ko-KR" sz="1600" dirty="0"/>
              <a:t>. </a:t>
            </a:r>
            <a:r>
              <a:rPr lang="ko-KR" altLang="en-US" sz="1600" dirty="0"/>
              <a:t>전자들이 추가적으로 움직일 </a:t>
            </a:r>
            <a:r>
              <a:rPr lang="ko-KR" altLang="en-US" sz="1600" dirty="0" err="1"/>
              <a:t>수있는</a:t>
            </a:r>
            <a:r>
              <a:rPr lang="ko-KR" altLang="en-US" sz="1600" dirty="0"/>
              <a:t> 환경을 만든다</a:t>
            </a:r>
            <a:r>
              <a:rPr lang="en-US" altLang="ko-KR" sz="1600" dirty="0"/>
              <a:t>. </a:t>
            </a:r>
            <a:r>
              <a:rPr lang="ko-KR" altLang="en-US" sz="1600" dirty="0"/>
              <a:t>아르곤 이온이 타겟과 </a:t>
            </a:r>
            <a:r>
              <a:rPr lang="ko-KR" altLang="en-US" sz="1600" dirty="0" err="1"/>
              <a:t>부딫히는</a:t>
            </a:r>
            <a:r>
              <a:rPr lang="ko-KR" altLang="en-US" sz="1600" dirty="0"/>
              <a:t> 속도와 세기를 </a:t>
            </a:r>
            <a:r>
              <a:rPr lang="ko-KR" altLang="en-US" sz="1600" dirty="0" err="1"/>
              <a:t>올릴수있다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증착속도가</a:t>
            </a:r>
            <a:r>
              <a:rPr lang="ko-KR" altLang="en-US" sz="1600" dirty="0"/>
              <a:t> 빠르다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r>
              <a:rPr lang="en-US" altLang="ko-KR" sz="1600" dirty="0"/>
              <a:t>*RF</a:t>
            </a:r>
            <a:r>
              <a:rPr lang="ko-KR" altLang="en-US" sz="1600" dirty="0"/>
              <a:t>는 부도체를 </a:t>
            </a:r>
            <a:r>
              <a:rPr lang="ko-KR" altLang="en-US" sz="1600" dirty="0" err="1"/>
              <a:t>할때</a:t>
            </a:r>
            <a:r>
              <a:rPr lang="ko-KR" altLang="en-US" sz="1600" dirty="0"/>
              <a:t> 사용 </a:t>
            </a:r>
            <a:endParaRPr lang="en-US" altLang="ko-KR" sz="1600" dirty="0"/>
          </a:p>
          <a:p>
            <a:r>
              <a:rPr lang="en-US" altLang="ko-KR" sz="1600" dirty="0"/>
              <a:t>DC</a:t>
            </a:r>
            <a:r>
              <a:rPr lang="ko-KR" altLang="en-US" sz="1600" dirty="0"/>
              <a:t>는 </a:t>
            </a:r>
            <a:r>
              <a:rPr lang="en-US" altLang="ko-KR" sz="1600" dirty="0" err="1"/>
              <a:t>Ar</a:t>
            </a:r>
            <a:r>
              <a:rPr lang="ko-KR" altLang="en-US" sz="1600" dirty="0"/>
              <a:t>이온이 </a:t>
            </a:r>
            <a:r>
              <a:rPr lang="en-US" altLang="ko-KR" sz="1600" dirty="0"/>
              <a:t>build up</a:t>
            </a:r>
            <a:r>
              <a:rPr lang="ko-KR" altLang="en-US" sz="1600" dirty="0"/>
              <a:t>되는 현상이 발생한다</a:t>
            </a:r>
            <a:r>
              <a:rPr lang="en-US" altLang="ko-KR" sz="1600" dirty="0"/>
              <a:t>. 13.56MHz</a:t>
            </a:r>
            <a:r>
              <a:rPr lang="ko-KR" altLang="en-US" sz="1600" dirty="0"/>
              <a:t>의 </a:t>
            </a:r>
            <a:r>
              <a:rPr lang="en-US" altLang="ko-KR" sz="1600" dirty="0"/>
              <a:t>RF</a:t>
            </a:r>
            <a:r>
              <a:rPr lang="ko-KR" altLang="en-US" sz="1600" dirty="0"/>
              <a:t>전압을 인가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r>
              <a:rPr lang="en-US" altLang="ko-KR" sz="1600" dirty="0"/>
              <a:t>*reactive ion sputtering </a:t>
            </a:r>
          </a:p>
          <a:p>
            <a:r>
              <a:rPr lang="en-US" altLang="ko-KR" sz="1600" dirty="0"/>
              <a:t>O2</a:t>
            </a:r>
            <a:r>
              <a:rPr lang="ko-KR" altLang="en-US" sz="1600" dirty="0"/>
              <a:t>같은 다른 기체를 넣어서 절연체나 부도체를 만드는 기술 </a:t>
            </a:r>
            <a:r>
              <a:rPr lang="en-US" altLang="ko-KR" sz="1600" dirty="0"/>
              <a:t>DC</a:t>
            </a:r>
            <a:r>
              <a:rPr lang="ko-KR" altLang="en-US" sz="1600" dirty="0"/>
              <a:t>에서도 사용 </a:t>
            </a:r>
            <a:r>
              <a:rPr lang="ko-KR" altLang="en-US" sz="1600" dirty="0" err="1"/>
              <a:t>가능한게</a:t>
            </a:r>
            <a:r>
              <a:rPr lang="ko-KR" altLang="en-US" sz="1600" dirty="0"/>
              <a:t> 특징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20330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C3654A-3876-D213-4001-A5493960FB8D}"/>
              </a:ext>
            </a:extLst>
          </p:cNvPr>
          <p:cNvSpPr txBox="1"/>
          <p:nvPr/>
        </p:nvSpPr>
        <p:spPr>
          <a:xfrm>
            <a:off x="384331" y="0"/>
            <a:ext cx="11423338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Cvd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증착하고 싶은 물질이 포함된 화합물 </a:t>
            </a:r>
            <a:r>
              <a:rPr lang="ko-KR" altLang="en-US" dirty="0" err="1"/>
              <a:t>프리커서을</a:t>
            </a:r>
            <a:r>
              <a:rPr lang="ko-KR" altLang="en-US" dirty="0"/>
              <a:t> 가스의 형태로 </a:t>
            </a:r>
            <a:r>
              <a:rPr lang="ko-KR" altLang="en-US" dirty="0" err="1"/>
              <a:t>흘려보내주면</a:t>
            </a:r>
            <a:r>
              <a:rPr lang="ko-KR" altLang="en-US" dirty="0"/>
              <a:t> 확산에 의해 퍼지게 되고 </a:t>
            </a:r>
            <a:r>
              <a:rPr lang="en-US" altLang="ko-KR" dirty="0"/>
              <a:t>seed</a:t>
            </a:r>
            <a:r>
              <a:rPr lang="ko-KR" altLang="en-US" dirty="0"/>
              <a:t>나 필름이 형성되고 있는 곳에 붙게 된다</a:t>
            </a:r>
            <a:r>
              <a:rPr lang="en-US" altLang="ko-KR" dirty="0"/>
              <a:t>. </a:t>
            </a:r>
            <a:r>
              <a:rPr lang="ko-KR" altLang="en-US" dirty="0"/>
              <a:t>화합물 중 원하는 분자를 제외한 남은 분자는 가스의 형태로 빠져나간다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재현성 균일도 등 증착 표면을 만들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저희 연구실에서는 </a:t>
            </a:r>
            <a:r>
              <a:rPr lang="en-US" altLang="ko-KR" dirty="0"/>
              <a:t>N2</a:t>
            </a:r>
            <a:r>
              <a:rPr lang="ko-KR" altLang="en-US" dirty="0"/>
              <a:t>와 </a:t>
            </a:r>
            <a:r>
              <a:rPr lang="en-US" altLang="ko-KR" dirty="0"/>
              <a:t>O2 </a:t>
            </a:r>
            <a:r>
              <a:rPr lang="ko-KR" altLang="en-US" dirty="0"/>
              <a:t>두가지 </a:t>
            </a:r>
            <a:r>
              <a:rPr lang="ko-KR" altLang="en-US" dirty="0" err="1"/>
              <a:t>프리커서</a:t>
            </a:r>
            <a:r>
              <a:rPr lang="ko-KR" altLang="en-US" dirty="0"/>
              <a:t> 가스를 사용했습니다</a:t>
            </a:r>
            <a:r>
              <a:rPr lang="en-US" altLang="ko-KR" dirty="0"/>
              <a:t>. </a:t>
            </a:r>
            <a:r>
              <a:rPr lang="ko-KR" altLang="en-US" dirty="0"/>
              <a:t>그 중 저는 순수한 실리콘 웨이퍼에 </a:t>
            </a:r>
            <a:r>
              <a:rPr lang="en-US" altLang="ko-KR" dirty="0"/>
              <a:t>SiO2</a:t>
            </a:r>
            <a:r>
              <a:rPr lang="ko-KR" altLang="en-US" dirty="0"/>
              <a:t>층을 제작하기 위해 </a:t>
            </a:r>
            <a:r>
              <a:rPr lang="en-US" altLang="ko-KR" dirty="0"/>
              <a:t>CVD</a:t>
            </a:r>
            <a:r>
              <a:rPr lang="ko-KR" altLang="en-US" dirty="0"/>
              <a:t>를 이용해 </a:t>
            </a:r>
            <a:r>
              <a:rPr lang="en-US" altLang="ko-KR" dirty="0"/>
              <a:t>Dry Oxidation </a:t>
            </a:r>
            <a:r>
              <a:rPr lang="ko-KR" altLang="en-US" dirty="0"/>
              <a:t>공정을 진행했습니다</a:t>
            </a:r>
            <a:r>
              <a:rPr lang="en-US" altLang="ko-KR" dirty="0"/>
              <a:t>. 900</a:t>
            </a:r>
            <a:r>
              <a:rPr lang="ko-KR" altLang="en-US" dirty="0"/>
              <a:t>도 이상의 온도에 </a:t>
            </a:r>
            <a:r>
              <a:rPr lang="en-US" altLang="ko-KR" dirty="0"/>
              <a:t>O2</a:t>
            </a:r>
            <a:r>
              <a:rPr lang="ko-KR" altLang="en-US" dirty="0"/>
              <a:t>가스를 넣어주어 산화막을 제작했습니다</a:t>
            </a:r>
            <a:r>
              <a:rPr lang="en-US" altLang="ko-KR" dirty="0"/>
              <a:t>. </a:t>
            </a:r>
            <a:r>
              <a:rPr lang="ko-KR" altLang="en-US" dirty="0"/>
              <a:t>이는 웨이퍼를 </a:t>
            </a:r>
            <a:r>
              <a:rPr lang="ko-KR" altLang="en-US" dirty="0" err="1"/>
              <a:t>친수성으로</a:t>
            </a:r>
            <a:r>
              <a:rPr lang="ko-KR" altLang="en-US" dirty="0"/>
              <a:t> 만들기 위한 작업입니다</a:t>
            </a:r>
            <a:r>
              <a:rPr lang="en-US" altLang="ko-KR" dirty="0"/>
              <a:t>. </a:t>
            </a:r>
            <a:r>
              <a:rPr lang="ko-KR" altLang="en-US" dirty="0"/>
              <a:t>이렇게 제작한 </a:t>
            </a:r>
            <a:r>
              <a:rPr lang="en-US" altLang="ko-KR" dirty="0"/>
              <a:t>SiO2</a:t>
            </a:r>
            <a:r>
              <a:rPr lang="ko-KR" altLang="en-US" dirty="0"/>
              <a:t>층을 </a:t>
            </a:r>
            <a:r>
              <a:rPr lang="en-US" altLang="ko-KR" dirty="0"/>
              <a:t>HMDS</a:t>
            </a:r>
            <a:r>
              <a:rPr lang="ko-KR" altLang="en-US" dirty="0"/>
              <a:t>처리를 하여 다시 소수성으로 만들고  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산소의 유량을 조절하는 것이 어려웠다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APCVD:</a:t>
            </a:r>
            <a:r>
              <a:rPr lang="ko-KR" altLang="en-US" dirty="0"/>
              <a:t>대기압에서 </a:t>
            </a:r>
            <a:r>
              <a:rPr lang="en-US" altLang="ko-KR" dirty="0"/>
              <a:t>CVD</a:t>
            </a:r>
            <a:r>
              <a:rPr lang="ko-KR" altLang="en-US" dirty="0" err="1"/>
              <a:t>하는거</a:t>
            </a:r>
            <a:r>
              <a:rPr lang="ko-KR" altLang="en-US" dirty="0"/>
              <a:t> </a:t>
            </a:r>
            <a:r>
              <a:rPr lang="en-US" altLang="ko-KR" dirty="0"/>
              <a:t>. </a:t>
            </a:r>
            <a:r>
              <a:rPr lang="ko-KR" altLang="en-US" dirty="0"/>
              <a:t>근데 </a:t>
            </a:r>
            <a:r>
              <a:rPr lang="en-US" altLang="ko-KR" dirty="0"/>
              <a:t>purity(</a:t>
            </a:r>
            <a:r>
              <a:rPr lang="ko-KR" altLang="en-US" dirty="0"/>
              <a:t>순도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dirty="0"/>
              <a:t>uniformity(</a:t>
            </a:r>
            <a:r>
              <a:rPr lang="ko-KR" altLang="en-US" dirty="0"/>
              <a:t>균일도</a:t>
            </a:r>
            <a:r>
              <a:rPr lang="en-US" altLang="ko-KR" dirty="0"/>
              <a:t>)</a:t>
            </a:r>
            <a:r>
              <a:rPr lang="ko-KR" altLang="en-US" dirty="0"/>
              <a:t>가 </a:t>
            </a:r>
            <a:r>
              <a:rPr lang="ko-KR" altLang="en-US" dirty="0" err="1"/>
              <a:t>안좋음</a:t>
            </a:r>
            <a:endParaRPr lang="en-US" altLang="ko-KR" dirty="0"/>
          </a:p>
          <a:p>
            <a:r>
              <a:rPr lang="en-US" altLang="ko-KR" dirty="0"/>
              <a:t>LPCVD:</a:t>
            </a:r>
            <a:r>
              <a:rPr lang="ko-KR" altLang="en-US" dirty="0"/>
              <a:t>낮은 진공을 잡고 위에 두가지 성질을 개선</a:t>
            </a:r>
            <a:r>
              <a:rPr lang="en-US" altLang="ko-KR" dirty="0"/>
              <a:t>. </a:t>
            </a:r>
            <a:r>
              <a:rPr lang="ko-KR" altLang="en-US" dirty="0"/>
              <a:t>그리고 이건 매우 </a:t>
            </a:r>
            <a:r>
              <a:rPr lang="ko-KR" altLang="en-US" dirty="0" err="1"/>
              <a:t>고온에서</a:t>
            </a:r>
            <a:r>
              <a:rPr lang="ko-KR" altLang="en-US" dirty="0"/>
              <a:t> 진행한다</a:t>
            </a:r>
            <a:r>
              <a:rPr lang="en-US" altLang="ko-KR" dirty="0"/>
              <a:t>.  </a:t>
            </a:r>
            <a:r>
              <a:rPr lang="ko-KR" altLang="en-US" dirty="0"/>
              <a:t>그래서 메탈은 </a:t>
            </a:r>
            <a:r>
              <a:rPr lang="ko-KR" altLang="en-US" dirty="0" err="1"/>
              <a:t>증착하기가</a:t>
            </a:r>
            <a:r>
              <a:rPr lang="ko-KR" altLang="en-US" dirty="0"/>
              <a:t> 힘들다</a:t>
            </a:r>
            <a:r>
              <a:rPr lang="en-US" altLang="ko-KR" dirty="0"/>
              <a:t>. </a:t>
            </a:r>
            <a:r>
              <a:rPr lang="ko-KR" altLang="en-US" dirty="0"/>
              <a:t>열에너지로 화학반응을 유도하기에 </a:t>
            </a:r>
            <a:r>
              <a:rPr lang="ko-KR" altLang="en-US" dirty="0" err="1"/>
              <a:t>증착속도가</a:t>
            </a:r>
            <a:r>
              <a:rPr lang="ko-KR" altLang="en-US" dirty="0"/>
              <a:t> 느림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이걸 보완하기 위해서 </a:t>
            </a:r>
            <a:r>
              <a:rPr lang="ko-KR" altLang="en-US" dirty="0" err="1"/>
              <a:t>제작된게</a:t>
            </a:r>
            <a:r>
              <a:rPr lang="ko-KR" altLang="en-US" dirty="0"/>
              <a:t> </a:t>
            </a:r>
            <a:r>
              <a:rPr lang="en-US" altLang="ko-KR" dirty="0"/>
              <a:t>PECVD rf</a:t>
            </a:r>
            <a:r>
              <a:rPr lang="ko-KR" altLang="en-US" dirty="0"/>
              <a:t>소스로 플라즈마를 유도해서 화학반응을 </a:t>
            </a:r>
            <a:r>
              <a:rPr lang="ko-KR" altLang="en-US" dirty="0" err="1"/>
              <a:t>일으키는거다</a:t>
            </a:r>
            <a:r>
              <a:rPr lang="en-US" altLang="ko-KR" dirty="0"/>
              <a:t>. </a:t>
            </a:r>
            <a:r>
              <a:rPr lang="ko-KR" altLang="en-US" dirty="0"/>
              <a:t>낮은 온도에 높은 </a:t>
            </a:r>
            <a:r>
              <a:rPr lang="ko-KR" altLang="en-US" dirty="0" err="1"/>
              <a:t>증착속도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 err="1"/>
              <a:t>증착속도가</a:t>
            </a:r>
            <a:r>
              <a:rPr lang="ko-KR" altLang="en-US" dirty="0"/>
              <a:t> </a:t>
            </a:r>
            <a:r>
              <a:rPr lang="ko-KR" altLang="en-US" dirty="0" err="1"/>
              <a:t>빠르다보니</a:t>
            </a:r>
            <a:r>
              <a:rPr lang="ko-KR" altLang="en-US" dirty="0"/>
              <a:t> </a:t>
            </a:r>
            <a:r>
              <a:rPr lang="en-US" altLang="ko-KR" dirty="0"/>
              <a:t>step coverage</a:t>
            </a:r>
            <a:r>
              <a:rPr lang="ko-KR" altLang="en-US" dirty="0"/>
              <a:t>가 </a:t>
            </a:r>
            <a:r>
              <a:rPr lang="ko-KR" altLang="en-US" dirty="0" err="1"/>
              <a:t>좋지않다</a:t>
            </a:r>
            <a:r>
              <a:rPr lang="en-US" altLang="ko-KR" dirty="0"/>
              <a:t>. Step coverage</a:t>
            </a:r>
            <a:r>
              <a:rPr lang="ko-KR" altLang="en-US" dirty="0"/>
              <a:t>는 벽면과 기판의 두께를 </a:t>
            </a:r>
            <a:r>
              <a:rPr lang="ko-KR" altLang="en-US" dirty="0" err="1"/>
              <a:t>비교한것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Parylene(</a:t>
            </a:r>
            <a:r>
              <a:rPr lang="ko-KR" altLang="en-US" dirty="0" err="1"/>
              <a:t>파릴렌</a:t>
            </a:r>
            <a:r>
              <a:rPr lang="en-US" altLang="ko-KR" dirty="0"/>
              <a:t>)</a:t>
            </a:r>
            <a:r>
              <a:rPr lang="ko-KR" altLang="en-US" dirty="0"/>
              <a:t>은 양호한 생체 적합성과 생물학적 안정성</a:t>
            </a:r>
            <a:r>
              <a:rPr lang="en-US" altLang="ko-KR" dirty="0"/>
              <a:t>,</a:t>
            </a:r>
            <a:r>
              <a:rPr lang="ko-KR" altLang="en-US" dirty="0"/>
              <a:t>낮은 수분 및 기체 투과성</a:t>
            </a:r>
            <a:r>
              <a:rPr lang="en-US" altLang="ko-KR" dirty="0"/>
              <a:t>,</a:t>
            </a:r>
            <a:r>
              <a:rPr lang="ko-KR" altLang="en-US" dirty="0"/>
              <a:t>부식에 강해 으로 </a:t>
            </a:r>
            <a:r>
              <a:rPr lang="en-US" altLang="ko-KR" dirty="0"/>
              <a:t>in vivo </a:t>
            </a:r>
            <a:r>
              <a:rPr lang="ko-KR" altLang="en-US" dirty="0"/>
              <a:t>상태에서 생체 내부에 디바이스를 삽입하거나 </a:t>
            </a:r>
            <a:r>
              <a:rPr lang="en-US" altLang="ko-KR" dirty="0"/>
              <a:t>wearable</a:t>
            </a:r>
            <a:r>
              <a:rPr lang="ko-KR" altLang="en-US" dirty="0"/>
              <a:t>한 디바이스에 적용할 때 주로 사용합니다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본 연구는 </a:t>
            </a:r>
            <a:r>
              <a:rPr lang="en-US" altLang="ko-KR" dirty="0"/>
              <a:t>15~18um </a:t>
            </a:r>
            <a:r>
              <a:rPr lang="ko-KR" altLang="en-US" dirty="0"/>
              <a:t>두께로 증착을 하였다</a:t>
            </a:r>
            <a:r>
              <a:rPr lang="en-US" altLang="ko-KR" dirty="0"/>
              <a:t>. </a:t>
            </a:r>
            <a:r>
              <a:rPr lang="ko-KR" altLang="en-US" dirty="0"/>
              <a:t>테이프를 </a:t>
            </a:r>
            <a:r>
              <a:rPr lang="ko-KR" altLang="en-US" dirty="0" err="1"/>
              <a:t>붙힌</a:t>
            </a:r>
            <a:r>
              <a:rPr lang="ko-KR" altLang="en-US" dirty="0"/>
              <a:t> 후 증착을 하고 </a:t>
            </a:r>
            <a:r>
              <a:rPr lang="ko-KR" altLang="en-US" dirty="0" err="1"/>
              <a:t>뗴어낸</a:t>
            </a:r>
            <a:r>
              <a:rPr lang="ko-KR" altLang="en-US" dirty="0"/>
              <a:t> 뒤 </a:t>
            </a:r>
            <a:r>
              <a:rPr lang="ko-KR" altLang="en-US" dirty="0" err="1"/>
              <a:t>덱탁</a:t>
            </a:r>
            <a:r>
              <a:rPr lang="en-US" altLang="ko-KR" dirty="0"/>
              <a:t>, AFM</a:t>
            </a:r>
            <a:r>
              <a:rPr lang="ko-KR" altLang="en-US" dirty="0"/>
              <a:t>등 표면 분석장비를 이용해서 두께를 </a:t>
            </a:r>
            <a:r>
              <a:rPr lang="ko-KR" altLang="en-US" dirty="0" err="1"/>
              <a:t>측정했을듯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6849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C3654A-3876-D213-4001-A5493960FB8D}"/>
              </a:ext>
            </a:extLst>
          </p:cNvPr>
          <p:cNvSpPr txBox="1"/>
          <p:nvPr/>
        </p:nvSpPr>
        <p:spPr>
          <a:xfrm>
            <a:off x="162116" y="197346"/>
            <a:ext cx="1137674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ALD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간단하게 요약하자면 원자막을 </a:t>
            </a:r>
            <a:r>
              <a:rPr lang="ko-KR" altLang="en-US" dirty="0" err="1"/>
              <a:t>한층씩</a:t>
            </a:r>
            <a:r>
              <a:rPr lang="ko-KR" altLang="en-US" dirty="0"/>
              <a:t> 쌓아서 올리는 </a:t>
            </a:r>
            <a:r>
              <a:rPr lang="ko-KR" altLang="en-US" dirty="0" err="1"/>
              <a:t>증착법입니다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같은 </a:t>
            </a:r>
            <a:r>
              <a:rPr lang="ko-KR" altLang="en-US" dirty="0" err="1"/>
              <a:t>물질끼리는</a:t>
            </a:r>
            <a:r>
              <a:rPr lang="ko-KR" altLang="en-US" dirty="0"/>
              <a:t> 증착이 </a:t>
            </a:r>
            <a:r>
              <a:rPr lang="ko-KR" altLang="en-US" dirty="0" err="1"/>
              <a:t>되지않도록</a:t>
            </a:r>
            <a:r>
              <a:rPr lang="ko-KR" altLang="en-US" dirty="0"/>
              <a:t> 디자인 된 </a:t>
            </a:r>
            <a:r>
              <a:rPr lang="ko-KR" altLang="en-US" dirty="0" err="1"/>
              <a:t>프리커서를</a:t>
            </a:r>
            <a:r>
              <a:rPr lang="ko-KR" altLang="en-US" dirty="0"/>
              <a:t> 투입합니다</a:t>
            </a:r>
            <a:r>
              <a:rPr lang="en-US" altLang="ko-KR" dirty="0"/>
              <a:t>. </a:t>
            </a:r>
            <a:r>
              <a:rPr lang="ko-KR" altLang="en-US" dirty="0"/>
              <a:t>화학 결합에 의해 </a:t>
            </a:r>
            <a:r>
              <a:rPr lang="ko-KR" altLang="en-US" dirty="0" err="1"/>
              <a:t>프리커서에서</a:t>
            </a:r>
            <a:r>
              <a:rPr lang="ko-KR" altLang="en-US" dirty="0"/>
              <a:t> </a:t>
            </a:r>
            <a:r>
              <a:rPr lang="ko-KR" altLang="en-US" dirty="0" err="1"/>
              <a:t>필요로하는</a:t>
            </a:r>
            <a:r>
              <a:rPr lang="ko-KR" altLang="en-US" dirty="0"/>
              <a:t> 원자가 필름에 증착이 되고 남은 화합물은 </a:t>
            </a:r>
            <a:r>
              <a:rPr lang="en-US" altLang="ko-KR" dirty="0"/>
              <a:t>N2</a:t>
            </a:r>
            <a:r>
              <a:rPr lang="ko-KR" altLang="en-US" dirty="0"/>
              <a:t>가스를 불어 넣는 퍼지 과정을 통해 배출됩니다</a:t>
            </a:r>
            <a:r>
              <a:rPr lang="en-US" altLang="ko-KR" dirty="0"/>
              <a:t>. </a:t>
            </a:r>
            <a:r>
              <a:rPr lang="ko-KR" altLang="en-US" dirty="0"/>
              <a:t>그 다음 다음으로 </a:t>
            </a:r>
            <a:r>
              <a:rPr lang="ko-KR" altLang="en-US" dirty="0" err="1"/>
              <a:t>증착하길</a:t>
            </a:r>
            <a:r>
              <a:rPr lang="ko-KR" altLang="en-US" dirty="0"/>
              <a:t> 원하는 </a:t>
            </a:r>
            <a:r>
              <a:rPr lang="ko-KR" altLang="en-US" dirty="0" err="1"/>
              <a:t>프리커서를</a:t>
            </a:r>
            <a:r>
              <a:rPr lang="ko-KR" altLang="en-US" dirty="0"/>
              <a:t> 투입합니다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ko-KR" altLang="en-US" dirty="0" err="1"/>
              <a:t>마찬까지로</a:t>
            </a:r>
            <a:r>
              <a:rPr lang="ko-KR" altLang="en-US" dirty="0"/>
              <a:t> </a:t>
            </a:r>
            <a:r>
              <a:rPr lang="ko-KR" altLang="en-US" dirty="0" err="1"/>
              <a:t>프리커서</a:t>
            </a:r>
            <a:r>
              <a:rPr lang="ko-KR" altLang="en-US" dirty="0"/>
              <a:t> </a:t>
            </a:r>
            <a:r>
              <a:rPr lang="ko-KR" altLang="en-US" dirty="0" err="1"/>
              <a:t>끼리는</a:t>
            </a:r>
            <a:r>
              <a:rPr lang="ko-KR" altLang="en-US" dirty="0"/>
              <a:t> 결합이 </a:t>
            </a:r>
            <a:r>
              <a:rPr lang="ko-KR" altLang="en-US" dirty="0" err="1"/>
              <a:t>되지않으며</a:t>
            </a:r>
            <a:r>
              <a:rPr lang="ko-KR" altLang="en-US" dirty="0"/>
              <a:t> </a:t>
            </a:r>
            <a:r>
              <a:rPr lang="ko-KR" altLang="en-US" dirty="0" err="1"/>
              <a:t>한층만</a:t>
            </a:r>
            <a:r>
              <a:rPr lang="ko-KR" altLang="en-US" dirty="0"/>
              <a:t> 결합이 되도록 디자인 되어있습니다</a:t>
            </a:r>
            <a:r>
              <a:rPr lang="en-US" altLang="ko-KR" dirty="0"/>
              <a:t>. </a:t>
            </a:r>
            <a:r>
              <a:rPr lang="ko-KR" altLang="en-US" dirty="0"/>
              <a:t>투입이 끝나고 증착이 끝나면 다시 퍼지를 통해 남은 물질을 배출합니다</a:t>
            </a:r>
            <a:r>
              <a:rPr lang="en-US" altLang="ko-KR" dirty="0"/>
              <a:t>. </a:t>
            </a:r>
            <a:r>
              <a:rPr lang="ko-KR" altLang="en-US" dirty="0"/>
              <a:t>이러한 사이클을 반복하여 원자를 </a:t>
            </a:r>
            <a:r>
              <a:rPr lang="ko-KR" altLang="en-US" dirty="0" err="1"/>
              <a:t>한층씩</a:t>
            </a:r>
            <a:r>
              <a:rPr lang="ko-KR" altLang="en-US" dirty="0"/>
              <a:t> </a:t>
            </a:r>
            <a:r>
              <a:rPr lang="ko-KR" altLang="en-US" dirty="0" err="1"/>
              <a:t>쌓아올리는</a:t>
            </a:r>
            <a:r>
              <a:rPr lang="ko-KR" altLang="en-US" dirty="0"/>
              <a:t> </a:t>
            </a:r>
            <a:r>
              <a:rPr lang="ko-KR" altLang="en-US" dirty="0" err="1"/>
              <a:t>공정법입니다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사이클 수에 따라 박막의 두께를 아주 정확하게 컨트롤 할 수 있고</a:t>
            </a:r>
            <a:r>
              <a:rPr lang="en-US" altLang="ko-KR" dirty="0"/>
              <a:t>, </a:t>
            </a:r>
            <a:r>
              <a:rPr lang="ko-KR" altLang="en-US" dirty="0"/>
              <a:t>전 세계 최초로 </a:t>
            </a:r>
            <a:r>
              <a:rPr lang="en-US" altLang="ko-KR" dirty="0" err="1"/>
              <a:t>Ald</a:t>
            </a:r>
            <a:r>
              <a:rPr lang="en-US" altLang="ko-KR" dirty="0"/>
              <a:t> </a:t>
            </a:r>
            <a:r>
              <a:rPr lang="ko-KR" altLang="en-US" dirty="0"/>
              <a:t>양산에 성공한 기업이 바로 주성입니다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증착속도가</a:t>
            </a:r>
            <a:r>
              <a:rPr lang="ko-KR" altLang="en-US" dirty="0"/>
              <a:t> 느리다</a:t>
            </a:r>
            <a:r>
              <a:rPr lang="en-US" altLang="ko-KR" dirty="0"/>
              <a:t>. </a:t>
            </a:r>
            <a:r>
              <a:rPr lang="ko-KR" altLang="en-US" dirty="0" err="1"/>
              <a:t>프리커서가</a:t>
            </a:r>
            <a:r>
              <a:rPr lang="ko-KR" altLang="en-US" dirty="0"/>
              <a:t> 조금 비싸고 위험하다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Step coverage</a:t>
            </a:r>
            <a:r>
              <a:rPr lang="ko-KR" altLang="en-US" dirty="0"/>
              <a:t>가 </a:t>
            </a:r>
            <a:r>
              <a:rPr lang="en-US" altLang="ko-KR" dirty="0"/>
              <a:t>ALD&gt;CVD&gt;PVD</a:t>
            </a:r>
            <a:r>
              <a:rPr lang="ko-KR" altLang="en-US" dirty="0"/>
              <a:t>순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Pvd</a:t>
            </a:r>
            <a:r>
              <a:rPr lang="ko-KR" altLang="en-US" dirty="0"/>
              <a:t>는 원자를 때려 나오는 입자가 쌓이는 것이라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원래는 </a:t>
            </a:r>
            <a:r>
              <a:rPr lang="en-US" altLang="ko-KR" dirty="0"/>
              <a:t>thermal </a:t>
            </a:r>
            <a:r>
              <a:rPr lang="en-US" altLang="ko-KR" dirty="0" err="1"/>
              <a:t>ald</a:t>
            </a:r>
            <a:r>
              <a:rPr lang="en-US" altLang="ko-KR" dirty="0"/>
              <a:t> </a:t>
            </a:r>
            <a:r>
              <a:rPr lang="ko-KR" altLang="en-US" dirty="0"/>
              <a:t>인데 </a:t>
            </a:r>
            <a:r>
              <a:rPr lang="en-US" altLang="ko-KR" dirty="0" err="1"/>
              <a:t>peald</a:t>
            </a:r>
            <a:r>
              <a:rPr lang="ko-KR" altLang="en-US" dirty="0"/>
              <a:t>로 바뀌는 추세 플라즈마를 이용해서 화학결합을 유도한다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증착물질</a:t>
            </a:r>
            <a:r>
              <a:rPr lang="ko-KR" altLang="en-US" dirty="0"/>
              <a:t> 많고 </a:t>
            </a:r>
            <a:r>
              <a:rPr lang="ko-KR" altLang="en-US" dirty="0" err="1"/>
              <a:t>증착속도</a:t>
            </a:r>
            <a:r>
              <a:rPr lang="ko-KR" altLang="en-US" dirty="0"/>
              <a:t> 빠르다</a:t>
            </a:r>
            <a:r>
              <a:rPr lang="en-US" altLang="ko-KR" dirty="0"/>
              <a:t>. </a:t>
            </a:r>
            <a:r>
              <a:rPr lang="ko-KR" altLang="en-US" dirty="0"/>
              <a:t>낮은 온도에서 가능 </a:t>
            </a:r>
          </a:p>
        </p:txBody>
      </p:sp>
    </p:spTree>
    <p:extLst>
      <p:ext uri="{BB962C8B-B14F-4D97-AF65-F5344CB8AC3E}">
        <p14:creationId xmlns:p14="http://schemas.microsoft.com/office/powerpoint/2010/main" val="2829707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C3654A-3876-D213-4001-A5493960FB8D}"/>
              </a:ext>
            </a:extLst>
          </p:cNvPr>
          <p:cNvSpPr txBox="1"/>
          <p:nvPr/>
        </p:nvSpPr>
        <p:spPr>
          <a:xfrm>
            <a:off x="399694" y="289574"/>
            <a:ext cx="104613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표면분석 장비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2A1D90-5767-3A74-4A04-72C418DE4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68" y="777460"/>
            <a:ext cx="11756864" cy="11338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0B930B-A77C-B72A-ABC9-C7591EAF99B2}"/>
              </a:ext>
            </a:extLst>
          </p:cNvPr>
          <p:cNvSpPr txBox="1"/>
          <p:nvPr/>
        </p:nvSpPr>
        <p:spPr>
          <a:xfrm>
            <a:off x="399694" y="1986027"/>
            <a:ext cx="104613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FE-SEM</a:t>
            </a:r>
          </a:p>
          <a:p>
            <a:endParaRPr lang="en-US" altLang="ko-KR" dirty="0"/>
          </a:p>
          <a:p>
            <a:r>
              <a:rPr lang="en-US" altLang="ko-KR" dirty="0"/>
              <a:t>FIB</a:t>
            </a:r>
          </a:p>
          <a:p>
            <a:endParaRPr lang="en-US" altLang="ko-KR" dirty="0"/>
          </a:p>
          <a:p>
            <a:r>
              <a:rPr lang="en-US" altLang="ko-KR" dirty="0"/>
              <a:t>SPM</a:t>
            </a:r>
          </a:p>
          <a:p>
            <a:endParaRPr lang="en-US" altLang="ko-KR" dirty="0"/>
          </a:p>
          <a:p>
            <a:r>
              <a:rPr lang="en-US" altLang="ko-KR" dirty="0"/>
              <a:t>2D,3D surface profiler</a:t>
            </a:r>
          </a:p>
          <a:p>
            <a:endParaRPr lang="en-US" altLang="ko-KR" dirty="0"/>
          </a:p>
          <a:p>
            <a:r>
              <a:rPr lang="ko-KR" altLang="en-US" dirty="0"/>
              <a:t>분산안정성측정기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1755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C3654A-3876-D213-4001-A5493960FB8D}"/>
              </a:ext>
            </a:extLst>
          </p:cNvPr>
          <p:cNvSpPr txBox="1"/>
          <p:nvPr/>
        </p:nvSpPr>
        <p:spPr>
          <a:xfrm>
            <a:off x="495946" y="433953"/>
            <a:ext cx="104613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주성에 대해 </a:t>
            </a:r>
            <a:r>
              <a:rPr lang="ko-KR" altLang="en-US" dirty="0" err="1"/>
              <a:t>알고있는걸</a:t>
            </a:r>
            <a:r>
              <a:rPr lang="ko-KR" altLang="en-US" dirty="0"/>
              <a:t> 말해봐라</a:t>
            </a:r>
            <a:r>
              <a:rPr lang="en-US" altLang="ko-KR" dirty="0"/>
              <a:t>~ </a:t>
            </a:r>
          </a:p>
          <a:p>
            <a:endParaRPr lang="en-US" altLang="ko-KR" dirty="0"/>
          </a:p>
          <a:p>
            <a:r>
              <a:rPr lang="ko-KR" altLang="en-US" dirty="0"/>
              <a:t>네</a:t>
            </a:r>
            <a:r>
              <a:rPr lang="en-US" altLang="ko-KR" dirty="0"/>
              <a:t>. </a:t>
            </a:r>
            <a:r>
              <a:rPr lang="ko-KR" altLang="en-US" dirty="0"/>
              <a:t>제가 생각하는 주성엔지니어링은 대한민국이라는 작은 나라에서 끊임 없는 기술 혁신과 연구개발로 전 세계 최초 </a:t>
            </a:r>
            <a:r>
              <a:rPr lang="en-US" altLang="ko-KR" dirty="0"/>
              <a:t>ALD </a:t>
            </a:r>
            <a:r>
              <a:rPr lang="ko-KR" altLang="en-US" dirty="0"/>
              <a:t>양산 장비를 제작 하는 등 국내를 넘어 세계에서 인정받는 반도체 디스플레이 태양광을 제작하는 </a:t>
            </a:r>
            <a:r>
              <a:rPr lang="ko-KR" altLang="en-US" dirty="0" err="1"/>
              <a:t>장비기업입니다</a:t>
            </a:r>
            <a:r>
              <a:rPr lang="en-US" altLang="ko-KR" dirty="0"/>
              <a:t>. </a:t>
            </a:r>
            <a:r>
              <a:rPr lang="ko-KR" altLang="en-US" dirty="0"/>
              <a:t>현재 반도체 산업에서 미세한 증착을 위해 반드시 필요로 하는 </a:t>
            </a:r>
            <a:r>
              <a:rPr lang="en-US" altLang="ko-KR" dirty="0"/>
              <a:t>ALD</a:t>
            </a:r>
            <a:r>
              <a:rPr lang="ko-KR" altLang="en-US" dirty="0"/>
              <a:t>기술을 최고 수준으로 보유하고 있습니다</a:t>
            </a:r>
            <a:r>
              <a:rPr lang="en-US" altLang="ko-KR" dirty="0"/>
              <a:t>.</a:t>
            </a:r>
            <a:r>
              <a:rPr lang="ko-KR" altLang="en-US" dirty="0"/>
              <a:t> 반도체 장비로는 </a:t>
            </a:r>
            <a:r>
              <a:rPr lang="en-US" altLang="ko-KR" dirty="0"/>
              <a:t>SDP CVD</a:t>
            </a:r>
            <a:r>
              <a:rPr lang="ko-KR" altLang="en-US" dirty="0"/>
              <a:t> </a:t>
            </a:r>
            <a:r>
              <a:rPr lang="en-US" altLang="ko-KR" dirty="0"/>
              <a:t>ALD,</a:t>
            </a:r>
            <a:r>
              <a:rPr lang="ko-KR" altLang="en-US" dirty="0"/>
              <a:t> 디스플레이로는 </a:t>
            </a:r>
            <a:r>
              <a:rPr lang="en-US" altLang="ko-KR" dirty="0"/>
              <a:t>TSD-CVD ALD</a:t>
            </a:r>
            <a:r>
              <a:rPr lang="ko-KR" altLang="en-US" dirty="0"/>
              <a:t>장비 태양광으로는 </a:t>
            </a:r>
            <a:r>
              <a:rPr lang="en-US" altLang="ko-KR" dirty="0"/>
              <a:t>PECVD,MOCVD</a:t>
            </a:r>
            <a:r>
              <a:rPr lang="ko-KR" altLang="en-US" dirty="0"/>
              <a:t>를 개발하여 반도체와 디스플레이 태양광 양산 시장에서 우위를 가지고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이러한 경쟁력은 주성의 경영이념 덕분이라고 생각합니다</a:t>
            </a:r>
            <a:r>
              <a:rPr lang="en-US" altLang="ko-KR" dirty="0"/>
              <a:t>. 1</a:t>
            </a:r>
            <a:r>
              <a:rPr lang="ko-KR" altLang="en-US" dirty="0"/>
              <a:t>등을 위해 연구개발에 아끼지 않고 빠르게 변화하는 반도체 산업에 혁신 기술을 개발하려는 이념으로 성장할 수 있었다고 생각합니다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4475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97091D-69B7-A83C-EB4F-8944741DC355}"/>
              </a:ext>
            </a:extLst>
          </p:cNvPr>
          <p:cNvSpPr txBox="1"/>
          <p:nvPr/>
        </p:nvSpPr>
        <p:spPr>
          <a:xfrm>
            <a:off x="522514" y="362857"/>
            <a:ext cx="1076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메모리</a:t>
            </a:r>
            <a:r>
              <a:rPr lang="en-US" altLang="ko-KR" dirty="0"/>
              <a:t>: </a:t>
            </a:r>
            <a:r>
              <a:rPr lang="ko-KR" altLang="en-US" dirty="0" err="1"/>
              <a:t>커패시터와</a:t>
            </a:r>
            <a:r>
              <a:rPr lang="ko-KR" altLang="en-US" dirty="0"/>
              <a:t> </a:t>
            </a:r>
            <a:r>
              <a:rPr lang="ko-KR" altLang="en-US" dirty="0" err="1"/>
              <a:t>트렌지스터의</a:t>
            </a:r>
            <a:r>
              <a:rPr lang="ko-KR" altLang="en-US" dirty="0"/>
              <a:t> 조합으로 만들어짐 </a:t>
            </a:r>
            <a:endParaRPr lang="en-US" altLang="ko-KR" dirty="0"/>
          </a:p>
          <a:p>
            <a:r>
              <a:rPr lang="ko-KR" altLang="en-US" dirty="0"/>
              <a:t>비메모리</a:t>
            </a:r>
            <a:endParaRPr lang="en-US" altLang="ko-KR" dirty="0"/>
          </a:p>
          <a:p>
            <a:r>
              <a:rPr lang="ko-KR" altLang="en-US" dirty="0"/>
              <a:t>시스템반도체</a:t>
            </a:r>
            <a:endParaRPr lang="en-US" altLang="ko-KR" dirty="0"/>
          </a:p>
          <a:p>
            <a:r>
              <a:rPr lang="ko-KR" altLang="en-US" dirty="0" err="1"/>
              <a:t>커패시터</a:t>
            </a:r>
            <a:endParaRPr lang="en-US" altLang="ko-KR" dirty="0"/>
          </a:p>
          <a:p>
            <a:r>
              <a:rPr lang="ko-KR" altLang="en-US" dirty="0"/>
              <a:t>로직</a:t>
            </a:r>
            <a:r>
              <a:rPr lang="en-US" altLang="ko-KR" dirty="0"/>
              <a:t>:</a:t>
            </a:r>
            <a:r>
              <a:rPr lang="ko-KR" altLang="en-US" dirty="0"/>
              <a:t>트랜지스터의 조합으로 만들어짐 </a:t>
            </a:r>
            <a:endParaRPr lang="en-US" altLang="ko-KR" dirty="0"/>
          </a:p>
          <a:p>
            <a:r>
              <a:rPr lang="ko-KR" altLang="en-US" dirty="0" err="1"/>
              <a:t>트렌지스터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6313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301FD6-67A2-EB7C-C458-AD88D8FB1A2D}"/>
              </a:ext>
            </a:extLst>
          </p:cNvPr>
          <p:cNvSpPr txBox="1"/>
          <p:nvPr/>
        </p:nvSpPr>
        <p:spPr>
          <a:xfrm>
            <a:off x="323203" y="-1501148"/>
            <a:ext cx="11179834" cy="867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자기소개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1400" dirty="0"/>
              <a:t>높은 목표를 향해 열정적으로 도전하는 박상호입니다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주성엔지니어링의 </a:t>
            </a:r>
            <a:r>
              <a:rPr lang="en-US" altLang="ko-KR" sz="1400" dirty="0"/>
              <a:t>R&amp;D </a:t>
            </a:r>
            <a:r>
              <a:rPr lang="ko-KR" altLang="en-US" sz="1400" dirty="0"/>
              <a:t>연구원으로서 </a:t>
            </a:r>
            <a:r>
              <a:rPr lang="en-US" altLang="ko-KR" sz="1400" dirty="0"/>
              <a:t>2</a:t>
            </a:r>
            <a:r>
              <a:rPr lang="ko-KR" altLang="en-US" sz="1400" dirty="0"/>
              <a:t>가지 강점을 가지고 있습니다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첫번째로는 반도체 공정의 경험입니다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저는 석사과정 중 미세 약물 저장 장치를 제작하는</a:t>
            </a:r>
            <a:r>
              <a:rPr lang="en-US" altLang="ko-KR" sz="1400" dirty="0"/>
              <a:t> </a:t>
            </a:r>
            <a:r>
              <a:rPr lang="ko-KR" altLang="en-US" sz="1400" dirty="0"/>
              <a:t>연구 과제를 진행했습니다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그 중 저는 유체가 흐를 수 있는 마이크로 스케일의 </a:t>
            </a:r>
            <a:r>
              <a:rPr lang="ko-KR" altLang="en-US" sz="1400" dirty="0" err="1"/>
              <a:t>선폭을</a:t>
            </a:r>
            <a:r>
              <a:rPr lang="ko-KR" altLang="en-US" sz="1400" dirty="0"/>
              <a:t> 가진 유체 </a:t>
            </a:r>
            <a:r>
              <a:rPr lang="ko-KR" altLang="en-US" sz="1400" dirty="0" err="1"/>
              <a:t>체널을</a:t>
            </a:r>
            <a:r>
              <a:rPr lang="ko-KR" altLang="en-US" sz="1400" dirty="0"/>
              <a:t> 제작하는 프로젝트와</a:t>
            </a:r>
            <a:r>
              <a:rPr lang="en-US" altLang="ko-KR" sz="1400" dirty="0"/>
              <a:t>. Flexible</a:t>
            </a:r>
            <a:r>
              <a:rPr lang="ko-KR" altLang="en-US" sz="1400" dirty="0"/>
              <a:t>하고 </a:t>
            </a:r>
            <a:r>
              <a:rPr lang="en-US" altLang="ko-KR" sz="1400" dirty="0"/>
              <a:t>wearable</a:t>
            </a:r>
            <a:r>
              <a:rPr lang="ko-KR" altLang="en-US" sz="1400" dirty="0"/>
              <a:t>한 특성을 가진 마이크로 히터를 설계하고 제작하는 프로젝트를 진행했습니다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/>
              <a:t>본 연구를 진행하며 </a:t>
            </a:r>
            <a:r>
              <a:rPr lang="en-US" altLang="ko-KR" sz="1400" dirty="0"/>
              <a:t>PVD, CVD, </a:t>
            </a:r>
            <a:r>
              <a:rPr lang="ko-KR" altLang="en-US" sz="1400" dirty="0"/>
              <a:t>포토공정의 다양한 반도체 공정을 응용했습니다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두번째로는 </a:t>
            </a:r>
            <a:r>
              <a:rPr lang="en-US" altLang="ko-KR" sz="1400" dirty="0"/>
              <a:t>R&amp;D</a:t>
            </a:r>
            <a:r>
              <a:rPr lang="ko-KR" altLang="en-US" sz="1400" dirty="0"/>
              <a:t>연구원으로서 변화를 시도하여 문제를 해결하려는 성격을 가지고 있습니다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/>
              <a:t>마이크로 히터를 제작하는 프로젝트를 진행했을 때  포토공정의 포토마스크를 사용해야만 하고 이는 제작 시간이나 비용적으로 효율적이지 못했습니다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그 때 연구실의 </a:t>
            </a:r>
            <a:r>
              <a:rPr lang="en-US" altLang="ko-KR" sz="1400" dirty="0"/>
              <a:t>laser ablation </a:t>
            </a:r>
            <a:r>
              <a:rPr lang="ko-KR" altLang="en-US" sz="1400" dirty="0"/>
              <a:t>장비를 응용하여 문제를 해결했습니다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이는 기존에는 없는 혁신적인 제작방법으로 히터 제작에 있어 매우 효율적이었습니다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 이러한 아이디어로 </a:t>
            </a:r>
            <a:r>
              <a:rPr lang="en-US" altLang="ko-KR" sz="1400" dirty="0"/>
              <a:t>2023 </a:t>
            </a:r>
            <a:r>
              <a:rPr lang="ko-KR" altLang="en-US" sz="1400" dirty="0"/>
              <a:t>전기전자재료 하계 학술대회에서 최우수상이라는 좋은 성적을 얻을 수 있었습니다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/>
              <a:t>이러한 강점으로 세계</a:t>
            </a:r>
            <a:r>
              <a:rPr lang="en-US" altLang="ko-KR" sz="1400" dirty="0"/>
              <a:t>1</a:t>
            </a:r>
            <a:r>
              <a:rPr lang="ko-KR" altLang="en-US" sz="1400" dirty="0"/>
              <a:t>등 반도체 장비기업인 주성엔지니어링에 입사하여 회사의 성장과 혁신에 도모하고 싶습니다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I’m </a:t>
            </a:r>
            <a:r>
              <a:rPr lang="ko-KR" altLang="en-US" dirty="0"/>
              <a:t>박상호 </a:t>
            </a:r>
            <a:r>
              <a:rPr lang="en-US" altLang="ko-KR" dirty="0"/>
              <a:t>who applied to a </a:t>
            </a:r>
            <a:r>
              <a:rPr lang="ko-KR" altLang="en-US" dirty="0"/>
              <a:t>주성</a:t>
            </a:r>
            <a:endParaRPr lang="en-US" altLang="ko-KR" dirty="0"/>
          </a:p>
          <a:p>
            <a:r>
              <a:rPr lang="en-US" altLang="ko-KR" dirty="0"/>
              <a:t>I have two strength of </a:t>
            </a:r>
            <a:r>
              <a:rPr lang="ko-KR" altLang="en-US" dirty="0"/>
              <a:t>주성</a:t>
            </a:r>
            <a:r>
              <a:rPr lang="en-US" altLang="ko-KR" dirty="0"/>
              <a:t>’s researcher</a:t>
            </a:r>
          </a:p>
          <a:p>
            <a:r>
              <a:rPr lang="en-US" altLang="ko-KR" dirty="0"/>
              <a:t>First, experience of semiconductor process</a:t>
            </a:r>
          </a:p>
          <a:p>
            <a:r>
              <a:rPr lang="en-US" altLang="ko-KR" dirty="0"/>
              <a:t>In the course of a master’s course, I made micro fluidic channel device </a:t>
            </a:r>
          </a:p>
          <a:p>
            <a:r>
              <a:rPr lang="en-US" altLang="ko-KR" dirty="0"/>
              <a:t>and I proceeded making micro scale’s channel and flexible and wearable microheater </a:t>
            </a:r>
          </a:p>
          <a:p>
            <a:r>
              <a:rPr lang="en-US" altLang="ko-KR" dirty="0"/>
              <a:t>Proceeding a project , I could handle semiconductor equipment . Such as </a:t>
            </a:r>
            <a:r>
              <a:rPr lang="en-US" altLang="ko-KR" dirty="0" err="1"/>
              <a:t>pvd</a:t>
            </a:r>
            <a:r>
              <a:rPr lang="en-US" altLang="ko-KR" dirty="0"/>
              <a:t>, </a:t>
            </a:r>
            <a:r>
              <a:rPr lang="en-US" altLang="ko-KR" dirty="0" err="1"/>
              <a:t>cvd</a:t>
            </a:r>
            <a:r>
              <a:rPr lang="en-US" altLang="ko-KR" dirty="0"/>
              <a:t>, photo equipment </a:t>
            </a:r>
          </a:p>
          <a:p>
            <a:endParaRPr lang="en-US" altLang="ko-KR" dirty="0"/>
          </a:p>
          <a:p>
            <a:r>
              <a:rPr lang="en-US" altLang="ko-KR" dirty="0"/>
              <a:t>Second,  as a R&amp;D researcher, I have the character of trying to change</a:t>
            </a:r>
          </a:p>
          <a:p>
            <a:r>
              <a:rPr lang="en-US" altLang="ko-KR" dirty="0"/>
              <a:t>When I proceeded the making microheater, we have to use photomask to make microheater. But it was very inefficient. So I used laser ablation equipment. It was innovative method. On this idea, I won the grand prize.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22299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97091D-69B7-A83C-EB4F-8944741DC355}"/>
              </a:ext>
            </a:extLst>
          </p:cNvPr>
          <p:cNvSpPr txBox="1"/>
          <p:nvPr/>
        </p:nvSpPr>
        <p:spPr>
          <a:xfrm>
            <a:off x="439386" y="263104"/>
            <a:ext cx="10769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직무지원동기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코팅 장비에 대한 관심과 주성엔지니어링의 경영이념 그리고 저의 성장하려는 가치관으로 인해 지원하게 되었습니다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대학 </a:t>
            </a:r>
            <a:r>
              <a:rPr lang="en-US" altLang="ko-KR" dirty="0"/>
              <a:t>3</a:t>
            </a:r>
            <a:r>
              <a:rPr lang="ko-KR" altLang="en-US" dirty="0"/>
              <a:t>학년</a:t>
            </a:r>
            <a:r>
              <a:rPr lang="en-US" altLang="ko-KR" dirty="0"/>
              <a:t>1</a:t>
            </a:r>
            <a:r>
              <a:rPr lang="ko-KR" altLang="en-US" dirty="0"/>
              <a:t>학기 박막공학 수업에서 여러 증착 장비의 원리와 특징에 대해 배우며 반도체 디스플레이 산업</a:t>
            </a:r>
            <a:r>
              <a:rPr lang="en-US" altLang="ko-KR" dirty="0"/>
              <a:t>. </a:t>
            </a:r>
            <a:r>
              <a:rPr lang="ko-KR" altLang="en-US" dirty="0"/>
              <a:t>그 중 코팅 장비를 주로 다루는 기업에서 일을 하고싶다는 마음을 가지게 되었습니다</a:t>
            </a:r>
            <a:r>
              <a:rPr lang="en-US" altLang="ko-KR" dirty="0"/>
              <a:t>. </a:t>
            </a:r>
            <a:r>
              <a:rPr lang="ko-KR" altLang="en-US" dirty="0"/>
              <a:t>이후 단순히 원리를 이해하는 것에 머무르지 않고 실제로 장비를 다뤄보고 싶은 마음에 학부연구생과 대학원에 진학하게 되었습니다</a:t>
            </a:r>
            <a:r>
              <a:rPr lang="en-US" altLang="ko-KR" dirty="0"/>
              <a:t>. </a:t>
            </a:r>
            <a:r>
              <a:rPr lang="ko-KR" altLang="en-US" dirty="0"/>
              <a:t>이렇듯 저는 현실에 안주하지 않고 성장하며 살아갑니다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주성엔지니어링은 세계</a:t>
            </a:r>
            <a:r>
              <a:rPr lang="en-US" altLang="ko-KR" dirty="0"/>
              <a:t>1</a:t>
            </a:r>
            <a:r>
              <a:rPr lang="ko-KR" altLang="en-US" dirty="0"/>
              <a:t>등의 </a:t>
            </a:r>
            <a:r>
              <a:rPr lang="en-US" altLang="ko-KR" dirty="0"/>
              <a:t>ALD</a:t>
            </a:r>
            <a:r>
              <a:rPr lang="ko-KR" altLang="en-US" dirty="0"/>
              <a:t>양산 기술력을 가지고 있으며 이에 그치지 않고 끊임없이 혁신하려는 경영이념을 가지고 있습니다</a:t>
            </a:r>
            <a:r>
              <a:rPr lang="en-US" altLang="ko-KR" dirty="0"/>
              <a:t>. </a:t>
            </a:r>
            <a:r>
              <a:rPr lang="ko-KR" altLang="en-US" dirty="0"/>
              <a:t>이는 변화와 성공을 선호하는 저의 가치관과 동일합니다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빠르게 변화하는 반도체 기술에 저와 주성이 함께 맞서 새로운 기술과 혁신으로 </a:t>
            </a:r>
            <a:r>
              <a:rPr lang="en-US" altLang="ko-KR" dirty="0"/>
              <a:t>1</a:t>
            </a:r>
            <a:r>
              <a:rPr lang="ko-KR" altLang="en-US" dirty="0"/>
              <a:t>등을 유지하고 싶습니다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6617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97091D-69B7-A83C-EB4F-8944741DC355}"/>
              </a:ext>
            </a:extLst>
          </p:cNvPr>
          <p:cNvSpPr txBox="1"/>
          <p:nvPr/>
        </p:nvSpPr>
        <p:spPr>
          <a:xfrm>
            <a:off x="522514" y="362857"/>
            <a:ext cx="10769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혁신이란</a:t>
            </a:r>
            <a:r>
              <a:rPr lang="en-US" altLang="ko-KR" dirty="0"/>
              <a:t>? </a:t>
            </a:r>
          </a:p>
          <a:p>
            <a:endParaRPr lang="en-US" altLang="ko-KR" dirty="0"/>
          </a:p>
          <a:p>
            <a:r>
              <a:rPr lang="ko-KR" altLang="en-US" dirty="0"/>
              <a:t>제가 생각하는 혁신은 남들과 다른 사소한 것들이 쌓여 만들어 내는 급진적인 변화라고 생각합니다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남들과 똑같은 것을 따라하면 그들과 닮아가는 것일 뿐 이기지는 못한다고 생각합니다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경쟁에서 이기기 위해서는 그들과는 다른 차별점이 필요로 하고 그렇게 되기 위해서는 혁신이 필요하다 생각합니다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이는 이 시대에 살아남기 위해 끊임없이 노력하고 변화하자는 저의 가치관과도 동일합니다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보스와 리더의 차이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보스는 팀원 들 중 높은 권력을 가지고 있는 사람이고</a:t>
            </a:r>
            <a:r>
              <a:rPr lang="en-US" altLang="ko-KR" dirty="0"/>
              <a:t>. </a:t>
            </a:r>
            <a:r>
              <a:rPr lang="ko-KR" altLang="en-US" dirty="0"/>
              <a:t>리더는 팀원들의 신뢰를 가지고 있는 사람이라고 생각합니다</a:t>
            </a:r>
            <a:r>
              <a:rPr lang="en-US" altLang="ko-KR" dirty="0"/>
              <a:t>. </a:t>
            </a:r>
            <a:r>
              <a:rPr lang="ko-KR" altLang="en-US" dirty="0"/>
              <a:t> 리더는 보스가 될 수 있지만 모든 보스가 리더가 될 수는 없다고 생각합니다</a:t>
            </a:r>
            <a:r>
              <a:rPr lang="en-US" altLang="ko-KR" dirty="0"/>
              <a:t>. </a:t>
            </a:r>
            <a:r>
              <a:rPr lang="ko-KR" altLang="en-US" dirty="0"/>
              <a:t>보스는 스스로 잘해서 실적이 좋아서 될 수 있으나</a:t>
            </a:r>
            <a:r>
              <a:rPr lang="en-US" altLang="ko-KR" dirty="0"/>
              <a:t>, </a:t>
            </a:r>
            <a:r>
              <a:rPr lang="ko-KR" altLang="en-US" dirty="0"/>
              <a:t>리더는 다른 사람들과 협력으로 만들어낸 신뢰가 만들어 주는 것입니다</a:t>
            </a:r>
            <a:r>
              <a:rPr lang="en-US" altLang="ko-KR" dirty="0"/>
              <a:t>. </a:t>
            </a:r>
            <a:r>
              <a:rPr lang="ko-KR" altLang="en-US" dirty="0"/>
              <a:t>저는 미래에 주성엔지니어링의 연구팀의 한 리더가 되고 싶습니다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8778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97091D-69B7-A83C-EB4F-8944741DC355}"/>
              </a:ext>
            </a:extLst>
          </p:cNvPr>
          <p:cNvSpPr txBox="1"/>
          <p:nvPr/>
        </p:nvSpPr>
        <p:spPr>
          <a:xfrm>
            <a:off x="522514" y="303863"/>
            <a:ext cx="107696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회사에서 왜 나를 뽑아야 하는지 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반도체 디스플레이 공정과 분석에 대한 역량은 물론이고 </a:t>
            </a:r>
            <a:r>
              <a:rPr lang="ko-KR" altLang="en-US" sz="1400" dirty="0" err="1"/>
              <a:t>연구원으로서의</a:t>
            </a:r>
            <a:r>
              <a:rPr lang="ko-KR" altLang="en-US" sz="1400" dirty="0"/>
              <a:t> 마음가짐은 저가 가지고 있는 최고의 강점이라고 생각합니다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/>
              <a:t>앞선 대답에 설명했듯 반도체 공정과 더불어 </a:t>
            </a:r>
            <a:r>
              <a:rPr lang="en-US" altLang="ko-KR" sz="1400" dirty="0"/>
              <a:t>2023</a:t>
            </a:r>
            <a:r>
              <a:rPr lang="ko-KR" altLang="en-US" sz="1400" dirty="0"/>
              <a:t>년 </a:t>
            </a:r>
            <a:r>
              <a:rPr lang="en-US" altLang="ko-KR" sz="1400" dirty="0"/>
              <a:t>8</a:t>
            </a:r>
            <a:r>
              <a:rPr lang="ko-KR" altLang="en-US" sz="1400" dirty="0"/>
              <a:t>월에 전기전자재료학회에서 진행하는 반도체인력양성교육에 참여하여 실제 반도체가 어떻게 제작되는지를 </a:t>
            </a:r>
            <a:r>
              <a:rPr lang="en-US" altLang="ko-KR" sz="1400" dirty="0"/>
              <a:t>8</a:t>
            </a:r>
            <a:r>
              <a:rPr lang="ko-KR" altLang="en-US" sz="1400" dirty="0"/>
              <a:t>대공정에 거쳐 경험을 해보았습니다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/>
              <a:t>이와 더불어 저는 주성엔지니어링의 </a:t>
            </a:r>
            <a:r>
              <a:rPr lang="en-US" altLang="ko-KR" sz="1400" dirty="0"/>
              <a:t>R&amp;D</a:t>
            </a:r>
            <a:r>
              <a:rPr lang="ko-KR" altLang="en-US" sz="1400" dirty="0"/>
              <a:t>연구원으로 지원하며 저의 미래에 대한 꿈을 펼치고 행복을 느끼고 싶습니다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/>
              <a:t>단순히 박막공학 수업에서 </a:t>
            </a:r>
            <a:r>
              <a:rPr lang="ko-KR" altLang="en-US" sz="1400" dirty="0" err="1"/>
              <a:t>증착과정</a:t>
            </a:r>
            <a:r>
              <a:rPr lang="en-US" altLang="ko-KR" sz="1400" dirty="0"/>
              <a:t>, </a:t>
            </a:r>
            <a:r>
              <a:rPr lang="ko-KR" altLang="en-US" sz="1400" dirty="0"/>
              <a:t>반도체 공정에 대해 흥미를 느꼈던 저는 이에 안주하지 않고 대학원에 들어가 직접 공정장비를 다루며 성장했습니다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/>
              <a:t>현실에 만족하지 않고 항상 그 이상의 것을 바라보며 발전해 </a:t>
            </a:r>
            <a:r>
              <a:rPr lang="ko-KR" altLang="en-US" sz="1400" dirty="0" err="1"/>
              <a:t>가고싶어하는</a:t>
            </a:r>
            <a:r>
              <a:rPr lang="ko-KR" altLang="en-US" sz="1400" dirty="0"/>
              <a:t> 저의 가치관은 주성엔지니어링의 기업이념과 부합하고 저의 꿈을 펼칠 수 </a:t>
            </a:r>
            <a:r>
              <a:rPr lang="ko-KR" altLang="en-US" sz="1400" dirty="0" err="1"/>
              <a:t>있을거라</a:t>
            </a:r>
            <a:r>
              <a:rPr lang="ko-KR" altLang="en-US" sz="1400" dirty="0"/>
              <a:t> 확신합니다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사원의 성장은 회사의 성장이라 생각합니다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저와 주성엔지니어링 모두가 함께 성장하여 반도체 디스플레이 시장의 </a:t>
            </a:r>
            <a:r>
              <a:rPr lang="en-US" altLang="ko-KR" sz="1400" dirty="0"/>
              <a:t>1</a:t>
            </a:r>
            <a:r>
              <a:rPr lang="ko-KR" altLang="en-US" sz="1400" dirty="0"/>
              <a:t>등이 되길 바랍니다</a:t>
            </a:r>
            <a:r>
              <a:rPr lang="en-US" altLang="ko-KR" sz="1400" dirty="0"/>
              <a:t>. </a:t>
            </a:r>
            <a:r>
              <a:rPr lang="ko-KR" altLang="en-US" sz="1400" dirty="0"/>
              <a:t> </a:t>
            </a:r>
            <a:endParaRPr lang="en-US" altLang="ko-KR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7A2E14-2627-3CF2-8461-4B9424CBC636}"/>
              </a:ext>
            </a:extLst>
          </p:cNvPr>
          <p:cNvSpPr txBox="1"/>
          <p:nvPr/>
        </p:nvSpPr>
        <p:spPr>
          <a:xfrm>
            <a:off x="522515" y="4247535"/>
            <a:ext cx="10745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 think I have capability for semiconductor and display processes and researcher’s mind </a:t>
            </a:r>
          </a:p>
          <a:p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they are my best advantages 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0194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C3654A-3876-D213-4001-A5493960FB8D}"/>
              </a:ext>
            </a:extLst>
          </p:cNvPr>
          <p:cNvSpPr txBox="1"/>
          <p:nvPr/>
        </p:nvSpPr>
        <p:spPr>
          <a:xfrm>
            <a:off x="387458" y="5780869"/>
            <a:ext cx="10461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47A529-B814-2B5D-A5F3-B3E6AFC31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87" y="294468"/>
            <a:ext cx="10048285" cy="339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34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E03549-C593-91BA-E097-C2BB5AA38369}"/>
              </a:ext>
            </a:extLst>
          </p:cNvPr>
          <p:cNvSpPr txBox="1"/>
          <p:nvPr/>
        </p:nvSpPr>
        <p:spPr>
          <a:xfrm>
            <a:off x="349135" y="332509"/>
            <a:ext cx="1142168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성격의 장 단점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높은 리더십으로 주변 사람들을 잘 챙기고 문제를 해결하는 것입니다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대표적인 사례로는 저는 </a:t>
            </a:r>
            <a:r>
              <a:rPr lang="en-US" altLang="ko-KR" dirty="0"/>
              <a:t>3D</a:t>
            </a:r>
            <a:r>
              <a:rPr lang="ko-KR" altLang="en-US" dirty="0"/>
              <a:t>프린터 동아리에서 부회장을 맡아 팀원간 갈등을 해결했습니다</a:t>
            </a:r>
            <a:r>
              <a:rPr lang="en-US" altLang="ko-KR" dirty="0"/>
              <a:t>. </a:t>
            </a:r>
            <a:r>
              <a:rPr lang="ko-KR" altLang="en-US" dirty="0"/>
              <a:t>창업프로젝트를 진행하였는데 프로젝트 주제를 정하는 과정에서 불화가 생겼고 창의적인 아이디어로 문제를 해결했습니다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대학원시절 연구실 </a:t>
            </a:r>
            <a:r>
              <a:rPr lang="ko-KR" altLang="en-US" dirty="0" err="1"/>
              <a:t>랩장을</a:t>
            </a:r>
            <a:r>
              <a:rPr lang="ko-KR" altLang="en-US" dirty="0"/>
              <a:t> 맡아 학부연구생과 대학원생간 교류의 장을 만들었습니다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단점으로는 많은 사람들과 함께 일을 </a:t>
            </a:r>
            <a:r>
              <a:rPr lang="ko-KR" altLang="en-US" dirty="0" err="1"/>
              <a:t>할때</a:t>
            </a:r>
            <a:r>
              <a:rPr lang="ko-KR" altLang="en-US" dirty="0"/>
              <a:t> 너무 많은 일을 스스로 책임져 컨디션 조절에 실패하곤 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예시로는 친구들과 해외여행 계획을 짜며 비행기 예약과 숙소예약</a:t>
            </a:r>
            <a:r>
              <a:rPr lang="en-US" altLang="ko-KR" dirty="0"/>
              <a:t>. </a:t>
            </a:r>
            <a:r>
              <a:rPr lang="ko-KR" altLang="en-US" dirty="0"/>
              <a:t>기타 액티비티 </a:t>
            </a:r>
            <a:r>
              <a:rPr lang="ko-KR" altLang="en-US" dirty="0" err="1"/>
              <a:t>에약을</a:t>
            </a:r>
            <a:r>
              <a:rPr lang="ko-KR" altLang="en-US" dirty="0"/>
              <a:t> 모두 맡아 여행을 즐기지 못한 경험이 있습니다</a:t>
            </a:r>
            <a:r>
              <a:rPr lang="en-US" altLang="ko-KR" dirty="0"/>
              <a:t>. </a:t>
            </a:r>
            <a:r>
              <a:rPr lang="ko-KR" altLang="en-US" dirty="0"/>
              <a:t>이를 해결하기 위해 운동을 통해 체력을 기르고</a:t>
            </a:r>
            <a:r>
              <a:rPr lang="en-US" altLang="ko-KR" dirty="0"/>
              <a:t>, </a:t>
            </a:r>
            <a:r>
              <a:rPr lang="ko-KR" altLang="en-US" dirty="0"/>
              <a:t>함께 일을 할 </a:t>
            </a:r>
            <a:r>
              <a:rPr lang="ko-KR" altLang="en-US" dirty="0" err="1"/>
              <a:t>수있는</a:t>
            </a:r>
            <a:r>
              <a:rPr lang="ko-KR" altLang="en-US" dirty="0"/>
              <a:t> 주변 사람들에게 업무를 분배하는 습관을 길렀습니다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10</a:t>
            </a:r>
            <a:r>
              <a:rPr lang="ko-KR" altLang="en-US" dirty="0" err="1"/>
              <a:t>년뒤</a:t>
            </a:r>
            <a:r>
              <a:rPr lang="ko-KR" altLang="en-US" dirty="0"/>
              <a:t> 저는 주성엔지니어링 연구팀의 한 리더가 되어 </a:t>
            </a:r>
            <a:r>
              <a:rPr lang="ko-KR" altLang="en-US" dirty="0" err="1"/>
              <a:t>있을거라</a:t>
            </a:r>
            <a:r>
              <a:rPr lang="ko-KR" altLang="en-US" dirty="0"/>
              <a:t> 생각합니다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리더가 되는 과정으로 본인이 맡은 일에 자부심을 느끼며 행복하게 일을 진행하며 팀원들과 함께 혁신을 이룰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10</a:t>
            </a:r>
            <a:r>
              <a:rPr lang="ko-KR" altLang="en-US" dirty="0"/>
              <a:t>년 뒤라면 반도체</a:t>
            </a:r>
            <a:r>
              <a:rPr lang="en-US" altLang="ko-KR" dirty="0"/>
              <a:t>,</a:t>
            </a:r>
            <a:r>
              <a:rPr lang="ko-KR" altLang="en-US" dirty="0"/>
              <a:t>디스플레이</a:t>
            </a:r>
            <a:r>
              <a:rPr lang="en-US" altLang="ko-KR" dirty="0"/>
              <a:t>,</a:t>
            </a:r>
            <a:r>
              <a:rPr lang="ko-KR" altLang="en-US" dirty="0"/>
              <a:t>태양광산업에서 기술적 혁신이 많이 일어나고 많은 변화가 생겼을 것입니다</a:t>
            </a:r>
            <a:r>
              <a:rPr lang="en-US" altLang="ko-KR" dirty="0"/>
              <a:t>. </a:t>
            </a:r>
            <a:r>
              <a:rPr lang="ko-KR" altLang="en-US" dirty="0"/>
              <a:t>대표적으로는 마이크로</a:t>
            </a:r>
            <a:r>
              <a:rPr lang="en-US" altLang="ko-KR" dirty="0"/>
              <a:t>led</a:t>
            </a:r>
            <a:r>
              <a:rPr lang="ko-KR" altLang="en-US" dirty="0"/>
              <a:t>시장의 성장이 있을 것 같습니다</a:t>
            </a:r>
            <a:r>
              <a:rPr lang="en-US" altLang="ko-KR" dirty="0"/>
              <a:t>.  </a:t>
            </a:r>
          </a:p>
          <a:p>
            <a:r>
              <a:rPr lang="ko-KR" altLang="en-US" dirty="0"/>
              <a:t>그 혁신과 변화속에 제가 참여하여 주성의 기술력과 매출 상승에 기여했을 거라 확신합니다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0418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C3654A-3876-D213-4001-A5493960FB8D}"/>
              </a:ext>
            </a:extLst>
          </p:cNvPr>
          <p:cNvSpPr txBox="1"/>
          <p:nvPr/>
        </p:nvSpPr>
        <p:spPr>
          <a:xfrm>
            <a:off x="170482" y="201479"/>
            <a:ext cx="1180380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2024-03-23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영업 보고서 쭉 읽기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공부한 내용 읽기 </a:t>
            </a:r>
            <a:r>
              <a:rPr lang="en-US" altLang="ko-KR" dirty="0"/>
              <a:t>(</a:t>
            </a:r>
            <a:r>
              <a:rPr lang="ko-KR" altLang="en-US" dirty="0"/>
              <a:t>디스플레이소재공학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내 자기소개서 읽고 예상질문 리스트 정리 및 답변 제작</a:t>
            </a:r>
            <a:r>
              <a:rPr lang="en-US" altLang="ko-KR" dirty="0"/>
              <a:t>(</a:t>
            </a:r>
            <a:r>
              <a:rPr lang="ko-KR" altLang="en-US" dirty="0"/>
              <a:t>자기소개서 내용 기반만 준비</a:t>
            </a:r>
            <a:r>
              <a:rPr lang="en-US" altLang="ko-KR" dirty="0"/>
              <a:t>)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예상 질문 리스트 몇 개 채우기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해야할것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자기소개</a:t>
            </a:r>
            <a:endParaRPr lang="en-US" altLang="ko-KR" dirty="0"/>
          </a:p>
          <a:p>
            <a:r>
              <a:rPr lang="ko-KR" altLang="en-US" dirty="0"/>
              <a:t>자기소개 영어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자신의 강점 </a:t>
            </a:r>
            <a:endParaRPr lang="en-US" altLang="ko-KR" dirty="0"/>
          </a:p>
          <a:p>
            <a:r>
              <a:rPr lang="ko-KR" altLang="en-US" dirty="0"/>
              <a:t>자신의 강점 영어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인생의 역경</a:t>
            </a:r>
            <a:endParaRPr lang="en-US" altLang="ko-KR" dirty="0"/>
          </a:p>
          <a:p>
            <a:r>
              <a:rPr lang="ko-KR" altLang="en-US" dirty="0"/>
              <a:t>주성에서 뭐를 할 수 있는지 </a:t>
            </a:r>
            <a:r>
              <a:rPr lang="en-US" altLang="ko-KR" dirty="0"/>
              <a:t>(</a:t>
            </a:r>
            <a:r>
              <a:rPr lang="ko-KR" altLang="en-US" dirty="0"/>
              <a:t>내가 뽑혀야 하는 이유</a:t>
            </a:r>
            <a:r>
              <a:rPr lang="en-US" altLang="ko-KR" dirty="0"/>
              <a:t>) </a:t>
            </a:r>
          </a:p>
          <a:p>
            <a:endParaRPr lang="en-US" altLang="ko-KR" dirty="0"/>
          </a:p>
          <a:p>
            <a:r>
              <a:rPr lang="ko-KR" altLang="en-US" dirty="0"/>
              <a:t>기억에 남는 일 </a:t>
            </a:r>
            <a:r>
              <a:rPr lang="en-US" altLang="ko-KR" dirty="0"/>
              <a:t>(</a:t>
            </a:r>
            <a:r>
              <a:rPr lang="ko-KR" altLang="en-US" dirty="0"/>
              <a:t>힘들었던 일</a:t>
            </a:r>
            <a:r>
              <a:rPr lang="en-US" altLang="ko-KR" dirty="0"/>
              <a:t>) </a:t>
            </a:r>
          </a:p>
          <a:p>
            <a:endParaRPr lang="en-US" altLang="ko-KR" dirty="0"/>
          </a:p>
          <a:p>
            <a:r>
              <a:rPr lang="ko-KR" altLang="en-US" dirty="0"/>
              <a:t>직무가 하는 일 </a:t>
            </a:r>
          </a:p>
        </p:txBody>
      </p:sp>
    </p:spTree>
    <p:extLst>
      <p:ext uri="{BB962C8B-B14F-4D97-AF65-F5344CB8AC3E}">
        <p14:creationId xmlns:p14="http://schemas.microsoft.com/office/powerpoint/2010/main" val="1506783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C3654A-3876-D213-4001-A5493960FB8D}"/>
              </a:ext>
            </a:extLst>
          </p:cNvPr>
          <p:cNvSpPr txBox="1"/>
          <p:nvPr/>
        </p:nvSpPr>
        <p:spPr>
          <a:xfrm>
            <a:off x="108488" y="170482"/>
            <a:ext cx="1046135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영업 보고서 요약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디스플레이 산업의 현황</a:t>
            </a:r>
            <a:endParaRPr lang="en-US" altLang="ko-KR" dirty="0"/>
          </a:p>
          <a:p>
            <a:r>
              <a:rPr lang="en-US" altLang="ko-KR" dirty="0"/>
              <a:t>(1)</a:t>
            </a:r>
            <a:r>
              <a:rPr lang="ko-KR" altLang="en-US" dirty="0"/>
              <a:t>산업의 특성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디스플레이 산업은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신제품 개발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-&gt;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양산 투자 및 출시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-&gt;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지속적인 투자 및 설비 증설을 통한 대량 생산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-&gt;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원가 절감 및 기술개발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-&gt;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가격하락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-&gt;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수요 증가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-&gt;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생산량 확대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-&gt;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보급률 확대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-&gt;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신제품 매력 감소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의 형태로 사이클을 형성하며 성장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주성의 디스플레이 장비산업은 디스플레이 산업에 절대적인 영향을 받고 있다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 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이게 뭔 말이냐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? -&gt;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기술 변화 속도가 빨라서 이 속도에 대응하여 장비 기술을 제공할 수 있어야 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  <a:p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디스플레이 패널 주요 생산국이 대부분 아시아에 위치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폴더블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롤러블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등 차세대 디바이스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폼팩터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제품개발에 집중하고 있으며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LCD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기술적 한계를 뛰어넘는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OLED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전환을 지속하고 있다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  <a:p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스마트폰과 노트북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태블릿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pc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등  중 소형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디스플래이에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LCD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대체하여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OLED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적용이 증대 되고 있다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또한 마이크로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LED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디스플레이가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TV,XR,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스마트워치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차량용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디스플레이등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성장에 따라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증가할것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  <a:p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제조 단가가 하락한다며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OLED TV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대중화 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될것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  <a:p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787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C3654A-3876-D213-4001-A5493960FB8D}"/>
              </a:ext>
            </a:extLst>
          </p:cNvPr>
          <p:cNvSpPr txBox="1"/>
          <p:nvPr/>
        </p:nvSpPr>
        <p:spPr>
          <a:xfrm>
            <a:off x="449450" y="418454"/>
            <a:ext cx="1142225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영업보고서 영업 개황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기술 이전이 가속되고 있는 반도체 산업에서 차별화된 </a:t>
            </a:r>
            <a:r>
              <a:rPr lang="en-US" altLang="ko-KR" dirty="0"/>
              <a:t>ALD</a:t>
            </a:r>
            <a:r>
              <a:rPr lang="ko-KR" altLang="en-US" dirty="0"/>
              <a:t>기술을 기반으로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DartNBSP"/>
              </a:rPr>
              <a:t>메모리뿐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artNBSP"/>
              </a:rPr>
              <a:t> 아니라 비메모리의 다양한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artNBSP"/>
              </a:rPr>
              <a:t>Application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artNBSP"/>
              </a:rPr>
              <a:t>의 수요를 충족시킬 수 있는 반도체 양산 장비를 지속해서 개발하는 등 세계 최고 수준의 경쟁력을 확보하고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artNBSP"/>
              </a:rPr>
              <a:t>. </a:t>
            </a:r>
          </a:p>
          <a:p>
            <a:endParaRPr lang="en-US" altLang="ko-KR" b="0" i="0" dirty="0">
              <a:solidFill>
                <a:srgbClr val="000000"/>
              </a:solidFill>
              <a:effectLst/>
              <a:latin typeface="DartNBSP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DartNBSP"/>
              </a:rPr>
              <a:t>디스플레이 사업부문의 경우에는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artNBSP"/>
              </a:rPr>
              <a:t>TFT Layer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artNBSP"/>
              </a:rPr>
              <a:t>확대 및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DartNBSP"/>
              </a:rPr>
              <a:t>Encapsulation,ToE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artNBSP"/>
              </a:rPr>
              <a:t>(Touch sensor on thin film Encapsulation), MO CVD/ALD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artNBSP"/>
              </a:rPr>
              <a:t>등 중소형과 대형 패널 장비의 다각화를 통하여 디스플레이 사업부문의 매출 확대를 기대하고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artNBSP"/>
              </a:rPr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장비시장</a:t>
            </a:r>
            <a:r>
              <a:rPr lang="en-US" altLang="ko-KR" dirty="0"/>
              <a:t>. (</a:t>
            </a:r>
            <a:r>
              <a:rPr lang="ko-KR" altLang="en-US" dirty="0"/>
              <a:t>반도체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ALD</a:t>
            </a:r>
            <a:r>
              <a:rPr lang="ko-KR" altLang="en-US" dirty="0"/>
              <a:t>장비 시장점유율은 </a:t>
            </a:r>
            <a:r>
              <a:rPr lang="en-US" altLang="ko-KR" dirty="0"/>
              <a:t>ASM &gt; TEL&gt; LAM research&gt;</a:t>
            </a:r>
            <a:r>
              <a:rPr lang="ko-KR" altLang="en-US" dirty="0"/>
              <a:t>주성엔지니어링 </a:t>
            </a:r>
            <a:endParaRPr lang="en-US" altLang="ko-KR" dirty="0"/>
          </a:p>
          <a:p>
            <a:r>
              <a:rPr lang="ko-KR" altLang="en-US" dirty="0"/>
              <a:t>주성의 </a:t>
            </a:r>
            <a:r>
              <a:rPr lang="en-US" altLang="ko-KR" dirty="0"/>
              <a:t>ALD(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artNBSP"/>
              </a:rPr>
              <a:t>SDP System(Space Divided Plasma ALD/CVD ;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DartNBSP"/>
              </a:rPr>
              <a:t>공간분할플라즈마증착기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artNBSP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DartNBSP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DartNBSP"/>
              </a:rPr>
              <a:t>는 수요가 증가 중</a:t>
            </a:r>
            <a:endParaRPr lang="en-US" altLang="ko-KR" dirty="0">
              <a:solidFill>
                <a:srgbClr val="000000"/>
              </a:solidFill>
              <a:latin typeface="DartNBSP"/>
            </a:endParaRPr>
          </a:p>
          <a:p>
            <a:endParaRPr lang="en-US" altLang="ko-KR" dirty="0">
              <a:solidFill>
                <a:srgbClr val="000000"/>
              </a:solidFill>
              <a:latin typeface="DartNBSP"/>
            </a:endParaRP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DartNBSP"/>
              </a:rPr>
              <a:t>20nm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artNBSP"/>
              </a:rPr>
              <a:t>이하 반도체 미세 공정에서 실리콘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DartNBSP"/>
              </a:rPr>
              <a:t>산화막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artNBSP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artNBSP"/>
              </a:rPr>
              <a:t>실리콘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DartNBSP"/>
              </a:rPr>
              <a:t>질화막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artNBSP"/>
              </a:rPr>
              <a:t>,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DartNBSP"/>
              </a:rPr>
              <a:t>금속막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artNBSP"/>
              </a:rPr>
              <a:t> 및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artNBSP"/>
              </a:rPr>
              <a:t>High-K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artNBSP"/>
              </a:rPr>
              <a:t>공정의 모든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artNBSP"/>
              </a:rPr>
              <a:t>ALD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artNBSP"/>
              </a:rPr>
              <a:t>및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artNBSP"/>
              </a:rPr>
              <a:t>CVD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artNBSP"/>
              </a:rPr>
              <a:t>공정 장비를 대체</a:t>
            </a:r>
            <a:r>
              <a:rPr lang="ko-KR" altLang="en-US" dirty="0">
                <a:solidFill>
                  <a:srgbClr val="000000"/>
                </a:solidFill>
                <a:latin typeface="DartNBSP"/>
              </a:rPr>
              <a:t> </a:t>
            </a:r>
            <a:endParaRPr lang="en-US" altLang="ko-KR" dirty="0">
              <a:solidFill>
                <a:srgbClr val="000000"/>
              </a:solidFill>
              <a:latin typeface="DartNBSP"/>
            </a:endParaRPr>
          </a:p>
          <a:p>
            <a:endParaRPr lang="en-US" altLang="ko-KR" dirty="0"/>
          </a:p>
          <a:p>
            <a:r>
              <a:rPr lang="ko-KR" altLang="en-US" b="0" i="0" dirty="0" err="1">
                <a:solidFill>
                  <a:srgbClr val="000000"/>
                </a:solidFill>
                <a:effectLst/>
                <a:latin typeface="DartNBSP"/>
              </a:rPr>
              <a:t>캐패시터의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artNBSP"/>
              </a:rPr>
              <a:t> 미세화는 구조상의 한계에 봉착하여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DartNBSP"/>
              </a:rPr>
              <a:t>캐패시터의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artNBSP"/>
              </a:rPr>
              <a:t> 구조를 바꾸는 것이 아닌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DartNBSP"/>
              </a:rPr>
              <a:t>앱실론이라는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artNBSP"/>
              </a:rPr>
              <a:t> 유전 상수 값을 올려주는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artNBSP"/>
              </a:rPr>
              <a:t>High-K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artNBSP"/>
              </a:rPr>
              <a:t>물질 증착을 통해 유전율을 높이는 것이 필요</a:t>
            </a:r>
            <a:endParaRPr lang="en-US" altLang="ko-KR" b="0" i="0" dirty="0">
              <a:solidFill>
                <a:srgbClr val="000000"/>
              </a:solidFill>
              <a:effectLst/>
              <a:latin typeface="DartNBSP"/>
            </a:endParaRPr>
          </a:p>
          <a:p>
            <a:endParaRPr lang="en-US" altLang="ko-KR" dirty="0">
              <a:solidFill>
                <a:srgbClr val="000000"/>
              </a:solidFill>
              <a:latin typeface="DartNBSP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DartNBSP"/>
              </a:rPr>
              <a:t>High-k </a:t>
            </a:r>
            <a:r>
              <a:rPr lang="en-US" altLang="ko-KR" dirty="0" err="1">
                <a:solidFill>
                  <a:srgbClr val="000000"/>
                </a:solidFill>
                <a:latin typeface="DartNBSP"/>
              </a:rPr>
              <a:t>ald</a:t>
            </a:r>
            <a:r>
              <a:rPr lang="en-US" altLang="ko-KR" dirty="0">
                <a:solidFill>
                  <a:srgbClr val="000000"/>
                </a:solidFill>
                <a:latin typeface="DartNBSP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DartNBSP"/>
              </a:rPr>
              <a:t>증착 기술이 주요하다</a:t>
            </a:r>
            <a:r>
              <a:rPr lang="en-US" altLang="ko-KR" dirty="0">
                <a:solidFill>
                  <a:srgbClr val="000000"/>
                </a:solidFill>
                <a:latin typeface="DartNBSP"/>
              </a:rPr>
              <a:t>. </a:t>
            </a:r>
            <a:endParaRPr lang="en-US" altLang="ko-KR" b="0" i="0" dirty="0">
              <a:solidFill>
                <a:srgbClr val="000000"/>
              </a:solidFill>
              <a:effectLst/>
              <a:latin typeface="DartNBSP"/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20859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C3654A-3876-D213-4001-A5493960FB8D}"/>
              </a:ext>
            </a:extLst>
          </p:cNvPr>
          <p:cNvSpPr txBox="1"/>
          <p:nvPr/>
        </p:nvSpPr>
        <p:spPr>
          <a:xfrm>
            <a:off x="495946" y="433953"/>
            <a:ext cx="104613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장비시장</a:t>
            </a:r>
            <a:r>
              <a:rPr lang="en-US" altLang="ko-KR" dirty="0"/>
              <a:t>(</a:t>
            </a:r>
            <a:r>
              <a:rPr lang="ko-KR" altLang="en-US" dirty="0"/>
              <a:t>디스플레이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디스플레이 공정은 크게 </a:t>
            </a:r>
            <a:r>
              <a:rPr lang="en-US" altLang="ko-KR" dirty="0"/>
              <a:t>PI, TFT, OLED </a:t>
            </a:r>
            <a:r>
              <a:rPr lang="en-US" altLang="ko-KR" dirty="0" err="1"/>
              <a:t>Encap</a:t>
            </a:r>
            <a:r>
              <a:rPr lang="en-US" altLang="ko-KR" dirty="0"/>
              <a:t> </a:t>
            </a:r>
            <a:r>
              <a:rPr lang="ko-KR" altLang="en-US" dirty="0"/>
              <a:t>공정으로 나뉨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디스플레이는 높은 전자 이동속도가 중요하다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주성은 세계 최초로 </a:t>
            </a:r>
            <a:r>
              <a:rPr lang="en-US" altLang="ko-KR" dirty="0"/>
              <a:t>oxide TFT</a:t>
            </a:r>
            <a:r>
              <a:rPr lang="ko-KR" altLang="en-US" dirty="0"/>
              <a:t>용 </a:t>
            </a:r>
            <a:r>
              <a:rPr lang="en-US" altLang="ko-KR" dirty="0"/>
              <a:t>TSD CVD(ALD) </a:t>
            </a:r>
            <a:r>
              <a:rPr lang="ko-KR" altLang="en-US" dirty="0"/>
              <a:t>장비를 개발 </a:t>
            </a:r>
            <a:r>
              <a:rPr lang="en-US" altLang="ko-KR" dirty="0"/>
              <a:t>. </a:t>
            </a:r>
            <a:r>
              <a:rPr lang="ko-KR" altLang="en-US" dirty="0"/>
              <a:t>높은 전자이동속도와 전력 소모량 저감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주성은 국내 최초 </a:t>
            </a:r>
            <a:r>
              <a:rPr lang="en-US" altLang="ko-KR" dirty="0"/>
              <a:t>10.5</a:t>
            </a:r>
            <a:r>
              <a:rPr lang="ko-KR" altLang="en-US" dirty="0"/>
              <a:t>세대 </a:t>
            </a:r>
            <a:r>
              <a:rPr lang="en-US" altLang="ko-KR" dirty="0"/>
              <a:t>TFT(MOALD,PECVD)</a:t>
            </a:r>
            <a:r>
              <a:rPr lang="ko-KR" altLang="en-US" dirty="0"/>
              <a:t>장비 개발 완료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세계 최초로 디스플레이 </a:t>
            </a:r>
            <a:r>
              <a:rPr lang="en-US" altLang="ko-KR" dirty="0"/>
              <a:t>ALD,CVD</a:t>
            </a:r>
            <a:r>
              <a:rPr lang="ko-KR" altLang="en-US" dirty="0"/>
              <a:t>공정을 하나의 챔버에서 구현하는 </a:t>
            </a:r>
            <a:r>
              <a:rPr lang="en-US" altLang="ko-KR" dirty="0"/>
              <a:t>Hybrid </a:t>
            </a:r>
            <a:r>
              <a:rPr lang="en-US" altLang="ko-KR" dirty="0" err="1"/>
              <a:t>Encap</a:t>
            </a:r>
            <a:r>
              <a:rPr lang="ko-KR" altLang="en-US" dirty="0"/>
              <a:t>장비 개발 성공 </a:t>
            </a:r>
            <a:endParaRPr lang="en-US" altLang="ko-KR" dirty="0"/>
          </a:p>
          <a:p>
            <a:r>
              <a:rPr lang="en-US" altLang="ko-KR" dirty="0"/>
              <a:t>-&gt; OLED </a:t>
            </a:r>
            <a:r>
              <a:rPr lang="ko-KR" altLang="en-US" dirty="0"/>
              <a:t>디스플레이 패널의 취약점인 산소와 수분으로부터 </a:t>
            </a:r>
            <a:r>
              <a:rPr lang="ko-KR" altLang="en-US" dirty="0" err="1"/>
              <a:t>투습력을</a:t>
            </a:r>
            <a:r>
              <a:rPr lang="ko-KR" altLang="en-US" dirty="0"/>
              <a:t> 극대화하여 패널의 수명을 증가시키는 기술</a:t>
            </a:r>
            <a:r>
              <a:rPr lang="en-US" altLang="ko-KR" dirty="0"/>
              <a:t>.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4835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C3654A-3876-D213-4001-A5493960FB8D}"/>
              </a:ext>
            </a:extLst>
          </p:cNvPr>
          <p:cNvSpPr txBox="1"/>
          <p:nvPr/>
        </p:nvSpPr>
        <p:spPr>
          <a:xfrm>
            <a:off x="495946" y="433953"/>
            <a:ext cx="1046135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TFT</a:t>
            </a:r>
            <a:r>
              <a:rPr lang="ko-KR" altLang="en-US" dirty="0"/>
              <a:t>란</a:t>
            </a:r>
            <a:r>
              <a:rPr lang="en-US" altLang="ko-KR" dirty="0"/>
              <a:t>? (</a:t>
            </a:r>
            <a:r>
              <a:rPr lang="ko-KR" altLang="en-US" dirty="0">
                <a:hlinkClick r:id="rId2"/>
              </a:rPr>
              <a:t>주성엔지니어링 </a:t>
            </a:r>
            <a:r>
              <a:rPr lang="en-US" altLang="ko-KR" dirty="0">
                <a:hlinkClick r:id="rId2"/>
              </a:rPr>
              <a:t>: </a:t>
            </a:r>
            <a:r>
              <a:rPr lang="ko-KR" altLang="en-US" dirty="0">
                <a:hlinkClick r:id="rId2"/>
              </a:rPr>
              <a:t>네이버 블로그 </a:t>
            </a:r>
            <a:r>
              <a:rPr lang="en-US" altLang="ko-KR" dirty="0">
                <a:hlinkClick r:id="rId2"/>
              </a:rPr>
              <a:t>(naver.com)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특정 전압 이상이 가해지면 </a:t>
            </a:r>
            <a:r>
              <a:rPr lang="ko-KR" altLang="en-US" dirty="0" err="1"/>
              <a:t>전류량을</a:t>
            </a:r>
            <a:r>
              <a:rPr lang="ko-KR" altLang="en-US" dirty="0"/>
              <a:t> 조절하여 각 </a:t>
            </a:r>
            <a:r>
              <a:rPr lang="ko-KR" altLang="en-US" dirty="0" err="1"/>
              <a:t>서브픽셀을</a:t>
            </a:r>
            <a:r>
              <a:rPr lang="ko-KR" altLang="en-US" dirty="0"/>
              <a:t> 켜고 끄는 </a:t>
            </a:r>
            <a:r>
              <a:rPr lang="en-US" altLang="ko-KR" dirty="0"/>
              <a:t>‘</a:t>
            </a:r>
            <a:r>
              <a:rPr lang="ko-KR" altLang="en-US" dirty="0"/>
              <a:t>전기적 스위치</a:t>
            </a:r>
            <a:r>
              <a:rPr lang="en-US" altLang="ko-KR" dirty="0"/>
              <a:t>＇</a:t>
            </a:r>
            <a:r>
              <a:rPr lang="ko-KR" altLang="en-US" dirty="0"/>
              <a:t>역할을 하는 </a:t>
            </a:r>
            <a:r>
              <a:rPr lang="ko-KR" altLang="en-US" dirty="0" err="1"/>
              <a:t>트렌지스터</a:t>
            </a:r>
            <a:r>
              <a:rPr lang="ko-KR" altLang="en-US" dirty="0"/>
              <a:t> 입니다</a:t>
            </a:r>
            <a:r>
              <a:rPr lang="en-US" altLang="ko-KR" dirty="0"/>
              <a:t>. (</a:t>
            </a:r>
            <a:r>
              <a:rPr lang="ko-KR" altLang="en-US" dirty="0" err="1"/>
              <a:t>모르겠으면</a:t>
            </a:r>
            <a:r>
              <a:rPr lang="ko-KR" altLang="en-US" dirty="0"/>
              <a:t> 디스플레이 화면을 켜고 끄는 스위치 역할</a:t>
            </a:r>
            <a:r>
              <a:rPr lang="en-US" altLang="ko-KR" dirty="0"/>
              <a:t>) </a:t>
            </a:r>
          </a:p>
          <a:p>
            <a:endParaRPr lang="en-US" altLang="ko-KR" dirty="0"/>
          </a:p>
          <a:p>
            <a:r>
              <a:rPr lang="en-US" altLang="ko-KR" dirty="0"/>
              <a:t>A-Si TFT</a:t>
            </a:r>
          </a:p>
          <a:p>
            <a:r>
              <a:rPr lang="ko-KR" altLang="en-US" dirty="0"/>
              <a:t>비정질 실리콘 공정이 단순해서 빠른 작업으로 </a:t>
            </a:r>
            <a:r>
              <a:rPr lang="ko-KR" altLang="en-US" dirty="0" err="1"/>
              <a:t>수율이</a:t>
            </a:r>
            <a:r>
              <a:rPr lang="ko-KR" altLang="en-US" dirty="0"/>
              <a:t> 좋다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그러나 불규칙한 원자배열로 전자이동속도가 낮아 신호전송속도가 낮다</a:t>
            </a:r>
            <a:r>
              <a:rPr lang="en-US" altLang="ko-KR" dirty="0"/>
              <a:t>. </a:t>
            </a:r>
            <a:r>
              <a:rPr lang="ko-KR" altLang="en-US" dirty="0"/>
              <a:t>고해상도 디스플레이에서는 </a:t>
            </a:r>
            <a:r>
              <a:rPr lang="ko-KR" altLang="en-US" dirty="0" err="1"/>
              <a:t>안씀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Oxide</a:t>
            </a:r>
            <a:r>
              <a:rPr lang="ko-KR" altLang="en-US" dirty="0"/>
              <a:t> </a:t>
            </a:r>
            <a:r>
              <a:rPr lang="en-US" altLang="ko-KR" dirty="0"/>
              <a:t>TFT </a:t>
            </a:r>
          </a:p>
          <a:p>
            <a:r>
              <a:rPr lang="ko-KR" altLang="en-US" dirty="0"/>
              <a:t>실리콘 대신 </a:t>
            </a:r>
            <a:r>
              <a:rPr lang="en-US" altLang="ko-KR" dirty="0"/>
              <a:t>IGZO(</a:t>
            </a:r>
            <a:r>
              <a:rPr lang="ko-KR" altLang="en-US" dirty="0" err="1"/>
              <a:t>이그조</a:t>
            </a:r>
            <a:r>
              <a:rPr lang="en-US" altLang="ko-KR" dirty="0"/>
              <a:t>)(</a:t>
            </a:r>
            <a:r>
              <a:rPr lang="ko-KR" altLang="en-US" dirty="0" err="1"/>
              <a:t>인듐</a:t>
            </a:r>
            <a:r>
              <a:rPr lang="en-US" altLang="ko-KR" dirty="0"/>
              <a:t>,</a:t>
            </a:r>
            <a:r>
              <a:rPr lang="ko-KR" altLang="en-US" dirty="0" err="1"/>
              <a:t>갈륨</a:t>
            </a:r>
            <a:r>
              <a:rPr lang="en-US" altLang="ko-KR" dirty="0"/>
              <a:t>,</a:t>
            </a:r>
            <a:r>
              <a:rPr lang="ko-KR" altLang="en-US" dirty="0"/>
              <a:t>아연</a:t>
            </a:r>
            <a:r>
              <a:rPr lang="en-US" altLang="ko-KR" dirty="0"/>
              <a:t>,</a:t>
            </a:r>
            <a:r>
              <a:rPr lang="ko-KR" altLang="en-US" dirty="0"/>
              <a:t>산소</a:t>
            </a:r>
            <a:r>
              <a:rPr lang="en-US" altLang="ko-KR" dirty="0"/>
              <a:t>)</a:t>
            </a:r>
            <a:r>
              <a:rPr lang="ko-KR" altLang="en-US" dirty="0"/>
              <a:t>의 반도체 특성을 가지는 산화물 사용 </a:t>
            </a:r>
            <a:endParaRPr lang="en-US" altLang="ko-KR" dirty="0"/>
          </a:p>
          <a:p>
            <a:r>
              <a:rPr lang="ko-KR" altLang="en-US" dirty="0"/>
              <a:t>산화물 때문에 전하 이동도가 양호 </a:t>
            </a:r>
            <a:endParaRPr lang="en-US" altLang="ko-KR" dirty="0"/>
          </a:p>
          <a:p>
            <a:r>
              <a:rPr lang="ko-KR" altLang="en-US" dirty="0"/>
              <a:t>주로 대형 </a:t>
            </a:r>
            <a:r>
              <a:rPr lang="en-US" altLang="ko-KR" dirty="0" err="1"/>
              <a:t>oled</a:t>
            </a:r>
            <a:r>
              <a:rPr lang="ko-KR" altLang="en-US" dirty="0"/>
              <a:t>에 사용 </a:t>
            </a:r>
            <a:endParaRPr lang="en-US" altLang="ko-KR" dirty="0"/>
          </a:p>
          <a:p>
            <a:r>
              <a:rPr lang="en-US" altLang="ko-KR" u="sng" dirty="0"/>
              <a:t>TSD-CVD</a:t>
            </a:r>
            <a:r>
              <a:rPr lang="ko-KR" altLang="en-US" u="sng" dirty="0"/>
              <a:t> 장비가 사용된다</a:t>
            </a:r>
            <a:r>
              <a:rPr lang="en-US" altLang="ko-KR" u="sng" dirty="0"/>
              <a:t>. </a:t>
            </a:r>
            <a:r>
              <a:rPr lang="ko-KR" altLang="en-US" u="sng" dirty="0"/>
              <a:t>이는 </a:t>
            </a:r>
            <a:r>
              <a:rPr lang="en-US" altLang="ko-KR" u="sng" dirty="0"/>
              <a:t>ALD</a:t>
            </a:r>
            <a:r>
              <a:rPr lang="ko-KR" altLang="en-US" u="sng" dirty="0"/>
              <a:t>기능도 </a:t>
            </a:r>
            <a:r>
              <a:rPr lang="ko-KR" altLang="en-US" u="sng" dirty="0" err="1"/>
              <a:t>구현가능하다</a:t>
            </a:r>
            <a:r>
              <a:rPr lang="en-US" altLang="ko-KR" u="sng" dirty="0"/>
              <a:t>. </a:t>
            </a:r>
            <a:r>
              <a:rPr lang="ko-KR" altLang="en-US" u="sng" dirty="0"/>
              <a:t>대면적의 </a:t>
            </a:r>
            <a:r>
              <a:rPr lang="en-US" altLang="ko-KR" u="sng" dirty="0"/>
              <a:t>8G</a:t>
            </a:r>
            <a:r>
              <a:rPr lang="ko-KR" altLang="en-US" u="sng" dirty="0"/>
              <a:t>이상 디스플레이에 </a:t>
            </a:r>
            <a:r>
              <a:rPr lang="en-US" altLang="ko-KR" u="sng" dirty="0"/>
              <a:t>ALD</a:t>
            </a:r>
            <a:r>
              <a:rPr lang="ko-KR" altLang="en-US" u="sng" dirty="0"/>
              <a:t>증착</a:t>
            </a:r>
            <a:endParaRPr lang="en-US" altLang="ko-KR" u="sng" dirty="0"/>
          </a:p>
          <a:p>
            <a:endParaRPr lang="en-US" altLang="ko-KR" dirty="0"/>
          </a:p>
          <a:p>
            <a:r>
              <a:rPr lang="en-US" altLang="ko-KR" dirty="0"/>
              <a:t>LTPS TFT(low</a:t>
            </a:r>
            <a:r>
              <a:rPr lang="ko-KR" altLang="en-US" dirty="0"/>
              <a:t> </a:t>
            </a:r>
            <a:r>
              <a:rPr lang="en-US" altLang="ko-KR" dirty="0"/>
              <a:t>temperature polycrystalline silicon)</a:t>
            </a:r>
          </a:p>
          <a:p>
            <a:r>
              <a:rPr lang="ko-KR" altLang="en-US" dirty="0" err="1"/>
              <a:t>아몰퍼스의</a:t>
            </a:r>
            <a:r>
              <a:rPr lang="ko-KR" altLang="en-US" dirty="0"/>
              <a:t> 특성을 변화시켜서 전자의 이동 성능을 높인 </a:t>
            </a:r>
            <a:r>
              <a:rPr lang="en-US" altLang="ko-KR" dirty="0"/>
              <a:t>TFT </a:t>
            </a:r>
          </a:p>
          <a:p>
            <a:r>
              <a:rPr lang="ko-KR" altLang="en-US" dirty="0"/>
              <a:t>레이저를 가해서 분자를 </a:t>
            </a:r>
            <a:r>
              <a:rPr lang="ko-KR" altLang="en-US" dirty="0" err="1"/>
              <a:t>재결정화시킨것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전하이동도가 높아 정밀한 전류조절이 필요한 </a:t>
            </a:r>
            <a:r>
              <a:rPr lang="en-US" altLang="ko-KR" dirty="0"/>
              <a:t>OLED</a:t>
            </a:r>
            <a:r>
              <a:rPr lang="ko-KR" altLang="en-US" dirty="0"/>
              <a:t>에 적합 </a:t>
            </a:r>
            <a:endParaRPr lang="en-US" altLang="ko-KR" dirty="0"/>
          </a:p>
          <a:p>
            <a:r>
              <a:rPr lang="ko-KR" altLang="en-US" dirty="0"/>
              <a:t>레이저 공정</a:t>
            </a:r>
            <a:r>
              <a:rPr lang="en-US" altLang="ko-KR" dirty="0"/>
              <a:t>(ELA)</a:t>
            </a:r>
            <a:r>
              <a:rPr lang="ko-KR" altLang="en-US" dirty="0"/>
              <a:t>를 </a:t>
            </a:r>
            <a:r>
              <a:rPr lang="ko-KR" altLang="en-US" dirty="0" err="1"/>
              <a:t>거쳐야해서</a:t>
            </a:r>
            <a:r>
              <a:rPr lang="ko-KR" altLang="en-US" dirty="0"/>
              <a:t> 제조 단가가 비쌈 </a:t>
            </a:r>
            <a:endParaRPr lang="en-US" altLang="ko-KR" dirty="0"/>
          </a:p>
          <a:p>
            <a:r>
              <a:rPr lang="ko-KR" altLang="en-US" dirty="0"/>
              <a:t>주로 중소형 </a:t>
            </a:r>
            <a:r>
              <a:rPr lang="en-US" altLang="ko-KR" dirty="0"/>
              <a:t>OLED</a:t>
            </a:r>
            <a:r>
              <a:rPr lang="ko-KR" altLang="en-US" dirty="0"/>
              <a:t>패널 제작에 쓰임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71846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C3654A-3876-D213-4001-A5493960FB8D}"/>
              </a:ext>
            </a:extLst>
          </p:cNvPr>
          <p:cNvSpPr txBox="1"/>
          <p:nvPr/>
        </p:nvSpPr>
        <p:spPr>
          <a:xfrm>
            <a:off x="495946" y="433953"/>
            <a:ext cx="113912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Encapsulation (</a:t>
            </a:r>
            <a:r>
              <a:rPr lang="ko-KR" altLang="en-US" dirty="0"/>
              <a:t>봉지 공정</a:t>
            </a:r>
            <a:r>
              <a:rPr lang="en-US" altLang="ko-KR" dirty="0"/>
              <a:t>) </a:t>
            </a:r>
          </a:p>
          <a:p>
            <a:endParaRPr lang="en-US" altLang="ko-KR" dirty="0"/>
          </a:p>
          <a:p>
            <a:r>
              <a:rPr lang="en-US" altLang="ko-KR" dirty="0"/>
              <a:t>OLED</a:t>
            </a:r>
            <a:r>
              <a:rPr lang="ko-KR" altLang="en-US" dirty="0"/>
              <a:t>소재는 유기물이라서 수분과 산소에 약합니다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ko-KR" altLang="en-US" dirty="0" err="1"/>
              <a:t>투습을</a:t>
            </a:r>
            <a:r>
              <a:rPr lang="ko-KR" altLang="en-US" dirty="0"/>
              <a:t> 방지하는 박막봉지를 씌우는 공정이 필요합니다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Rigid </a:t>
            </a:r>
            <a:r>
              <a:rPr lang="en-US" altLang="ko-KR" dirty="0" err="1"/>
              <a:t>oled</a:t>
            </a:r>
            <a:r>
              <a:rPr lang="en-US" altLang="ko-KR" dirty="0"/>
              <a:t> </a:t>
            </a:r>
          </a:p>
          <a:p>
            <a:r>
              <a:rPr lang="en-US" altLang="ko-KR" dirty="0" err="1"/>
              <a:t>Oled</a:t>
            </a:r>
            <a:r>
              <a:rPr lang="ko-KR" altLang="en-US" dirty="0"/>
              <a:t>가 </a:t>
            </a:r>
            <a:r>
              <a:rPr lang="ko-KR" altLang="en-US" dirty="0" err="1"/>
              <a:t>증착된</a:t>
            </a:r>
            <a:r>
              <a:rPr lang="ko-KR" altLang="en-US" dirty="0"/>
              <a:t> 패널 위에 봉지 </a:t>
            </a:r>
            <a:r>
              <a:rPr lang="ko-KR" altLang="en-US" dirty="0" err="1"/>
              <a:t>글래스를</a:t>
            </a:r>
            <a:r>
              <a:rPr lang="ko-KR" altLang="en-US" dirty="0"/>
              <a:t> 덮는 구조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Flexible </a:t>
            </a:r>
            <a:r>
              <a:rPr lang="en-US" altLang="ko-KR" dirty="0" err="1"/>
              <a:t>oled</a:t>
            </a:r>
            <a:r>
              <a:rPr lang="en-US" altLang="ko-KR" dirty="0"/>
              <a:t> </a:t>
            </a:r>
          </a:p>
          <a:p>
            <a:r>
              <a:rPr lang="ko-KR" altLang="en-US" dirty="0" err="1"/>
              <a:t>플렉서블</a:t>
            </a:r>
            <a:r>
              <a:rPr lang="ko-KR" altLang="en-US" dirty="0"/>
              <a:t> 디스플레이에 유리기판으로 봉지막을 만들면 부러지기 때문에 유리판 대신 유기박막과 무기박막을 </a:t>
            </a:r>
            <a:r>
              <a:rPr lang="en-US" altLang="ko-KR" dirty="0"/>
              <a:t>3~5</a:t>
            </a:r>
            <a:r>
              <a:rPr lang="ko-KR" altLang="en-US" dirty="0" err="1"/>
              <a:t>회가량</a:t>
            </a:r>
            <a:r>
              <a:rPr lang="ko-KR" altLang="en-US" dirty="0"/>
              <a:t> 겹쳐서 </a:t>
            </a:r>
            <a:r>
              <a:rPr lang="en-US" altLang="ko-KR" dirty="0" err="1"/>
              <a:t>oled</a:t>
            </a:r>
            <a:r>
              <a:rPr lang="ko-KR" altLang="en-US" dirty="0"/>
              <a:t>를 덮어씌우는 과정으로 대체한다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이때 무기물 증착에 </a:t>
            </a:r>
            <a:r>
              <a:rPr lang="en-US" altLang="ko-KR" dirty="0" err="1"/>
              <a:t>cvd</a:t>
            </a:r>
            <a:r>
              <a:rPr lang="ko-KR" altLang="en-US" dirty="0"/>
              <a:t>나 </a:t>
            </a:r>
            <a:r>
              <a:rPr lang="en-US" altLang="ko-KR" dirty="0" err="1"/>
              <a:t>ald</a:t>
            </a:r>
            <a:r>
              <a:rPr lang="en-US" altLang="ko-KR" dirty="0"/>
              <a:t> </a:t>
            </a:r>
            <a:r>
              <a:rPr lang="ko-KR" altLang="en-US" dirty="0"/>
              <a:t>장비가 사용된다</a:t>
            </a:r>
            <a:r>
              <a:rPr lang="en-US" altLang="ko-KR" dirty="0"/>
              <a:t>.  </a:t>
            </a:r>
          </a:p>
          <a:p>
            <a:r>
              <a:rPr lang="en-US" altLang="ko-KR" dirty="0" err="1"/>
              <a:t>Ald</a:t>
            </a:r>
            <a:r>
              <a:rPr lang="ko-KR" altLang="en-US" dirty="0"/>
              <a:t>기술이 산소와 수분을 완벽하게 차단하는 이점을 보인다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9451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42B2F12-424D-E394-A35B-213B1EBAE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455" y="1337970"/>
            <a:ext cx="6182588" cy="41820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23C70D-D401-9A49-50D1-76C67C48AD82}"/>
              </a:ext>
            </a:extLst>
          </p:cNvPr>
          <p:cNvSpPr txBox="1"/>
          <p:nvPr/>
        </p:nvSpPr>
        <p:spPr>
          <a:xfrm>
            <a:off x="561474" y="385011"/>
            <a:ext cx="975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플라즈마 에너지를 이용해서 </a:t>
            </a:r>
          </a:p>
        </p:txBody>
      </p:sp>
    </p:spTree>
    <p:extLst>
      <p:ext uri="{BB962C8B-B14F-4D97-AF65-F5344CB8AC3E}">
        <p14:creationId xmlns:p14="http://schemas.microsoft.com/office/powerpoint/2010/main" val="3440024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2701</TotalTime>
  <Words>2309</Words>
  <Application>Microsoft Office PowerPoint</Application>
  <PresentationFormat>와이드스크린</PresentationFormat>
  <Paragraphs>282</Paragraphs>
  <Slides>20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DartNBSP</vt:lpstr>
      <vt:lpstr>나눔스퀘어라운드 ExtraBold</vt:lpstr>
      <vt:lpstr>나눔스퀘어라운드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박상호</dc:creator>
  <cp:lastModifiedBy>박상호</cp:lastModifiedBy>
  <cp:revision>16</cp:revision>
  <dcterms:created xsi:type="dcterms:W3CDTF">2024-03-23T11:40:47Z</dcterms:created>
  <dcterms:modified xsi:type="dcterms:W3CDTF">2024-04-03T21:30:59Z</dcterms:modified>
</cp:coreProperties>
</file>