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69" r:id="rId5"/>
    <p:sldId id="258" r:id="rId6"/>
    <p:sldId id="259" r:id="rId7"/>
    <p:sldId id="260" r:id="rId8"/>
    <p:sldId id="263" r:id="rId9"/>
    <p:sldId id="275" r:id="rId10"/>
    <p:sldId id="270" r:id="rId11"/>
    <p:sldId id="273" r:id="rId12"/>
    <p:sldId id="277" r:id="rId13"/>
    <p:sldId id="276" r:id="rId14"/>
    <p:sldId id="265" r:id="rId15"/>
    <p:sldId id="274" r:id="rId16"/>
    <p:sldId id="268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8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9A402-77DE-4573-B1DE-4CB6B891684F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66E3-9FC9-4C1F-A800-393750283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2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66E3-9FC9-4C1F-A800-393750283A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4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코미코는</a:t>
            </a:r>
            <a:r>
              <a:rPr lang="ko-KR" altLang="en-US" dirty="0"/>
              <a:t> 삼성</a:t>
            </a:r>
            <a:r>
              <a:rPr lang="en-US" altLang="ko-KR" dirty="0"/>
              <a:t>,</a:t>
            </a:r>
            <a:r>
              <a:rPr lang="ko-KR" altLang="en-US" dirty="0"/>
              <a:t>하이닉스</a:t>
            </a:r>
            <a:r>
              <a:rPr lang="en-US" altLang="ko-KR" dirty="0"/>
              <a:t>,TSMC</a:t>
            </a:r>
            <a:r>
              <a:rPr lang="ko-KR" altLang="en-US" dirty="0"/>
              <a:t>등 세계의 </a:t>
            </a:r>
            <a:r>
              <a:rPr lang="en-US" altLang="ko-KR" dirty="0"/>
              <a:t>top </a:t>
            </a:r>
            <a:r>
              <a:rPr lang="ko-KR" altLang="en-US" dirty="0"/>
              <a:t>칩 메이커 기업을 대상으로 반도체 장비를 세정 코팅하는 글로벌 넘버원 세정 코팅 기업입니다</a:t>
            </a:r>
            <a:r>
              <a:rPr lang="en-US" altLang="ko-KR" dirty="0"/>
              <a:t>. </a:t>
            </a:r>
            <a:r>
              <a:rPr lang="ko-KR" altLang="en-US" dirty="0"/>
              <a:t> 세정은 장비의 미세오염을 제거하고 안전성을 제공합니다</a:t>
            </a:r>
            <a:r>
              <a:rPr lang="en-US" altLang="ko-KR" dirty="0"/>
              <a:t>.</a:t>
            </a:r>
            <a:r>
              <a:rPr lang="ko-KR" altLang="en-US" dirty="0"/>
              <a:t> 코팅은 반도체 제조공정에서 사용되는 플라즈마로 인한 영향을 막기 위해 다양한 공정</a:t>
            </a:r>
            <a:r>
              <a:rPr lang="en-US" altLang="ko-KR" dirty="0"/>
              <a:t>(</a:t>
            </a:r>
            <a:r>
              <a:rPr lang="ko-KR" altLang="en-US" dirty="0" err="1"/>
              <a:t>아노다이징</a:t>
            </a:r>
            <a:r>
              <a:rPr lang="en-US" altLang="ko-KR" dirty="0"/>
              <a:t>, </a:t>
            </a:r>
            <a:r>
              <a:rPr lang="ko-KR" altLang="en-US" dirty="0"/>
              <a:t>플라즈마 </a:t>
            </a:r>
            <a:r>
              <a:rPr lang="ko-KR" altLang="en-US" dirty="0" err="1"/>
              <a:t>용사코팅</a:t>
            </a:r>
            <a:r>
              <a:rPr lang="en-US" altLang="ko-KR" dirty="0"/>
              <a:t>, </a:t>
            </a:r>
            <a:r>
              <a:rPr lang="ko-KR" altLang="en-US" dirty="0"/>
              <a:t>에어로졸 코팅</a:t>
            </a:r>
            <a:r>
              <a:rPr lang="en-US" altLang="ko-KR" dirty="0"/>
              <a:t>, PVD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으로 내식성이 강한 세라믹 코팅을 합니다</a:t>
            </a:r>
            <a:r>
              <a:rPr lang="en-US" altLang="ko-KR" dirty="0"/>
              <a:t>. </a:t>
            </a:r>
            <a:r>
              <a:rPr lang="ko-KR" altLang="en-US" dirty="0"/>
              <a:t>이러한 세정과 코팅은 장비의 수명과 제작 </a:t>
            </a:r>
            <a:r>
              <a:rPr lang="ko-KR" altLang="en-US" dirty="0" err="1"/>
              <a:t>수율을</a:t>
            </a:r>
            <a:r>
              <a:rPr lang="ko-KR" altLang="en-US" dirty="0"/>
              <a:t> 증가시켜 최종적으로 반도체 원가절감을 이끕니다</a:t>
            </a:r>
            <a:r>
              <a:rPr lang="en-US" altLang="ko-KR" dirty="0"/>
              <a:t>. </a:t>
            </a:r>
            <a:r>
              <a:rPr lang="ko-KR" altLang="en-US" dirty="0"/>
              <a:t>세정 코팅 분야는 문제 해결능력이 주요한 기술력인데 </a:t>
            </a:r>
            <a:r>
              <a:rPr lang="ko-KR" altLang="en-US" dirty="0" err="1"/>
              <a:t>코미코의</a:t>
            </a:r>
            <a:r>
              <a:rPr lang="ko-KR" altLang="en-US" dirty="0"/>
              <a:t> 경우 고객사별 장비에 맞는 서비스와 </a:t>
            </a:r>
            <a:r>
              <a:rPr lang="ko-KR" altLang="en-US" dirty="0" err="1"/>
              <a:t>신물질</a:t>
            </a:r>
            <a:r>
              <a:rPr lang="en-US" altLang="ko-KR" dirty="0"/>
              <a:t>, </a:t>
            </a:r>
            <a:r>
              <a:rPr lang="ko-KR" altLang="en-US" dirty="0"/>
              <a:t>새로운 기술력을 제공하여 경쟁력을 강화하고 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66E3-9FC9-4C1F-A800-393750283A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66E3-9FC9-4C1F-A800-393750283A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4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66E3-9FC9-4C1F-A800-393750283A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504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66E3-9FC9-4C1F-A800-393750283A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0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035BA-A944-80BE-54D4-AE7C4FDC4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94C99D-E1FA-F199-3D09-1BCA88612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97B86-3466-2C7B-CDEB-F71265BD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AD2-0A52-4802-ABDB-A376DA47799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6F019-F542-86FB-EB92-F7A8F7A3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92417-D3C6-2A1F-6CFC-09FF802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0DF-81B9-4F8B-850E-FF261DDC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7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17EA2-7778-E10B-65D4-7E8BDD12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3EBA8-26A4-24D7-CC8F-93F229D2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762C2-F01B-4FA3-0112-6DE0574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AD2-0A52-4802-ABDB-A376DA47799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F8A7D-CB76-914F-87E2-B4CD24A9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A934C-7C2D-397D-2347-4018BF93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0DF-81B9-4F8B-850E-FF261DDC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5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1952E1-E0AF-0D9F-30D6-174722954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B1F76D-CE8A-E735-B3CF-23D2F6EB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25BB6-8067-D5D3-A3BB-5F31BD62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AD2-0A52-4802-ABDB-A376DA47799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EBC73-D484-32DF-4D47-E90F04C8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0449B-94E5-4597-7856-FD5E438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0DF-81B9-4F8B-850E-FF261DDC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8323E-D2D7-B0B1-0630-89F6AC38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F40F3-8042-9FDF-CBE0-B8F7D5CF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14DE7-554C-8164-0B6E-8DE173AC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AD2-0A52-4802-ABDB-A376DA47799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B9D32-1CB0-40D4-234F-A14D8360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B9BC8-5BB6-B249-341E-C2BC814B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0DF-81B9-4F8B-850E-FF261DDC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FE638-D31F-8CD3-B612-25410199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512F9-7794-EB77-4EFF-7E6BAF903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CAF63-A4BF-D7D4-AC47-A6266E45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AD2-0A52-4802-ABDB-A376DA47799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11AB6-505A-8AE1-F71F-39D0D0C4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E2A71-B2B6-5970-31CF-A0FD3B11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0DF-81B9-4F8B-850E-FF261DDC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4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7BCCF-680D-8B9B-208C-8E2A7707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41EA7-78CC-0D58-09CB-8555C9F13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D8C883-D3A7-A4BD-A717-810B97C5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4B326-05AB-5EE2-DC2D-D906EEF1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AD2-0A52-4802-ABDB-A376DA47799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318BF-7105-F781-5A2F-8946F5A2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A0B33D-AE47-B987-57EF-B3E7A725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0DF-81B9-4F8B-850E-FF261DDC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1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E3A20-182C-F834-56BB-54F0F692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E3AE6-D372-E22A-320A-6B0D66C0B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180DB-90FE-CE1F-BAE0-3892850CE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76B73-9AFF-C1AD-1ABA-21734C624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EF0D7E-5FD2-3D82-0156-BC438DE92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CB44E-9ADF-4178-70A7-5A8FD4E9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AD2-0A52-4802-ABDB-A376DA47799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958385-4A77-4D3D-7E0E-750F1661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557EF-2F28-81C2-D69F-243CACBE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0DF-81B9-4F8B-850E-FF261DDC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7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693F8-8874-C700-915D-134304DD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6206C0-90A0-5F3F-57F4-F5F995AE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AD2-0A52-4802-ABDB-A376DA47799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76C6F6-927C-DE9D-14AC-49E0F5C4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EF09C5-0C17-FE32-628A-8795827D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0DF-81B9-4F8B-850E-FF261DDC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6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F612B9-C273-7981-1C0D-00E01591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AD2-0A52-4802-ABDB-A376DA47799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993F78-D5F7-F99B-6362-6F9954E9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26F28-B9D5-9C47-2781-D4B05207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0DF-81B9-4F8B-850E-FF261DDC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7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3E312-A039-181E-75E0-78B276291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EE80F-38C4-51BD-84B5-E1A6AEED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74FFD2-7EA6-0C7A-8F2B-00EA717E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A9456-177C-85F4-935D-7451B585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AD2-0A52-4802-ABDB-A376DA47799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6A9EB-19D4-95A8-D6C8-39DBF61C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66EEFB-145B-EE95-C777-8FADD302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0DF-81B9-4F8B-850E-FF261DDC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2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534DF-851C-F3B8-0074-B63537AA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9F514C-8932-C093-BCC5-E9B68FBD1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34F8A-D7BE-E030-5E3D-AB3A643DF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568B6-E4D6-5CB6-37E0-3F23C578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2AD2-0A52-4802-ABDB-A376DA47799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C5589-A37C-5659-94BB-0311A8A5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DAE42E-87E4-9186-3ACF-27ADB645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480DF-81B9-4F8B-850E-FF261DDC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3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5AF061-8F50-B264-A621-54294FFC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FFFB2-9E19-ACB7-5C1B-5689DA46E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F9594-AF83-6112-39C8-6800ACB38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AA2AD2-0A52-4802-ABDB-A376DA47799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6E8F0-2358-F049-9B26-41E799A34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F2E78-D9CE-033F-2F4A-CACA89CE8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3480DF-81B9-4F8B-850E-FF261DDC3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3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caro.com/2015/semiconductor-pre2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ineho.tistory.com/2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ineho.tistory.com/24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owerwaywafer.com/ko/atomic-layer-deposition-al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A3BFD9-BFDC-6156-48A4-4E41051C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5" y="192507"/>
            <a:ext cx="7895304" cy="3824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3040AE-366C-031F-637D-2C2C9C59F00F}"/>
              </a:ext>
            </a:extLst>
          </p:cNvPr>
          <p:cNvSpPr txBox="1"/>
          <p:nvPr/>
        </p:nvSpPr>
        <p:spPr>
          <a:xfrm>
            <a:off x="465220" y="4315326"/>
            <a:ext cx="11084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어필 역량</a:t>
            </a:r>
            <a:r>
              <a:rPr lang="en-US" altLang="ko-KR" sz="1400" dirty="0"/>
              <a:t>: PVD, CVD</a:t>
            </a:r>
            <a:r>
              <a:rPr lang="ko-KR" altLang="en-US" sz="1400" dirty="0"/>
              <a:t>은 경험 </a:t>
            </a:r>
            <a:r>
              <a:rPr lang="en-US" altLang="ko-KR" sz="1400" dirty="0"/>
              <a:t>, ALD</a:t>
            </a:r>
            <a:r>
              <a:rPr lang="ko-KR" altLang="en-US" sz="1400" dirty="0"/>
              <a:t>와 </a:t>
            </a:r>
            <a:r>
              <a:rPr lang="en-US" altLang="ko-KR" sz="1400" dirty="0"/>
              <a:t>metal </a:t>
            </a:r>
            <a:r>
              <a:rPr lang="ko-KR" altLang="en-US" sz="1400" dirty="0" err="1"/>
              <a:t>표면개질에</a:t>
            </a:r>
            <a:r>
              <a:rPr lang="ko-KR" altLang="en-US" sz="1400" dirty="0"/>
              <a:t> 대한 전문적인 지식을 보유 </a:t>
            </a:r>
            <a:endParaRPr lang="en-US" altLang="ko-KR" sz="1400" dirty="0"/>
          </a:p>
          <a:p>
            <a:r>
              <a:rPr lang="ko-KR" altLang="en-US" sz="1400" dirty="0"/>
              <a:t>공정개선</a:t>
            </a:r>
            <a:r>
              <a:rPr lang="en-US" altLang="ko-KR" sz="1400" dirty="0"/>
              <a:t>,</a:t>
            </a:r>
            <a:r>
              <a:rPr lang="ko-KR" altLang="en-US" sz="1400" dirty="0"/>
              <a:t>기술효율 향상 경험은 포토공정과 </a:t>
            </a:r>
            <a:r>
              <a:rPr lang="en-US" altLang="ko-KR" sz="1400" dirty="0"/>
              <a:t>CVD</a:t>
            </a:r>
            <a:r>
              <a:rPr lang="ko-KR" altLang="en-US" sz="1400" dirty="0"/>
              <a:t>를 다루며 있다</a:t>
            </a:r>
            <a:r>
              <a:rPr lang="en-US" altLang="ko-KR" sz="1400" dirty="0"/>
              <a:t>. (</a:t>
            </a:r>
            <a:r>
              <a:rPr lang="ko-KR" altLang="en-US" sz="1400" dirty="0"/>
              <a:t>유량</a:t>
            </a:r>
            <a:r>
              <a:rPr lang="en-US" altLang="ko-KR" sz="1400" dirty="0"/>
              <a:t>, </a:t>
            </a:r>
            <a:r>
              <a:rPr lang="ko-KR" altLang="en-US" sz="1400" dirty="0"/>
              <a:t>온도 조절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/>
              <a:t>SEM, EDS, AFM, XPS, FTIR</a:t>
            </a:r>
            <a:r>
              <a:rPr lang="ko-KR" altLang="en-US" sz="1400" dirty="0"/>
              <a:t> </a:t>
            </a:r>
            <a:r>
              <a:rPr lang="en-US" altLang="ko-KR" sz="1400" dirty="0"/>
              <a:t>,CT</a:t>
            </a:r>
            <a:r>
              <a:rPr lang="ko-KR" altLang="en-US" sz="1400" dirty="0"/>
              <a:t>등 로 물질 분석경험</a:t>
            </a:r>
            <a:r>
              <a:rPr lang="en-US" altLang="ko-KR" sz="1400" dirty="0"/>
              <a:t>. DOE </a:t>
            </a:r>
            <a:r>
              <a:rPr lang="ko-KR" altLang="en-US" sz="1400" dirty="0"/>
              <a:t>실험설계</a:t>
            </a:r>
            <a:endParaRPr lang="en-US" altLang="ko-KR" sz="1400" dirty="0"/>
          </a:p>
          <a:p>
            <a:r>
              <a:rPr lang="en-US" altLang="ko-KR" sz="1400" dirty="0"/>
              <a:t>3D </a:t>
            </a:r>
            <a:r>
              <a:rPr lang="ko-KR" altLang="en-US" sz="1400" dirty="0"/>
              <a:t>프린팅 연구과제를 진행하며 메탈 </a:t>
            </a:r>
            <a:r>
              <a:rPr lang="ko-KR" altLang="en-US" sz="1400" dirty="0" err="1"/>
              <a:t>표면개질에</a:t>
            </a:r>
            <a:r>
              <a:rPr lang="ko-KR" altLang="en-US" sz="1400" dirty="0"/>
              <a:t> 대해서 배우고 표면공학 수업에서 구체적으로 이해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메탈 코팅은 </a:t>
            </a:r>
            <a:r>
              <a:rPr lang="en-US" altLang="ko-KR" sz="1400" dirty="0"/>
              <a:t>ARC </a:t>
            </a:r>
            <a:r>
              <a:rPr lang="ko-KR" altLang="en-US" sz="1400" dirty="0"/>
              <a:t>코팅을 한다</a:t>
            </a:r>
            <a:r>
              <a:rPr lang="en-US" altLang="ko-KR" sz="1400" dirty="0"/>
              <a:t>. ARC</a:t>
            </a:r>
            <a:r>
              <a:rPr lang="ko-KR" altLang="en-US" sz="1400" dirty="0"/>
              <a:t>는 뭐냐</a:t>
            </a:r>
            <a:r>
              <a:rPr lang="en-US" altLang="ko-KR" sz="1400" dirty="0"/>
              <a:t>?</a:t>
            </a:r>
          </a:p>
          <a:p>
            <a:endParaRPr lang="en-US" altLang="ko-KR" sz="1400" dirty="0"/>
          </a:p>
          <a:p>
            <a:r>
              <a:rPr lang="ko-KR" altLang="en-US" sz="1400" dirty="0"/>
              <a:t>논문</a:t>
            </a:r>
            <a:r>
              <a:rPr lang="en-US" altLang="ko-KR" sz="1400" dirty="0"/>
              <a:t>:</a:t>
            </a:r>
            <a:r>
              <a:rPr lang="ko-KR" altLang="en-US" sz="1400" dirty="0"/>
              <a:t>무선전자 장치를 위한 마이크로 히터 디자인</a:t>
            </a:r>
            <a:r>
              <a:rPr lang="en-US" altLang="ko-KR" sz="1400" dirty="0"/>
              <a:t> </a:t>
            </a:r>
            <a:r>
              <a:rPr lang="ko-KR" alt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079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15122-B6B5-BD9B-2B58-FB032D1EBE07}"/>
              </a:ext>
            </a:extLst>
          </p:cNvPr>
          <p:cNvSpPr txBox="1"/>
          <p:nvPr/>
        </p:nvSpPr>
        <p:spPr>
          <a:xfrm>
            <a:off x="327061" y="133729"/>
            <a:ext cx="51039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세정코팅기술이</a:t>
            </a:r>
            <a:r>
              <a:rPr lang="ko-KR" altLang="en-US" sz="1400" dirty="0"/>
              <a:t> 어떻게 변해갈지</a:t>
            </a:r>
            <a:r>
              <a:rPr lang="en-US" altLang="ko-KR" sz="1400" dirty="0"/>
              <a:t>?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미세하고 </a:t>
            </a:r>
            <a:r>
              <a:rPr lang="ko-KR" altLang="en-US" sz="1400" dirty="0" err="1"/>
              <a:t>조밀화된</a:t>
            </a:r>
            <a:r>
              <a:rPr lang="ko-KR" altLang="en-US" sz="1400" dirty="0"/>
              <a:t> 반도체의 성장으로 적층과 식각 공정이 중요해지고 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증착공정은 </a:t>
            </a:r>
            <a:r>
              <a:rPr lang="en-US" altLang="ko-KR" sz="1400" dirty="0"/>
              <a:t>ALD</a:t>
            </a:r>
            <a:r>
              <a:rPr lang="ko-KR" altLang="en-US" sz="1400" dirty="0"/>
              <a:t>공정 비율이 증가하며 식각 공정은 </a:t>
            </a:r>
            <a:r>
              <a:rPr lang="en-US" altLang="ko-KR" sz="1400" dirty="0"/>
              <a:t>dry etching</a:t>
            </a:r>
            <a:r>
              <a:rPr lang="ko-KR" altLang="en-US" sz="1400" dirty="0"/>
              <a:t>의 비율이 증가할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따라서 플라즈마 환경에서의 공정이 </a:t>
            </a:r>
            <a:r>
              <a:rPr lang="ko-KR" altLang="en-US" sz="1400" dirty="0" err="1"/>
              <a:t>많아질것입니다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이러한 변화에 맞춰 세정과 코팅기술도 발전해야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코팅기술의 경우 </a:t>
            </a:r>
            <a:r>
              <a:rPr lang="en-US" altLang="ko-KR" sz="1400" dirty="0"/>
              <a:t>ALD</a:t>
            </a:r>
            <a:r>
              <a:rPr lang="ko-KR" altLang="en-US" sz="1400" dirty="0"/>
              <a:t> 공정으로 복잡한 </a:t>
            </a:r>
            <a:r>
              <a:rPr lang="en-US" altLang="ko-KR" sz="1400" dirty="0"/>
              <a:t>3D</a:t>
            </a:r>
            <a:r>
              <a:rPr lang="ko-KR" altLang="en-US" sz="1400" dirty="0"/>
              <a:t>구조체에 정밀한 두께로 코팅이 가능한 기술을 </a:t>
            </a:r>
            <a:r>
              <a:rPr lang="ko-KR" altLang="en-US" sz="1400" dirty="0" err="1"/>
              <a:t>만들수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있을거라</a:t>
            </a:r>
            <a:r>
              <a:rPr lang="ko-KR" altLang="en-US" sz="1400" dirty="0"/>
              <a:t> 생각합니다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추가적으로 반도체 장비 산업 </a:t>
            </a:r>
            <a:r>
              <a:rPr lang="ko-KR" altLang="en-US" sz="1400" dirty="0" err="1"/>
              <a:t>뿐만아닌</a:t>
            </a:r>
            <a:r>
              <a:rPr lang="ko-KR" altLang="en-US" sz="1400" dirty="0"/>
              <a:t> 디스플레이나 태양광 더불어 </a:t>
            </a:r>
            <a:r>
              <a:rPr lang="en-US" altLang="ko-KR" sz="1400" dirty="0"/>
              <a:t>2</a:t>
            </a:r>
            <a:r>
              <a:rPr lang="ko-KR" altLang="en-US" sz="1400" dirty="0"/>
              <a:t>차 전지 장비산업에도 세정과 코팅의 수요가 있을 것이고 기술이 개발 될 것 같습니다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8686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15122-B6B5-BD9B-2B58-FB032D1EBE07}"/>
              </a:ext>
            </a:extLst>
          </p:cNvPr>
          <p:cNvSpPr txBox="1"/>
          <p:nvPr/>
        </p:nvSpPr>
        <p:spPr>
          <a:xfrm>
            <a:off x="245481" y="341975"/>
            <a:ext cx="40106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성과를 먼저라 생각</a:t>
            </a:r>
            <a:r>
              <a:rPr lang="en-US" altLang="ko-KR" sz="1400" dirty="0"/>
              <a:t>? </a:t>
            </a:r>
            <a:r>
              <a:rPr lang="ko-KR" altLang="en-US" sz="1400" dirty="0"/>
              <a:t>과정이 먼저라 생각</a:t>
            </a:r>
            <a:r>
              <a:rPr lang="en-US" altLang="ko-KR" sz="1400" dirty="0"/>
              <a:t>?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저는 성과가 먼저라고 생각합니다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성과를 내기 위해서 노력이 필요로 하고 그 노력이 과정이라고 생각합니다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또한 고객의 입장에서 당장의 빠른 결과를 원하지 기업의 노력과 과정은 중요하게 보지 않습니다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물론 과정을 통해 데이터를 쌓거나 경험을 얻는 긍정적 영향력도 존재하지만 결과적으로는 성과가 먼저라고 생각합니다</a:t>
            </a:r>
            <a:r>
              <a:rPr lang="en-US" altLang="ko-KR" sz="1400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969295-4D72-8FCE-1AAB-46F0D7056996}"/>
              </a:ext>
            </a:extLst>
          </p:cNvPr>
          <p:cNvSpPr txBox="1"/>
          <p:nvPr/>
        </p:nvSpPr>
        <p:spPr>
          <a:xfrm>
            <a:off x="4390570" y="341975"/>
            <a:ext cx="38535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살면서 가장 힘들었던 기억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제가 생각하기에 가장 힘들었던 기억은 제가 휴학을 하고서 집에서 빈둥거리며 쉬던 때라고 생각합니다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충동적으로 한 휴학으로 여행이나 아르바이트를 하고 싶었습니다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</a:t>
            </a:r>
            <a:r>
              <a:rPr lang="en-US" altLang="ko-KR" sz="1400" dirty="0"/>
              <a:t>2020</a:t>
            </a:r>
            <a:r>
              <a:rPr lang="ko-KR" altLang="en-US" sz="1400" dirty="0"/>
              <a:t>년 코로나로 인해 여행계획은 무산되고 말았습니다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남들은 대학을 다니거나 직장을 다니며 스스로의 역량을 늘려가는데 저는 계획했던 목표가 무산이 되어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달정도</a:t>
            </a:r>
            <a:r>
              <a:rPr lang="ko-KR" altLang="en-US" sz="1400" dirty="0"/>
              <a:t> 놀았던 기억이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이후 바로 복학 신청을 하며 아르바이트와 학원을 다녔고</a:t>
            </a:r>
            <a:r>
              <a:rPr lang="en-US" altLang="ko-KR" sz="1400" dirty="0"/>
              <a:t>, </a:t>
            </a:r>
            <a:r>
              <a:rPr lang="ko-KR" altLang="en-US" sz="1400" dirty="0"/>
              <a:t>더욱 성장에 대한 욕심을 가지게 되었습니다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5E69B-978E-05D7-3868-131A8D8A34E1}"/>
              </a:ext>
            </a:extLst>
          </p:cNvPr>
          <p:cNvSpPr txBox="1"/>
          <p:nvPr/>
        </p:nvSpPr>
        <p:spPr>
          <a:xfrm>
            <a:off x="8378571" y="341975"/>
            <a:ext cx="35679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수평적 수직적</a:t>
            </a:r>
            <a:r>
              <a:rPr lang="en-US" altLang="ko-KR" sz="1400" dirty="0"/>
              <a:t> </a:t>
            </a:r>
            <a:r>
              <a:rPr lang="ko-KR" altLang="en-US" sz="1400" dirty="0"/>
              <a:t>조직문화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저는 수평적 조직문화를 선호합니다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팀원간 의견을 제시할 수 있는 환경이 만들어집니다</a:t>
            </a:r>
            <a:r>
              <a:rPr lang="en-US" altLang="ko-KR" sz="1400" dirty="0"/>
              <a:t>. </a:t>
            </a:r>
            <a:r>
              <a:rPr lang="ko-KR" altLang="en-US" sz="1400" dirty="0"/>
              <a:t>수직적 조직에서는 상사의 말을 그대로 따르는 일을 하게 </a:t>
            </a:r>
            <a:r>
              <a:rPr lang="ko-KR" altLang="en-US" sz="1400" dirty="0" err="1"/>
              <a:t>될텐데</a:t>
            </a:r>
            <a:r>
              <a:rPr lang="ko-KR" altLang="en-US" sz="1400" dirty="0"/>
              <a:t> 의견제시가 </a:t>
            </a:r>
            <a:r>
              <a:rPr lang="ko-KR" altLang="en-US" sz="1400" dirty="0" err="1"/>
              <a:t>쉬워질것이고</a:t>
            </a:r>
            <a:r>
              <a:rPr lang="ko-KR" altLang="en-US" sz="1400" dirty="0"/>
              <a:t> 다양한 의견과 사고방식으로 연구나 업무의 질이 좋아질 것이라고 생각합니다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또한 성과주의적으로 업무를 </a:t>
            </a:r>
            <a:r>
              <a:rPr lang="ko-KR" altLang="en-US" sz="1400" dirty="0" err="1"/>
              <a:t>진행할것입니다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본인이 맡은 일을 성공적으로 해결하며 보상을 받고 성취감을 얻는 과정이 생길 것입니다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907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988D49-B942-A8E1-2AC3-3BBCFD470D47}"/>
              </a:ext>
            </a:extLst>
          </p:cNvPr>
          <p:cNvSpPr txBox="1"/>
          <p:nvPr/>
        </p:nvSpPr>
        <p:spPr>
          <a:xfrm>
            <a:off x="508000" y="304800"/>
            <a:ext cx="1076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학부 </a:t>
            </a:r>
            <a:r>
              <a:rPr lang="en-US" altLang="ko-KR" sz="1400" dirty="0"/>
              <a:t>3D</a:t>
            </a:r>
            <a:r>
              <a:rPr lang="ko-KR" altLang="en-US" sz="1400" dirty="0"/>
              <a:t>프린터동아리 부회장으로서 </a:t>
            </a:r>
            <a:r>
              <a:rPr lang="en-US" altLang="ko-KR" sz="1400" dirty="0"/>
              <a:t>2</a:t>
            </a:r>
            <a:r>
              <a:rPr lang="ko-KR" altLang="en-US" sz="1400" dirty="0"/>
              <a:t>주에 한번씩 동아리 모임을 가지게 되는데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동아리원들과 오늘은 어떤 활동 할 지 </a:t>
            </a:r>
            <a:r>
              <a:rPr lang="ko-KR" altLang="en-US" sz="1400" dirty="0" err="1"/>
              <a:t>집부</a:t>
            </a:r>
            <a:r>
              <a:rPr lang="ko-KR" altLang="en-US" sz="1400" dirty="0"/>
              <a:t> 사람들과 토의를 했던 기억이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부회장으로서 다양한 학생들의 의견을 듣고 활동을 진행하였으며 주로 저는 설계</a:t>
            </a:r>
            <a:r>
              <a:rPr lang="en-US" altLang="ko-KR" sz="1400" dirty="0"/>
              <a:t>tool</a:t>
            </a:r>
            <a:r>
              <a:rPr lang="ko-KR" altLang="en-US" sz="1400" dirty="0"/>
              <a:t>을 교육하였습니다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모든 학생들이 모든 교육에 참여할 수 없었고 진도가 달라졌습니다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그때 저는 학습능력이 빠른 동아리원에게 양해를 구하고 다른 학생을 지도해달라고 하였습니다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개인적으로 시간을 내어 교육을 원하는 학생들에게 </a:t>
            </a:r>
            <a:r>
              <a:rPr lang="en-US" altLang="ko-KR" sz="1400" dirty="0"/>
              <a:t>1:1</a:t>
            </a:r>
            <a:r>
              <a:rPr lang="ko-KR" altLang="en-US" sz="1400" dirty="0"/>
              <a:t>아니면 소규모로 출력 교육과 모델링 교육을 진행했습니다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교내근로를 하며 각자의 역량차이로 인해 일의 분배가 공평하지 못했습니다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코로나</a:t>
            </a:r>
            <a:r>
              <a:rPr lang="en-US" altLang="ko-KR" sz="1400" dirty="0"/>
              <a:t>19 </a:t>
            </a:r>
            <a:r>
              <a:rPr lang="ko-KR" altLang="en-US" sz="1400" dirty="0"/>
              <a:t>시기에 </a:t>
            </a:r>
            <a:r>
              <a:rPr lang="ko-KR" altLang="en-US" sz="1400" dirty="0" err="1"/>
              <a:t>비대면</a:t>
            </a:r>
            <a:r>
              <a:rPr lang="ko-KR" altLang="en-US" sz="1400" dirty="0"/>
              <a:t> 교육을 진행하며 교육동영상을 </a:t>
            </a:r>
            <a:r>
              <a:rPr lang="ko-KR" altLang="en-US" sz="1400" dirty="0" err="1"/>
              <a:t>찍어야하는</a:t>
            </a:r>
            <a:r>
              <a:rPr lang="ko-KR" altLang="en-US" sz="1400" dirty="0"/>
              <a:t> 업무가 생겼습니다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영상촬영은 모든 사람이 할 수 있었으나</a:t>
            </a:r>
            <a:r>
              <a:rPr lang="en-US" altLang="ko-KR" sz="1400" dirty="0"/>
              <a:t>. </a:t>
            </a:r>
            <a:r>
              <a:rPr lang="ko-KR" altLang="en-US" sz="1400" dirty="0"/>
              <a:t>영상 시작 전 간단한 자막과 컷편집을 해야 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영상편집을 할 줄 아는 사람은 </a:t>
            </a:r>
            <a:r>
              <a:rPr lang="en-US" altLang="ko-KR" sz="1400" dirty="0"/>
              <a:t>1</a:t>
            </a:r>
            <a:r>
              <a:rPr lang="ko-KR" altLang="en-US" sz="1400" dirty="0"/>
              <a:t>명 뿐이었고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영상편집은 그 학생이 하게 되었습니다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저는 그 친구가 </a:t>
            </a:r>
            <a:r>
              <a:rPr lang="ko-KR" altLang="en-US" sz="1400" dirty="0" err="1"/>
              <a:t>해야하는</a:t>
            </a:r>
            <a:r>
              <a:rPr lang="ko-KR" altLang="en-US" sz="1400" dirty="0"/>
              <a:t> 다른 업무를 제가 하는 대신 영상편집을 가르쳐 달라고 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2</a:t>
            </a:r>
            <a:r>
              <a:rPr lang="ko-KR" altLang="en-US" sz="1400" dirty="0"/>
              <a:t>주정도가 지난 이후 저도 간단한 편집업무를 할 수 있게 되었고</a:t>
            </a:r>
            <a:r>
              <a:rPr lang="en-US" altLang="ko-KR" sz="1400" dirty="0"/>
              <a:t>. </a:t>
            </a:r>
            <a:r>
              <a:rPr lang="ko-KR" altLang="en-US" sz="1400" dirty="0"/>
              <a:t>업무 처리 속도도 전체적으로 향상되었습니다</a:t>
            </a:r>
            <a:r>
              <a:rPr lang="en-US" altLang="ko-KR" sz="14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62717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34B78F-0CCF-E7A8-63A2-7202CF541546}"/>
              </a:ext>
            </a:extLst>
          </p:cNvPr>
          <p:cNvSpPr txBox="1"/>
          <p:nvPr/>
        </p:nvSpPr>
        <p:spPr>
          <a:xfrm>
            <a:off x="0" y="0"/>
            <a:ext cx="1101777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자기소개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목표를 향해 열정적으로 도전하는 박상호입니다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코미코의</a:t>
            </a:r>
            <a:r>
              <a:rPr lang="ko-KR" altLang="en-US" sz="1400" dirty="0"/>
              <a:t> </a:t>
            </a:r>
            <a:r>
              <a:rPr lang="en-US" altLang="ko-KR" sz="1400" dirty="0"/>
              <a:t>ALD</a:t>
            </a:r>
            <a:r>
              <a:rPr lang="ko-KR" altLang="en-US" sz="1400" dirty="0"/>
              <a:t>코팅 연구원으로서 </a:t>
            </a:r>
            <a:r>
              <a:rPr lang="en-US" altLang="ko-KR" sz="1400" dirty="0"/>
              <a:t>2</a:t>
            </a:r>
            <a:r>
              <a:rPr lang="ko-KR" altLang="en-US" sz="1400" dirty="0"/>
              <a:t>가지 강점을 가지고 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첫번째는 반도체</a:t>
            </a:r>
            <a:r>
              <a:rPr lang="en-US" altLang="ko-KR" sz="1400" dirty="0"/>
              <a:t> </a:t>
            </a:r>
            <a:r>
              <a:rPr lang="ko-KR" altLang="en-US" sz="1400" dirty="0"/>
              <a:t>코팅 공정의 역량입니다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저는 석사과정 중 미세 약물 저장 장치를 제작하는</a:t>
            </a:r>
            <a:r>
              <a:rPr lang="en-US" altLang="ko-KR" sz="1400" dirty="0"/>
              <a:t> </a:t>
            </a:r>
            <a:r>
              <a:rPr lang="ko-KR" altLang="en-US" sz="1400" dirty="0"/>
              <a:t>연구 과제를 진행했습니다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본 연구를 진행하며 </a:t>
            </a:r>
            <a:r>
              <a:rPr lang="en-US" altLang="ko-KR" sz="1400" dirty="0"/>
              <a:t>PVD, CVD, </a:t>
            </a:r>
            <a:r>
              <a:rPr lang="ko-KR" altLang="en-US" sz="1400" dirty="0"/>
              <a:t>포토공정의 다양한 반도체 공정을 응용했습니다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 밖에도 박막공학과 표면공학 수업을 </a:t>
            </a:r>
            <a:r>
              <a:rPr lang="en-US" altLang="ko-KR" sz="1400" dirty="0"/>
              <a:t>A+</a:t>
            </a:r>
            <a:r>
              <a:rPr lang="ko-KR" altLang="en-US" sz="1400" dirty="0"/>
              <a:t>을 받아 다양한 표면처리 공정에 대해 전문 지식을 가지고 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두번째는 </a:t>
            </a:r>
            <a:r>
              <a:rPr lang="ko-KR" altLang="en-US" sz="1400" dirty="0" err="1"/>
              <a:t>포기하지않고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끈기있게</a:t>
            </a:r>
            <a:r>
              <a:rPr lang="ko-KR" altLang="en-US" sz="1400" dirty="0"/>
              <a:t> 업무를 해결하려는 마음가짐입니다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 err="1"/>
              <a:t>플렉시블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웨어러블한</a:t>
            </a:r>
            <a:r>
              <a:rPr lang="en-US" altLang="ko-KR" sz="1400" dirty="0"/>
              <a:t> </a:t>
            </a:r>
            <a:r>
              <a:rPr lang="ko-KR" altLang="en-US" sz="1400" dirty="0"/>
              <a:t>마이크로 히터 제작에 대한 실험설계를 한 경험이 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처음 접하는 주제라 어색했지만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매일 관련 논문을 </a:t>
            </a:r>
            <a:r>
              <a:rPr lang="en-US" altLang="ko-KR" sz="1400" dirty="0"/>
              <a:t>1</a:t>
            </a:r>
            <a:r>
              <a:rPr lang="ko-KR" altLang="en-US" sz="1400" dirty="0"/>
              <a:t>개씩 읽고 주</a:t>
            </a:r>
            <a:r>
              <a:rPr lang="en-US" altLang="ko-KR" sz="1400" dirty="0"/>
              <a:t>3</a:t>
            </a:r>
            <a:r>
              <a:rPr lang="ko-KR" altLang="en-US" sz="1400" dirty="0"/>
              <a:t>회 교수님과 상담을 통해 재료부터 공정법까지 설계하였습니다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노력으로 프로젝트를 성공적으로 마칠 수 있었으며 </a:t>
            </a:r>
            <a:r>
              <a:rPr lang="en-US" altLang="ko-KR" sz="1400" dirty="0"/>
              <a:t>2023 </a:t>
            </a:r>
            <a:r>
              <a:rPr lang="ko-KR" altLang="en-US" sz="1400" dirty="0"/>
              <a:t>전기전자재료학술대회에서 최우수상이라는 수상을 기록하였습니다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이러한 강점을 가진 저는 </a:t>
            </a:r>
            <a:r>
              <a:rPr lang="ko-KR" altLang="en-US" sz="1400" dirty="0" err="1"/>
              <a:t>코미코의</a:t>
            </a:r>
            <a:r>
              <a:rPr lang="ko-KR" altLang="en-US" sz="1400" dirty="0"/>
              <a:t> 우수한 인재가 될 것을 확신합니다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en-US" altLang="ko-KR" sz="1400" dirty="0"/>
              <a:t>I’m </a:t>
            </a:r>
            <a:r>
              <a:rPr lang="ko-KR" altLang="en-US" sz="1400" dirty="0"/>
              <a:t>박상호 </a:t>
            </a:r>
            <a:r>
              <a:rPr lang="en-US" altLang="ko-KR" sz="1400" dirty="0"/>
              <a:t>who passionately challenges to my goals </a:t>
            </a:r>
          </a:p>
          <a:p>
            <a:r>
              <a:rPr lang="en-US" altLang="ko-KR" sz="1400" dirty="0"/>
              <a:t>I have two strengths as a </a:t>
            </a:r>
            <a:r>
              <a:rPr lang="ko-KR" altLang="en-US" sz="1400" dirty="0" err="1"/>
              <a:t>코미코</a:t>
            </a:r>
            <a:r>
              <a:rPr lang="en-US" altLang="ko-KR" sz="1400" dirty="0"/>
              <a:t>’s ALD coating researcher. </a:t>
            </a:r>
          </a:p>
          <a:p>
            <a:endParaRPr lang="en-US" altLang="ko-KR" sz="1400" dirty="0"/>
          </a:p>
          <a:p>
            <a:r>
              <a:rPr lang="en-US" altLang="ko-KR" sz="1400" dirty="0"/>
              <a:t>First, experience of semiconductor coating process </a:t>
            </a:r>
          </a:p>
          <a:p>
            <a:r>
              <a:rPr lang="en-US" altLang="ko-KR" sz="1400" dirty="0"/>
              <a:t>When I was graduate student, I proceed to make micro fluidic channel device </a:t>
            </a:r>
          </a:p>
          <a:p>
            <a:r>
              <a:rPr lang="en-US" altLang="ko-KR" sz="1400" dirty="0"/>
              <a:t>In this study, I handled PVD,CVD, and photo </a:t>
            </a:r>
          </a:p>
          <a:p>
            <a:endParaRPr lang="en-US" altLang="ko-KR" sz="1400" dirty="0"/>
          </a:p>
          <a:p>
            <a:r>
              <a:rPr lang="en-US" altLang="ko-KR" sz="1400" dirty="0"/>
              <a:t>Next, I have mindset to resolve the work without give up </a:t>
            </a:r>
          </a:p>
          <a:p>
            <a:r>
              <a:rPr lang="en-US" altLang="ko-KR" sz="1400" dirty="0"/>
              <a:t>I have experience in experimental design for flexible and wearable microheater .</a:t>
            </a:r>
          </a:p>
          <a:p>
            <a:r>
              <a:rPr lang="en-US" altLang="ko-KR" sz="1400" dirty="0"/>
              <a:t>That was hard topic. </a:t>
            </a:r>
          </a:p>
          <a:p>
            <a:r>
              <a:rPr lang="en-US" altLang="ko-KR" sz="1400" dirty="0"/>
              <a:t>But I read paper everyday and have a meeting with the professor three times a week </a:t>
            </a:r>
          </a:p>
          <a:p>
            <a:r>
              <a:rPr lang="en-US" altLang="ko-KR" sz="1400" dirty="0"/>
              <a:t>so, I could finish my project </a:t>
            </a:r>
            <a:r>
              <a:rPr lang="en-US" altLang="ko-KR" sz="1400" dirty="0" err="1"/>
              <a:t>successly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With these strengths, I feel I can be excellent talent of </a:t>
            </a:r>
            <a:r>
              <a:rPr lang="ko-KR" altLang="en-US" sz="1400" dirty="0" err="1"/>
              <a:t>코미코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202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15122-B6B5-BD9B-2B58-FB032D1EBE07}"/>
              </a:ext>
            </a:extLst>
          </p:cNvPr>
          <p:cNvSpPr txBox="1"/>
          <p:nvPr/>
        </p:nvSpPr>
        <p:spPr>
          <a:xfrm>
            <a:off x="101600" y="151179"/>
            <a:ext cx="38134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아노다이징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양극 산화 코팅</a:t>
            </a:r>
            <a:r>
              <a:rPr lang="en-US" altLang="ko-KR" sz="1400" b="1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Anode</a:t>
            </a:r>
            <a:r>
              <a:rPr lang="ko-KR" altLang="en-US" sz="1400" dirty="0"/>
              <a:t>와 </a:t>
            </a:r>
            <a:r>
              <a:rPr lang="en-US" altLang="ko-KR" sz="1400" dirty="0"/>
              <a:t>oxidizing</a:t>
            </a:r>
            <a:r>
              <a:rPr lang="ko-KR" altLang="en-US" sz="1400" dirty="0"/>
              <a:t>의 합성어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알루미늄은 반응성이 높아서 부식이 잘 일어난다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그래서 알루미늄 표면을 양극산화 처리하게 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알루미늄 또는 그 합금의 표면을 다공성 알루미늄 산화물로 코팅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알루미늄</a:t>
            </a:r>
            <a:r>
              <a:rPr lang="en-US" altLang="ko-KR" sz="1400" dirty="0"/>
              <a:t>(</a:t>
            </a:r>
            <a:r>
              <a:rPr lang="ko-KR" altLang="en-US" sz="1400" dirty="0"/>
              <a:t>통칭하겠음</a:t>
            </a:r>
            <a:r>
              <a:rPr lang="en-US" altLang="ko-KR" sz="1400" dirty="0"/>
              <a:t>)</a:t>
            </a:r>
            <a:r>
              <a:rPr lang="ko-KR" altLang="en-US" sz="1400" dirty="0"/>
              <a:t>을 양극으로 하고 전해액</a:t>
            </a:r>
            <a:r>
              <a:rPr lang="en-US" altLang="ko-KR" sz="1400" dirty="0"/>
              <a:t>(</a:t>
            </a:r>
            <a:r>
              <a:rPr lang="ko-KR" altLang="en-US" sz="1400" dirty="0"/>
              <a:t>황산</a:t>
            </a:r>
            <a:r>
              <a:rPr lang="en-US" altLang="ko-KR" sz="1400" dirty="0"/>
              <a:t>,</a:t>
            </a:r>
            <a:r>
              <a:rPr lang="ko-KR" altLang="en-US" sz="1400" dirty="0"/>
              <a:t>수산</a:t>
            </a:r>
            <a:r>
              <a:rPr lang="en-US" altLang="ko-KR" sz="1400" dirty="0"/>
              <a:t>)</a:t>
            </a:r>
            <a:r>
              <a:rPr lang="ko-KR" altLang="en-US" sz="1400" dirty="0"/>
              <a:t>으로 </a:t>
            </a:r>
            <a:r>
              <a:rPr lang="ko-KR" altLang="en-US" sz="1400" dirty="0" err="1"/>
              <a:t>전해하면</a:t>
            </a:r>
            <a:r>
              <a:rPr lang="ko-KR" altLang="en-US" sz="1400" dirty="0"/>
              <a:t> 양극에서 산소가 발생하며 산화피막이 형성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표면에 부식과 성장이 동시에 일어나게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피막은 재현성</a:t>
            </a:r>
            <a:r>
              <a:rPr lang="en-US" altLang="ko-KR" sz="1400" dirty="0"/>
              <a:t>, </a:t>
            </a:r>
            <a:r>
              <a:rPr lang="ko-KR" altLang="en-US" sz="1400" dirty="0"/>
              <a:t>물리적</a:t>
            </a:r>
            <a:r>
              <a:rPr lang="en-US" altLang="ko-KR" sz="1400" dirty="0"/>
              <a:t>,</a:t>
            </a:r>
            <a:r>
              <a:rPr lang="ko-KR" altLang="en-US" sz="1400" dirty="0"/>
              <a:t>화학적 내구성이 뛰어남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반도체 장비 챔버를 보호하는 </a:t>
            </a:r>
            <a:r>
              <a:rPr lang="ko-KR" altLang="en-US" sz="1400" dirty="0" err="1"/>
              <a:t>쉴드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라이너류</a:t>
            </a:r>
            <a:r>
              <a:rPr lang="en-US" altLang="ko-KR" sz="1400" dirty="0"/>
              <a:t>/</a:t>
            </a:r>
            <a:r>
              <a:rPr lang="ko-KR" altLang="en-US" sz="1400" dirty="0"/>
              <a:t>공정용 </a:t>
            </a:r>
            <a:r>
              <a:rPr lang="ko-KR" altLang="en-US" sz="1400" dirty="0" err="1"/>
              <a:t>디퓨저</a:t>
            </a:r>
            <a:r>
              <a:rPr lang="ko-KR" altLang="en-US" sz="1400" dirty="0"/>
              <a:t> 및 </a:t>
            </a:r>
            <a:r>
              <a:rPr lang="ko-KR" altLang="en-US" sz="1400" dirty="0" err="1"/>
              <a:t>서셉터</a:t>
            </a:r>
            <a:r>
              <a:rPr lang="ko-KR" altLang="en-US" sz="1400" dirty="0"/>
              <a:t> 등에 적용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장점</a:t>
            </a:r>
            <a:r>
              <a:rPr lang="en-US" altLang="ko-KR" sz="1400" dirty="0"/>
              <a:t>: </a:t>
            </a:r>
            <a:r>
              <a:rPr lang="ko-KR" altLang="en-US" sz="1400" dirty="0"/>
              <a:t>단단하다</a:t>
            </a:r>
            <a:r>
              <a:rPr lang="en-US" altLang="ko-KR" sz="1400" dirty="0"/>
              <a:t>. /</a:t>
            </a:r>
            <a:r>
              <a:rPr lang="ko-KR" altLang="en-US" sz="1400" dirty="0"/>
              <a:t>우수한 내마모성 </a:t>
            </a:r>
            <a:r>
              <a:rPr lang="ko-KR" altLang="en-US" sz="1400" dirty="0" err="1"/>
              <a:t>내식성</a:t>
            </a:r>
            <a:r>
              <a:rPr lang="ko-KR" altLang="en-US" sz="1400" dirty="0"/>
              <a:t> 절연성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단점</a:t>
            </a:r>
            <a:r>
              <a:rPr lang="en-US" altLang="ko-KR" sz="1400" dirty="0"/>
              <a:t>: </a:t>
            </a:r>
            <a:r>
              <a:rPr lang="ko-KR" altLang="en-US" sz="1400" dirty="0"/>
              <a:t>고밀도 플라즈마에 약함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불소계플라즈마에</a:t>
            </a:r>
            <a:r>
              <a:rPr lang="ko-KR" altLang="en-US" sz="1400" dirty="0"/>
              <a:t> 약함</a:t>
            </a:r>
            <a:r>
              <a:rPr lang="en-US" altLang="ko-KR" sz="1400" dirty="0"/>
              <a:t>. </a:t>
            </a:r>
            <a:r>
              <a:rPr lang="ko-KR" altLang="en-US" sz="1400" dirty="0"/>
              <a:t>오염입자 발생</a:t>
            </a:r>
            <a:r>
              <a:rPr lang="en-US" altLang="ko-KR" sz="1400" dirty="0"/>
              <a:t>. </a:t>
            </a:r>
            <a:r>
              <a:rPr lang="ko-KR" altLang="en-US" sz="1400" dirty="0"/>
              <a:t>내열성 낮음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9C3D35-0EC3-04EF-CCD4-D0E6607531AA}"/>
              </a:ext>
            </a:extLst>
          </p:cNvPr>
          <p:cNvSpPr txBox="1"/>
          <p:nvPr/>
        </p:nvSpPr>
        <p:spPr>
          <a:xfrm>
            <a:off x="4101356" y="151179"/>
            <a:ext cx="381343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내 </a:t>
            </a:r>
            <a:r>
              <a:rPr lang="ko-KR" altLang="en-US" sz="1400" b="1" dirty="0" err="1"/>
              <a:t>플라즈마성</a:t>
            </a:r>
            <a:r>
              <a:rPr lang="ko-KR" altLang="en-US" sz="1400" b="1" dirty="0"/>
              <a:t> 코팅</a:t>
            </a:r>
            <a:r>
              <a:rPr lang="en-US" altLang="ko-KR" sz="1400" b="1" dirty="0"/>
              <a:t>(APS</a:t>
            </a:r>
            <a:r>
              <a:rPr lang="ko-KR" altLang="en-US" sz="1400" b="1" dirty="0"/>
              <a:t>코팅</a:t>
            </a:r>
            <a:r>
              <a:rPr lang="en-US" altLang="ko-KR" sz="1400" b="1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코팅 대상이 부도체면 </a:t>
            </a:r>
            <a:r>
              <a:rPr lang="ko-KR" altLang="en-US" sz="1400" dirty="0" err="1"/>
              <a:t>플라즈마아크</a:t>
            </a:r>
            <a:r>
              <a:rPr lang="en-US" altLang="ko-KR" sz="1400" dirty="0"/>
              <a:t>, </a:t>
            </a:r>
            <a:r>
              <a:rPr lang="ko-KR" altLang="en-US" sz="1400" dirty="0"/>
              <a:t>도체면 </a:t>
            </a:r>
            <a:r>
              <a:rPr lang="ko-KR" altLang="en-US" sz="1400" dirty="0" err="1"/>
              <a:t>플라즈마제트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대기 분위기에서 코팅</a:t>
            </a:r>
            <a:r>
              <a:rPr lang="en-US" altLang="ko-KR" sz="1400" dirty="0"/>
              <a:t>. </a:t>
            </a:r>
            <a:r>
              <a:rPr lang="ko-KR" altLang="en-US" sz="1400" dirty="0"/>
              <a:t>양극에는 구리</a:t>
            </a:r>
            <a:r>
              <a:rPr lang="en-US" altLang="ko-KR" sz="1400" dirty="0"/>
              <a:t>, </a:t>
            </a:r>
            <a:r>
              <a:rPr lang="ko-KR" altLang="en-US" sz="1400" dirty="0"/>
              <a:t>음극에는 텅스텐을 이용하여 양 극에 전기 아크를 발생시켜 분말 형태의 용재를 </a:t>
            </a:r>
            <a:r>
              <a:rPr lang="ko-KR" altLang="en-US" sz="1400" dirty="0" err="1"/>
              <a:t>용융시켜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코팅시키는</a:t>
            </a:r>
            <a:r>
              <a:rPr lang="ko-KR" altLang="en-US" sz="1400" dirty="0"/>
              <a:t> 방법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장점</a:t>
            </a:r>
            <a:r>
              <a:rPr lang="en-US" altLang="ko-KR" sz="1400" dirty="0"/>
              <a:t>:14000K </a:t>
            </a:r>
            <a:r>
              <a:rPr lang="ko-KR" altLang="en-US" sz="1400" dirty="0"/>
              <a:t>정도로 매우 높아 높은 용융점을 가지는 산화물 소재도 빠르게 코팅가능</a:t>
            </a:r>
            <a:endParaRPr lang="en-US" altLang="ko-KR" sz="1400" dirty="0"/>
          </a:p>
          <a:p>
            <a:r>
              <a:rPr lang="ko-KR" altLang="en-US" sz="1400" dirty="0"/>
              <a:t>코팅 소재</a:t>
            </a:r>
            <a:r>
              <a:rPr lang="en-US" altLang="ko-KR" sz="1400" dirty="0"/>
              <a:t>, </a:t>
            </a:r>
            <a:r>
              <a:rPr lang="ko-KR" altLang="en-US" sz="1400" dirty="0"/>
              <a:t>공정조건에 대한 제한이 적다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피막 형성 속도가 매우 빠르다</a:t>
            </a:r>
            <a:endParaRPr lang="en-US" altLang="ko-KR" sz="1400" dirty="0"/>
          </a:p>
          <a:p>
            <a:r>
              <a:rPr lang="ko-KR" altLang="en-US" sz="1400" dirty="0"/>
              <a:t>두께 조절이 용이하다</a:t>
            </a:r>
            <a:endParaRPr lang="en-US" altLang="ko-KR" sz="1400" dirty="0"/>
          </a:p>
          <a:p>
            <a:r>
              <a:rPr lang="ko-KR" altLang="en-US" sz="1400" dirty="0"/>
              <a:t>대면적 코팅이 가능하여 경제적으로 효율적이다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단점</a:t>
            </a:r>
            <a:r>
              <a:rPr lang="en-US" altLang="ko-KR" sz="1400" dirty="0"/>
              <a:t>:</a:t>
            </a:r>
            <a:r>
              <a:rPr lang="ko-KR" altLang="en-US" sz="1400" dirty="0"/>
              <a:t>플라즈마 제트 중심부를 벗어난 분말의 경우 완전히 용융되지 않은 채로 </a:t>
            </a:r>
            <a:r>
              <a:rPr lang="ko-KR" altLang="en-US" sz="1400" dirty="0" err="1"/>
              <a:t>모재에</a:t>
            </a:r>
            <a:r>
              <a:rPr lang="ko-KR" altLang="en-US" sz="1400" dirty="0"/>
              <a:t> 충돌하여 크랙이나 </a:t>
            </a:r>
            <a:r>
              <a:rPr lang="ko-KR" altLang="en-US" sz="1400" dirty="0" err="1"/>
              <a:t>포어가</a:t>
            </a:r>
            <a:r>
              <a:rPr lang="ko-KR" altLang="en-US" sz="1400" dirty="0"/>
              <a:t> 형성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조밀한 코팅층을 형성하기 어렵다</a:t>
            </a:r>
            <a:r>
              <a:rPr lang="en-US" altLang="ko-KR" sz="1400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EE4C1-9152-5F48-6BF5-D7B5ECF495CF}"/>
              </a:ext>
            </a:extLst>
          </p:cNvPr>
          <p:cNvSpPr txBox="1"/>
          <p:nvPr/>
        </p:nvSpPr>
        <p:spPr>
          <a:xfrm>
            <a:off x="8276962" y="151179"/>
            <a:ext cx="38134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AD</a:t>
            </a:r>
            <a:r>
              <a:rPr lang="ko-KR" altLang="en-US" sz="1400" b="1" dirty="0"/>
              <a:t>코팅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에어로졸 증착</a:t>
            </a:r>
            <a:r>
              <a:rPr lang="en-US" altLang="ko-KR" sz="1400" b="1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미세한 세라믹입자를  캐리어 가스와 혼합한다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에어로졸화 한다고 함</a:t>
            </a:r>
            <a:r>
              <a:rPr lang="en-US" altLang="ko-KR" sz="1400" dirty="0"/>
              <a:t>. </a:t>
            </a:r>
            <a:r>
              <a:rPr lang="ko-KR" altLang="en-US" sz="1400" dirty="0"/>
              <a:t>이 에어로졸이 노즐을 거치며 기판에 분사되고 충돌하여 피막이 형성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밀도가 높고 넓은 면적에서 사용 가능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886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15122-B6B5-BD9B-2B58-FB032D1EBE07}"/>
              </a:ext>
            </a:extLst>
          </p:cNvPr>
          <p:cNvSpPr txBox="1"/>
          <p:nvPr/>
        </p:nvSpPr>
        <p:spPr>
          <a:xfrm>
            <a:off x="4338509" y="619471"/>
            <a:ext cx="264159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CVD</a:t>
            </a:r>
          </a:p>
          <a:p>
            <a:endParaRPr lang="en-US" altLang="ko-KR" sz="1400" dirty="0"/>
          </a:p>
          <a:p>
            <a:r>
              <a:rPr lang="ko-KR" altLang="en-US" sz="1400" dirty="0"/>
              <a:t>기상화 된 타겟이 화학적 반응으로 </a:t>
            </a:r>
            <a:r>
              <a:rPr lang="ko-KR" altLang="en-US" sz="1400" dirty="0" err="1"/>
              <a:t>증착되는</a:t>
            </a:r>
            <a:r>
              <a:rPr lang="ko-KR" altLang="en-US" sz="1400" dirty="0"/>
              <a:t> 방법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증착 하고싶은 타겟이 들어있는 </a:t>
            </a:r>
            <a:r>
              <a:rPr lang="ko-KR" altLang="en-US" sz="1400" dirty="0" err="1"/>
              <a:t>프리커서를</a:t>
            </a:r>
            <a:r>
              <a:rPr lang="ko-KR" altLang="en-US" sz="1400" dirty="0"/>
              <a:t> 기상으로 </a:t>
            </a:r>
            <a:r>
              <a:rPr lang="ko-KR" altLang="en-US" sz="1400" dirty="0" err="1"/>
              <a:t>흘려보내면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서브스트레이트의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시드에</a:t>
            </a:r>
            <a:r>
              <a:rPr lang="ko-KR" altLang="en-US" sz="1400" dirty="0"/>
              <a:t> 화학결합을 하며 </a:t>
            </a:r>
            <a:r>
              <a:rPr lang="ko-KR" altLang="en-US" sz="1400" dirty="0" err="1"/>
              <a:t>증착됩니다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재현도와 균일도가 좋습니다</a:t>
            </a:r>
            <a:endParaRPr lang="en-US" altLang="ko-KR" sz="1400" dirty="0"/>
          </a:p>
          <a:p>
            <a:r>
              <a:rPr lang="ko-KR" altLang="en-US" sz="1400" dirty="0"/>
              <a:t>방식이 간단하고 저렴하다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불순물이 섞일 가능성이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대표적으로 </a:t>
            </a:r>
            <a:r>
              <a:rPr lang="en-US" altLang="ko-KR" sz="1400" dirty="0"/>
              <a:t>PECVD  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BF76A-35DF-8B88-AFD0-709DB1F509F4}"/>
              </a:ext>
            </a:extLst>
          </p:cNvPr>
          <p:cNvSpPr txBox="1"/>
          <p:nvPr/>
        </p:nvSpPr>
        <p:spPr>
          <a:xfrm>
            <a:off x="667658" y="650249"/>
            <a:ext cx="264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PVD(</a:t>
            </a:r>
            <a:r>
              <a:rPr lang="ko-KR" altLang="en-US" sz="1400" dirty="0"/>
              <a:t>물리적 기상 증착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/>
              <a:t>대표적으로 </a:t>
            </a:r>
            <a:r>
              <a:rPr lang="en-US" altLang="ko-KR" sz="1400" dirty="0"/>
              <a:t>evaporation</a:t>
            </a:r>
            <a:r>
              <a:rPr lang="ko-KR" altLang="en-US" sz="1400" dirty="0"/>
              <a:t>과 </a:t>
            </a:r>
            <a:r>
              <a:rPr lang="en-US" altLang="ko-KR" sz="1400" dirty="0"/>
              <a:t>e</a:t>
            </a:r>
            <a:r>
              <a:rPr lang="ko-KR" altLang="en-US" sz="1400" dirty="0"/>
              <a:t>빔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스퍼터가</a:t>
            </a:r>
            <a:r>
              <a:rPr lang="ko-KR" altLang="en-US" sz="1400" dirty="0"/>
              <a:t> 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기상화 된 타겟이 물리적반응으로 </a:t>
            </a:r>
            <a:r>
              <a:rPr lang="ko-KR" altLang="en-US" sz="1400" dirty="0" err="1"/>
              <a:t>증착되는</a:t>
            </a:r>
            <a:r>
              <a:rPr lang="ko-KR" altLang="en-US" sz="1400" dirty="0"/>
              <a:t> 방법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아르곤 이온을 가속시켜 충분한 에너지를 갖게 하고 </a:t>
            </a:r>
            <a:r>
              <a:rPr lang="ko-KR" altLang="en-US" sz="1400" dirty="0" err="1"/>
              <a:t>타켓을</a:t>
            </a:r>
            <a:r>
              <a:rPr lang="ko-KR" altLang="en-US" sz="1400" dirty="0"/>
              <a:t> 때리게 하여 그 </a:t>
            </a:r>
            <a:r>
              <a:rPr lang="ko-KR" altLang="en-US" sz="1400" dirty="0" err="1"/>
              <a:t>타켓분자가</a:t>
            </a:r>
            <a:r>
              <a:rPr lang="ko-KR" altLang="en-US" sz="1400" dirty="0"/>
              <a:t> </a:t>
            </a:r>
            <a:r>
              <a:rPr lang="en-US" altLang="ko-KR" sz="1400" dirty="0"/>
              <a:t>substrate</a:t>
            </a:r>
            <a:r>
              <a:rPr lang="ko-KR" altLang="en-US" sz="1400" dirty="0"/>
              <a:t>에 쌓이게 하는 증착 방법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원하는 타겟을 그대로 물리적으로 넓은 면적에 </a:t>
            </a:r>
            <a:r>
              <a:rPr lang="ko-KR" altLang="en-US" sz="1400" dirty="0" err="1"/>
              <a:t>증착시킬수있고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고진공에서</a:t>
            </a:r>
            <a:r>
              <a:rPr lang="ko-KR" altLang="en-US" sz="1400" dirty="0"/>
              <a:t> 진행되기 </a:t>
            </a:r>
            <a:r>
              <a:rPr lang="ko-KR" altLang="en-US" sz="1400" dirty="0" err="1"/>
              <a:t>떄문에</a:t>
            </a:r>
            <a:r>
              <a:rPr lang="ko-KR" altLang="en-US" sz="1400" dirty="0"/>
              <a:t> 오염이 적다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3E828-5E90-9DB4-251C-C602FEE4554E}"/>
              </a:ext>
            </a:extLst>
          </p:cNvPr>
          <p:cNvSpPr txBox="1"/>
          <p:nvPr/>
        </p:nvSpPr>
        <p:spPr>
          <a:xfrm>
            <a:off x="7980332" y="619471"/>
            <a:ext cx="26415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ALD</a:t>
            </a:r>
          </a:p>
          <a:p>
            <a:endParaRPr lang="en-US" altLang="ko-KR" sz="1400" dirty="0"/>
          </a:p>
          <a:p>
            <a:r>
              <a:rPr lang="ko-KR" altLang="en-US" sz="1400" dirty="0"/>
              <a:t>원하는 물질을 원자 단위로 </a:t>
            </a:r>
            <a:r>
              <a:rPr lang="ko-KR" altLang="en-US" sz="1400" dirty="0" err="1"/>
              <a:t>증착하는</a:t>
            </a:r>
            <a:r>
              <a:rPr lang="ko-KR" altLang="en-US" sz="1400" dirty="0"/>
              <a:t> 방법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Self</a:t>
            </a:r>
            <a:r>
              <a:rPr lang="ko-KR" altLang="en-US" sz="1400" dirty="0"/>
              <a:t> </a:t>
            </a:r>
            <a:r>
              <a:rPr lang="en-US" altLang="ko-KR" sz="1400" dirty="0"/>
              <a:t>limitation</a:t>
            </a:r>
            <a:r>
              <a:rPr lang="ko-KR" altLang="en-US" sz="1400" dirty="0"/>
              <a:t> 된 </a:t>
            </a:r>
            <a:r>
              <a:rPr lang="ko-KR" altLang="en-US" sz="1400" dirty="0" err="1"/>
              <a:t>프리커서를</a:t>
            </a:r>
            <a:r>
              <a:rPr lang="ko-KR" altLang="en-US" sz="1400" dirty="0"/>
              <a:t> 투입하면 같은 </a:t>
            </a:r>
            <a:r>
              <a:rPr lang="ko-KR" altLang="en-US" sz="1400" dirty="0" err="1"/>
              <a:t>원자끼리는</a:t>
            </a:r>
            <a:r>
              <a:rPr lang="ko-KR" altLang="en-US" sz="1400" dirty="0"/>
              <a:t> 쌓이지 않고 </a:t>
            </a:r>
            <a:r>
              <a:rPr lang="ko-KR" altLang="en-US" sz="1400" dirty="0" err="1"/>
              <a:t>한층의</a:t>
            </a:r>
            <a:r>
              <a:rPr lang="ko-KR" altLang="en-US" sz="1400" dirty="0"/>
              <a:t> 원자막이 형성됩니다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이후 퍼지를 하여 남은 </a:t>
            </a:r>
            <a:r>
              <a:rPr lang="ko-KR" altLang="en-US" sz="1400" dirty="0" err="1"/>
              <a:t>프리커서를</a:t>
            </a:r>
            <a:r>
              <a:rPr lang="ko-KR" altLang="en-US" sz="1400" dirty="0"/>
              <a:t> 배출합니다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사이클을 반복하여 증착을 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정밀한 두께를 </a:t>
            </a:r>
            <a:r>
              <a:rPr lang="ko-KR" altLang="en-US" sz="1400" dirty="0" err="1"/>
              <a:t>제어할수</a:t>
            </a:r>
            <a:r>
              <a:rPr lang="ko-KR" altLang="en-US" sz="1400" dirty="0"/>
              <a:t> 있어 미세화</a:t>
            </a:r>
            <a:r>
              <a:rPr lang="en-US" altLang="ko-KR" sz="1400" dirty="0"/>
              <a:t>, </a:t>
            </a:r>
            <a:r>
              <a:rPr lang="ko-KR" altLang="en-US" sz="1400" dirty="0"/>
              <a:t>집적화 된 반도체 기술에서 반드시 </a:t>
            </a:r>
            <a:r>
              <a:rPr lang="ko-KR" altLang="en-US" sz="1400" dirty="0" err="1"/>
              <a:t>필요로한</a:t>
            </a:r>
            <a:r>
              <a:rPr lang="ko-KR" altLang="en-US" sz="1400" dirty="0"/>
              <a:t> 기술이다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증착 속도가 느리다는 단점이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이러한 단점을 보완하기 위해 플라즈마를 이용한 </a:t>
            </a:r>
            <a:r>
              <a:rPr lang="en-US" altLang="ko-KR" sz="1400" dirty="0"/>
              <a:t>PEALD</a:t>
            </a:r>
            <a:r>
              <a:rPr lang="ko-KR" altLang="en-US" sz="1400" dirty="0"/>
              <a:t>가 개발되고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E5139-4A45-9DC0-6BE0-AC1536851E3A}"/>
              </a:ext>
            </a:extLst>
          </p:cNvPr>
          <p:cNvSpPr txBox="1"/>
          <p:nvPr/>
        </p:nvSpPr>
        <p:spPr>
          <a:xfrm>
            <a:off x="0" y="-451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MECARO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54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15122-B6B5-BD9B-2B58-FB032D1EBE07}"/>
              </a:ext>
            </a:extLst>
          </p:cNvPr>
          <p:cNvSpPr txBox="1"/>
          <p:nvPr/>
        </p:nvSpPr>
        <p:spPr>
          <a:xfrm>
            <a:off x="248169" y="228777"/>
            <a:ext cx="112966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세정</a:t>
            </a:r>
            <a:r>
              <a:rPr lang="en-US" altLang="ko-KR" sz="1400" dirty="0"/>
              <a:t>. </a:t>
            </a:r>
            <a:r>
              <a:rPr lang="ko-KR" altLang="en-US" sz="1400" dirty="0"/>
              <a:t>코팅 업계로 지원한 이유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소부장</a:t>
            </a:r>
            <a:r>
              <a:rPr lang="ko-KR" altLang="en-US" sz="1400" dirty="0"/>
              <a:t> 업계가 발전이 되어야 한다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미세 패턴화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디램</a:t>
            </a:r>
            <a:r>
              <a:rPr lang="ko-KR" altLang="en-US" sz="1400" dirty="0"/>
              <a:t> 미세화와 </a:t>
            </a:r>
            <a:r>
              <a:rPr lang="en-US" altLang="ko-KR" sz="1400" dirty="0"/>
              <a:t>3D</a:t>
            </a:r>
            <a:r>
              <a:rPr lang="ko-KR" altLang="en-US" sz="1400" dirty="0" err="1"/>
              <a:t>낸드</a:t>
            </a:r>
            <a:r>
              <a:rPr lang="ko-KR" altLang="en-US" sz="1400" dirty="0"/>
              <a:t> 고단화로 </a:t>
            </a:r>
            <a:r>
              <a:rPr lang="ko-KR" altLang="en-US" sz="1400" dirty="0" err="1"/>
              <a:t>파티클</a:t>
            </a:r>
            <a:r>
              <a:rPr lang="ko-KR" altLang="en-US" sz="1400" dirty="0"/>
              <a:t> 제거의 중요성 확대가 정밀세정</a:t>
            </a:r>
            <a:r>
              <a:rPr lang="en-US" altLang="ko-KR" sz="1400" dirty="0"/>
              <a:t>,</a:t>
            </a:r>
            <a:r>
              <a:rPr lang="ko-KR" altLang="en-US" sz="1400" dirty="0" err="1"/>
              <a:t>특수코팅의</a:t>
            </a:r>
            <a:r>
              <a:rPr lang="ko-KR" altLang="en-US" sz="1400" dirty="0"/>
              <a:t> 수요증가로 </a:t>
            </a:r>
            <a:r>
              <a:rPr lang="ko-KR" altLang="en-US" sz="1400" dirty="0" err="1"/>
              <a:t>이어질것이다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반도체 제조 공정상 장비의 오염은 반드시 수반될 수 밖에 없다</a:t>
            </a:r>
            <a:r>
              <a:rPr lang="en-US" altLang="ko-KR" sz="1400" dirty="0"/>
              <a:t>. </a:t>
            </a:r>
            <a:r>
              <a:rPr lang="ko-KR" altLang="en-US" sz="1400" dirty="0"/>
              <a:t>오염은 생산 </a:t>
            </a:r>
            <a:r>
              <a:rPr lang="ko-KR" altLang="en-US" sz="1400" dirty="0" err="1"/>
              <a:t>수율을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하락시키고</a:t>
            </a:r>
            <a:r>
              <a:rPr lang="ko-KR" altLang="en-US" sz="1400" dirty="0"/>
              <a:t> 불량을 야기하여 제조원가 상승의 원인이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 최종적으로 소재와 부품의 사용량을 줄이며 친환경 정책에도 기여한다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코미코는</a:t>
            </a:r>
            <a:r>
              <a:rPr lang="ko-KR" altLang="en-US" sz="1400" dirty="0"/>
              <a:t> </a:t>
            </a:r>
            <a:r>
              <a:rPr lang="en-US" altLang="ko-KR" sz="1400" dirty="0"/>
              <a:t>MES(Manufacturing </a:t>
            </a:r>
            <a:r>
              <a:rPr lang="en-US" altLang="ko-KR" sz="1400" dirty="0" err="1"/>
              <a:t>Excution</a:t>
            </a:r>
            <a:r>
              <a:rPr lang="en-US" altLang="ko-KR" sz="1400" dirty="0"/>
              <a:t> System)</a:t>
            </a:r>
            <a:r>
              <a:rPr lang="ko-KR" altLang="en-US" sz="1400" dirty="0"/>
              <a:t> 생산관리 프로그램으로 서비스를 요청하는 공정 장비 이력을 관리</a:t>
            </a:r>
            <a:r>
              <a:rPr lang="en-US" altLang="ko-KR" sz="1400" dirty="0"/>
              <a:t>. </a:t>
            </a:r>
            <a:r>
              <a:rPr lang="ko-KR" altLang="en-US" sz="1400" dirty="0"/>
              <a:t>최초 반입일</a:t>
            </a:r>
            <a:r>
              <a:rPr lang="en-US" altLang="ko-KR" sz="1400" dirty="0"/>
              <a:t>, </a:t>
            </a:r>
            <a:r>
              <a:rPr lang="ko-KR" altLang="en-US" sz="1400" dirty="0"/>
              <a:t>세정 코팅 횟수</a:t>
            </a:r>
            <a:r>
              <a:rPr lang="en-US" altLang="ko-KR" sz="1400" dirty="0"/>
              <a:t>, </a:t>
            </a:r>
            <a:r>
              <a:rPr lang="ko-KR" altLang="en-US" sz="1400" dirty="0"/>
              <a:t>공정 중 이슈 내역을 </a:t>
            </a:r>
            <a:r>
              <a:rPr lang="ko-KR" altLang="en-US" sz="1400" dirty="0" err="1"/>
              <a:t>기록함으로서</a:t>
            </a:r>
            <a:r>
              <a:rPr lang="ko-KR" altLang="en-US" sz="1400" dirty="0"/>
              <a:t> 이슈를 사전 예방하고 해결방안 데이터베이스를 관리하고있다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관리와 </a:t>
            </a:r>
            <a:r>
              <a:rPr lang="en-US" altLang="ko-KR" sz="1400" dirty="0"/>
              <a:t>trouble Shooting </a:t>
            </a:r>
            <a:r>
              <a:rPr lang="ko-KR" altLang="en-US" sz="1400" dirty="0"/>
              <a:t>고객의 요구에 대한 문제해결능력이 세정 코팅 업계에서는 주요한 경쟁력이라고 생각한다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업계에서 국내</a:t>
            </a:r>
            <a:r>
              <a:rPr lang="en-US" altLang="ko-KR" sz="1400" dirty="0"/>
              <a:t>1</a:t>
            </a:r>
            <a:r>
              <a:rPr lang="ko-KR" altLang="en-US" sz="1400" dirty="0"/>
              <a:t>위를 유지하고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나는 이러한 꼼꼼한 성격을 가지고 있다</a:t>
            </a:r>
            <a:r>
              <a:rPr lang="en-US" altLang="ko-KR" sz="1400" dirty="0"/>
              <a:t>. ~~  </a:t>
            </a:r>
          </a:p>
          <a:p>
            <a:endParaRPr lang="en-US" altLang="ko-KR" sz="1400" dirty="0"/>
          </a:p>
          <a:p>
            <a:r>
              <a:rPr lang="en-US" altLang="ko-KR" sz="1400" dirty="0"/>
              <a:t>10</a:t>
            </a:r>
            <a:r>
              <a:rPr lang="ko-KR" altLang="en-US" sz="1400" dirty="0"/>
              <a:t>나노 이하의 차세대 기술의 수요가 증가하며 정밀한 두께조절이 가능한 </a:t>
            </a:r>
            <a:r>
              <a:rPr lang="en-US" altLang="ko-KR" sz="1400" dirty="0"/>
              <a:t>ALD</a:t>
            </a:r>
            <a:r>
              <a:rPr lang="ko-KR" altLang="en-US" sz="1400" dirty="0"/>
              <a:t>코팅의 수요가 증가하고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 정밀한 두께조절은 고객사가 원하는 요구사항을 맞추는데 용이하여 더 많은 고객사를 얻을 수 </a:t>
            </a:r>
            <a:r>
              <a:rPr lang="ko-KR" altLang="en-US" sz="1400" dirty="0" err="1"/>
              <a:t>있을거라</a:t>
            </a:r>
            <a:r>
              <a:rPr lang="ko-KR" altLang="en-US" sz="1400" dirty="0"/>
              <a:t> 확신한다</a:t>
            </a:r>
            <a:r>
              <a:rPr lang="en-US" altLang="ko-KR" sz="1400" dirty="0"/>
              <a:t>. 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499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15122-B6B5-BD9B-2B58-FB032D1EBE07}"/>
              </a:ext>
            </a:extLst>
          </p:cNvPr>
          <p:cNvSpPr txBox="1"/>
          <p:nvPr/>
        </p:nvSpPr>
        <p:spPr>
          <a:xfrm>
            <a:off x="319738" y="294387"/>
            <a:ext cx="115525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나만의 강점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다양한 코팅공정의 경험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DC magnetron sputtering </a:t>
            </a:r>
            <a:r>
              <a:rPr lang="ko-KR" altLang="en-US" sz="1400" dirty="0"/>
              <a:t>으로 티타늄과 백금을 </a:t>
            </a:r>
            <a:r>
              <a:rPr lang="ko-KR" altLang="en-US" sz="1400" dirty="0" err="1"/>
              <a:t>증착하여</a:t>
            </a:r>
            <a:r>
              <a:rPr lang="ko-KR" altLang="en-US" sz="1400" dirty="0"/>
              <a:t> 마이크로 히터 과제를 수행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PECVD</a:t>
            </a:r>
            <a:r>
              <a:rPr lang="ko-KR" altLang="en-US" sz="1400" dirty="0"/>
              <a:t>를 응용하여  틴 옥사이드 </a:t>
            </a:r>
            <a:r>
              <a:rPr lang="ko-KR" altLang="en-US" sz="1400" dirty="0" err="1"/>
              <a:t>나노와이어를</a:t>
            </a:r>
            <a:r>
              <a:rPr lang="ko-KR" altLang="en-US" sz="1400" dirty="0"/>
              <a:t> 제작하였고</a:t>
            </a:r>
            <a:r>
              <a:rPr lang="en-US" altLang="ko-KR" sz="1400" dirty="0"/>
              <a:t>, Si</a:t>
            </a:r>
            <a:r>
              <a:rPr lang="ko-KR" altLang="en-US" sz="1400" dirty="0"/>
              <a:t>웨이퍼를 </a:t>
            </a:r>
            <a:r>
              <a:rPr lang="en-US" altLang="ko-KR" sz="1400" dirty="0"/>
              <a:t>SiO2</a:t>
            </a:r>
            <a:r>
              <a:rPr lang="ko-KR" altLang="en-US" sz="1400" dirty="0"/>
              <a:t>층으로 만드는 </a:t>
            </a:r>
            <a:r>
              <a:rPr lang="en-US" altLang="ko-KR" sz="1400" dirty="0"/>
              <a:t>dry oxidation </a:t>
            </a:r>
            <a:r>
              <a:rPr lang="ko-KR" altLang="en-US" sz="1400" dirty="0"/>
              <a:t>공정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마지막으로 </a:t>
            </a:r>
            <a:r>
              <a:rPr lang="ko-KR" altLang="en-US" sz="1400" dirty="0" err="1"/>
              <a:t>패럴린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cvd</a:t>
            </a:r>
            <a:r>
              <a:rPr lang="ko-KR" altLang="en-US" sz="1400" dirty="0"/>
              <a:t> 공정으로 생체적합성 코팅을 한 경험이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두번째는 다양한 분석장비의 경험 </a:t>
            </a:r>
            <a:endParaRPr lang="en-US" altLang="ko-KR" sz="1400" dirty="0"/>
          </a:p>
          <a:p>
            <a:r>
              <a:rPr lang="en-US" altLang="ko-KR" sz="1400" dirty="0"/>
              <a:t>SEM</a:t>
            </a:r>
            <a:r>
              <a:rPr lang="ko-KR" altLang="en-US" sz="1400" dirty="0"/>
              <a:t>과 </a:t>
            </a:r>
            <a:r>
              <a:rPr lang="en-US" altLang="ko-KR" sz="1400" dirty="0"/>
              <a:t>EDS, AFM</a:t>
            </a:r>
            <a:r>
              <a:rPr lang="ko-KR" altLang="en-US" sz="1400" dirty="0"/>
              <a:t>과 같은 분석장비를 사용하여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세번째는 목표를 끝까지 완수하려는 마음가짐입니다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식스시그마</a:t>
            </a:r>
            <a:r>
              <a:rPr lang="en-US" altLang="ko-KR" sz="1400" dirty="0"/>
              <a:t>?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제품이나 서비스를 </a:t>
            </a:r>
            <a:r>
              <a:rPr lang="ko-KR" altLang="en-US" sz="1400" dirty="0" err="1"/>
              <a:t>개발할때</a:t>
            </a:r>
            <a:r>
              <a:rPr lang="ko-KR" altLang="en-US" sz="1400" dirty="0"/>
              <a:t> 불량률을 줄이기 위한 품질경영 기법 </a:t>
            </a:r>
            <a:r>
              <a:rPr lang="en-US" altLang="ko-KR" sz="1400" dirty="0"/>
              <a:t>100</a:t>
            </a:r>
            <a:r>
              <a:rPr lang="ko-KR" altLang="en-US" sz="1400" dirty="0"/>
              <a:t>만개의 제품 중 </a:t>
            </a:r>
            <a:r>
              <a:rPr lang="en-US" altLang="ko-KR" sz="1400" dirty="0"/>
              <a:t>3~4</a:t>
            </a:r>
            <a:r>
              <a:rPr lang="ko-KR" altLang="en-US" sz="1400" dirty="0"/>
              <a:t>개의 불량만 허용하는 경영 </a:t>
            </a:r>
          </a:p>
        </p:txBody>
      </p:sp>
    </p:spTree>
    <p:extLst>
      <p:ext uri="{BB962C8B-B14F-4D97-AF65-F5344CB8AC3E}">
        <p14:creationId xmlns:p14="http://schemas.microsoft.com/office/powerpoint/2010/main" val="2337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15122-B6B5-BD9B-2B58-FB032D1EBE07}"/>
              </a:ext>
            </a:extLst>
          </p:cNvPr>
          <p:cNvSpPr txBox="1"/>
          <p:nvPr/>
        </p:nvSpPr>
        <p:spPr>
          <a:xfrm>
            <a:off x="1232452" y="337930"/>
            <a:ext cx="761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63936D-9803-BEBE-7422-510702934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-3283940"/>
            <a:ext cx="8655955" cy="114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9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24ACC-D4D4-1D0A-41F7-1205CB32D8C8}"/>
              </a:ext>
            </a:extLst>
          </p:cNvPr>
          <p:cNvSpPr txBox="1"/>
          <p:nvPr/>
        </p:nvSpPr>
        <p:spPr>
          <a:xfrm>
            <a:off x="93870" y="-780301"/>
            <a:ext cx="568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[Photolithography (3)/S.M.T.] </a:t>
            </a:r>
            <a:r>
              <a:rPr lang="ko-KR" altLang="en-US" dirty="0" err="1">
                <a:hlinkClick r:id="rId2"/>
              </a:rPr>
              <a:t>포토리소그래피의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8</a:t>
            </a:r>
            <a:r>
              <a:rPr lang="ko-KR" altLang="en-US" dirty="0">
                <a:hlinkClick r:id="rId2"/>
              </a:rPr>
              <a:t>가지 기본 단계 </a:t>
            </a:r>
            <a:r>
              <a:rPr lang="en-US" altLang="ko-KR" dirty="0">
                <a:hlinkClick r:id="rId2"/>
              </a:rPr>
              <a:t>(tistory.com)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AF5E-AFEB-56AD-2165-E7245FA38547}"/>
              </a:ext>
            </a:extLst>
          </p:cNvPr>
          <p:cNvSpPr txBox="1"/>
          <p:nvPr/>
        </p:nvSpPr>
        <p:spPr>
          <a:xfrm>
            <a:off x="384156" y="276718"/>
            <a:ext cx="111914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세정코팅이</a:t>
            </a:r>
            <a:r>
              <a:rPr lang="ko-KR" altLang="en-US" sz="1400" dirty="0"/>
              <a:t> 중요한 이유</a:t>
            </a:r>
            <a:r>
              <a:rPr lang="en-US" altLang="ko-KR" sz="1400" dirty="0"/>
              <a:t>: </a:t>
            </a:r>
            <a:r>
              <a:rPr lang="ko-KR" altLang="en-US" sz="1400" dirty="0"/>
              <a:t>증착 및 </a:t>
            </a:r>
            <a:r>
              <a:rPr lang="ko-KR" altLang="en-US" sz="1400" dirty="0" err="1"/>
              <a:t>에칭</a:t>
            </a:r>
            <a:r>
              <a:rPr lang="ko-KR" altLang="en-US" sz="1400" dirty="0"/>
              <a:t> 공정에서 플라즈마나 부식성이 강한 소재들이 많이 사용되기 </a:t>
            </a:r>
            <a:r>
              <a:rPr lang="ko-KR" altLang="en-US" sz="1400" dirty="0" err="1"/>
              <a:t>떄문에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코팅 기술</a:t>
            </a:r>
            <a:r>
              <a:rPr lang="en-US" altLang="ko-KR" sz="1400" dirty="0"/>
              <a:t>: anodizing(</a:t>
            </a:r>
            <a:r>
              <a:rPr lang="ko-KR" altLang="en-US" sz="1400" dirty="0"/>
              <a:t>양극 산화 코팅</a:t>
            </a:r>
            <a:r>
              <a:rPr lang="en-US" altLang="ko-KR" sz="1400" dirty="0"/>
              <a:t>) , thermal spray coating(</a:t>
            </a:r>
            <a:r>
              <a:rPr lang="ko-KR" altLang="en-US" sz="1400" dirty="0" err="1"/>
              <a:t>용사코팅</a:t>
            </a:r>
            <a:r>
              <a:rPr lang="en-US" altLang="ko-KR" sz="1400" dirty="0"/>
              <a:t>), aerosol deposition(</a:t>
            </a:r>
            <a:r>
              <a:rPr lang="ko-KR" altLang="en-US" sz="1400" dirty="0"/>
              <a:t>에어로졸 증착</a:t>
            </a:r>
            <a:r>
              <a:rPr lang="en-US" altLang="ko-KR" sz="1400" dirty="0"/>
              <a:t>),physical vapor deposition(</a:t>
            </a:r>
            <a:r>
              <a:rPr lang="ko-KR" altLang="en-US" sz="1400" dirty="0"/>
              <a:t>물리적 기상 증착</a:t>
            </a:r>
            <a:r>
              <a:rPr lang="en-US" altLang="ko-KR" sz="1400" dirty="0"/>
              <a:t>)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코팅을 하면 </a:t>
            </a:r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반도체 장비 가동률을 올릴 수 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반도체 제조공정을 안정화 시킨다 </a:t>
            </a:r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 err="1"/>
              <a:t>파티클</a:t>
            </a:r>
            <a:r>
              <a:rPr lang="ko-KR" altLang="en-US" sz="1400" dirty="0"/>
              <a:t> 수명을 연장 </a:t>
            </a:r>
            <a:endParaRPr lang="en-US" altLang="ko-KR" sz="1400" dirty="0"/>
          </a:p>
          <a:p>
            <a:r>
              <a:rPr lang="en-US" altLang="ko-KR" sz="1400" dirty="0"/>
              <a:t>4.</a:t>
            </a:r>
            <a:r>
              <a:rPr lang="ko-KR" altLang="en-US" sz="1400" dirty="0"/>
              <a:t>고객사의 품질 안정화에 기영</a:t>
            </a:r>
            <a:r>
              <a:rPr lang="en-US" altLang="ko-KR" sz="1400" dirty="0"/>
              <a:t>/ </a:t>
            </a:r>
            <a:r>
              <a:rPr lang="ko-KR" altLang="en-US" sz="1400" dirty="0"/>
              <a:t>반도체 양산에 더욱 기여할 수 있기를 기대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코미코는</a:t>
            </a:r>
            <a:r>
              <a:rPr lang="ko-KR" altLang="en-US" sz="1400" dirty="0"/>
              <a:t> 높은 기술력과 원가 경쟁력을 보유하고 있는 회사이며 전 세계 반도체 </a:t>
            </a:r>
            <a:r>
              <a:rPr lang="en-US" altLang="ko-KR" sz="1400" dirty="0"/>
              <a:t>Top10 </a:t>
            </a:r>
            <a:r>
              <a:rPr lang="ko-KR" altLang="en-US" sz="1400" dirty="0"/>
              <a:t>칩 메이커를 고객으로 두고 있는 한국의 글로벌 기업 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120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15122-B6B5-BD9B-2B58-FB032D1EBE07}"/>
              </a:ext>
            </a:extLst>
          </p:cNvPr>
          <p:cNvSpPr txBox="1"/>
          <p:nvPr/>
        </p:nvSpPr>
        <p:spPr>
          <a:xfrm>
            <a:off x="289655" y="226352"/>
            <a:ext cx="1161269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당사가 뭐하는 회사인가</a:t>
            </a:r>
            <a:r>
              <a:rPr lang="en-US" altLang="ko-KR" sz="1400" dirty="0"/>
              <a:t>? 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주요사업</a:t>
            </a:r>
            <a:endParaRPr lang="en-US" altLang="ko-KR" sz="1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고가의 반도체 공정 장비 부품을 재생하는 세정과 코팅</a:t>
            </a:r>
            <a:r>
              <a:rPr lang="en-US" altLang="ko-KR" sz="1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반도체 장비용 세라믹 소재 부품 사업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세계에 칩 메이커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삼성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하이닉스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인텔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마이크론</a:t>
            </a:r>
            <a:r>
              <a:rPr lang="en-US" altLang="ko-KR" sz="1400" b="1" dirty="0"/>
              <a:t>, TSMC </a:t>
            </a:r>
            <a:r>
              <a:rPr lang="ko-KR" altLang="en-US" sz="1400" b="1" dirty="0"/>
              <a:t>등</a:t>
            </a:r>
            <a:r>
              <a:rPr lang="en-US" altLang="ko-KR" sz="1400" b="1" dirty="0"/>
              <a:t>)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세정 및 코팅</a:t>
            </a:r>
            <a:endParaRPr lang="en-US" altLang="ko-KR" sz="1400" b="1" dirty="0"/>
          </a:p>
          <a:p>
            <a:r>
              <a:rPr lang="ko-KR" altLang="en-US" sz="1400" dirty="0"/>
              <a:t>공정에서 발생하는 미세오염</a:t>
            </a:r>
            <a:r>
              <a:rPr lang="en-US" altLang="ko-KR" sz="1400" dirty="0"/>
              <a:t>(micro contamination)</a:t>
            </a:r>
            <a:r>
              <a:rPr lang="ko-KR" altLang="en-US" sz="1400" dirty="0"/>
              <a:t>제어</a:t>
            </a:r>
            <a:r>
              <a:rPr lang="en-US" altLang="ko-KR" sz="1400" dirty="0"/>
              <a:t>-&gt;</a:t>
            </a:r>
            <a:r>
              <a:rPr lang="ko-KR" altLang="en-US" sz="1400" dirty="0"/>
              <a:t>제품의 </a:t>
            </a:r>
            <a:r>
              <a:rPr lang="ko-KR" altLang="en-US" sz="1400" dirty="0" err="1"/>
              <a:t>수율과</a:t>
            </a:r>
            <a:r>
              <a:rPr lang="ko-KR" altLang="en-US" sz="1400" dirty="0"/>
              <a:t> 부품의 수명을 증가 </a:t>
            </a:r>
            <a:endParaRPr lang="en-US" altLang="ko-KR" sz="1400" dirty="0"/>
          </a:p>
          <a:p>
            <a:r>
              <a:rPr lang="ko-KR" altLang="en-US" sz="1400" dirty="0"/>
              <a:t>최적의 공정 </a:t>
            </a:r>
            <a:r>
              <a:rPr lang="ko-KR" altLang="en-US" sz="1400" dirty="0" err="1"/>
              <a:t>수율</a:t>
            </a:r>
            <a:r>
              <a:rPr lang="ko-KR" altLang="en-US" sz="1400" dirty="0"/>
              <a:t> 유지</a:t>
            </a:r>
            <a:r>
              <a:rPr lang="en-US" altLang="ko-KR" sz="1400" dirty="0"/>
              <a:t>/</a:t>
            </a:r>
            <a:r>
              <a:rPr lang="ko-KR" altLang="en-US" sz="1400" dirty="0"/>
              <a:t>공정 대기시간을 줄임 </a:t>
            </a:r>
            <a:endParaRPr lang="en-US" altLang="ko-KR" sz="1400" dirty="0"/>
          </a:p>
          <a:p>
            <a:r>
              <a:rPr lang="ko-KR" altLang="en-US" sz="1400" dirty="0"/>
              <a:t>생산성 향상</a:t>
            </a:r>
            <a:endParaRPr lang="en-US" altLang="ko-KR" sz="1400" dirty="0"/>
          </a:p>
          <a:p>
            <a:r>
              <a:rPr lang="ko-KR" altLang="en-US" sz="1400" dirty="0"/>
              <a:t>고가의 공정장비 부품 재사용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세정의 트렌드</a:t>
            </a:r>
            <a:endParaRPr lang="en-US" altLang="ko-KR" sz="1400" dirty="0"/>
          </a:p>
          <a:p>
            <a:r>
              <a:rPr lang="ko-KR" altLang="en-US" sz="1400" dirty="0"/>
              <a:t>고객사의 공정과 부품의 물질에 따른 세정 공정 자체의 분리 </a:t>
            </a:r>
            <a:endParaRPr lang="en-US" altLang="ko-KR" sz="1400" dirty="0"/>
          </a:p>
          <a:p>
            <a:r>
              <a:rPr lang="ko-KR" altLang="en-US" sz="1400" dirty="0"/>
              <a:t>고객사 </a:t>
            </a:r>
            <a:r>
              <a:rPr lang="ko-KR" altLang="en-US" sz="1400" dirty="0" err="1"/>
              <a:t>라인별</a:t>
            </a:r>
            <a:r>
              <a:rPr lang="en-US" altLang="ko-KR" sz="1400" dirty="0"/>
              <a:t>,</a:t>
            </a:r>
            <a:r>
              <a:rPr lang="ko-KR" altLang="en-US" sz="1400" dirty="0"/>
              <a:t> 공정별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재질별</a:t>
            </a:r>
            <a:r>
              <a:rPr lang="ko-KR" altLang="en-US" sz="1400" dirty="0"/>
              <a:t> 세정 라인이 별도로 </a:t>
            </a:r>
            <a:r>
              <a:rPr lang="ko-KR" altLang="en-US" sz="1400" dirty="0" err="1"/>
              <a:t>구축되어있고</a:t>
            </a:r>
            <a:r>
              <a:rPr lang="ko-KR" altLang="en-US" sz="1400" dirty="0"/>
              <a:t> 물류 차량까지 공정별로 구분하여 반입부터 반출까지 </a:t>
            </a:r>
            <a:r>
              <a:rPr lang="ko-KR" altLang="en-US" sz="1400" dirty="0" err="1"/>
              <a:t>업격하게</a:t>
            </a:r>
            <a:r>
              <a:rPr lang="ko-KR" altLang="en-US" sz="1400" dirty="0"/>
              <a:t> 제어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코팅</a:t>
            </a:r>
            <a:endParaRPr lang="en-US" altLang="ko-KR" sz="1400" dirty="0"/>
          </a:p>
          <a:p>
            <a:r>
              <a:rPr lang="ko-KR" altLang="en-US" sz="1400" dirty="0" err="1"/>
              <a:t>코미코는</a:t>
            </a:r>
            <a:r>
              <a:rPr lang="ko-KR" altLang="en-US" sz="1400" dirty="0"/>
              <a:t> 오염된 세라믹 부품의 표면 재생 뿐만 아니라 메탈 표면에 세라믹 파우더 코팅 방법을 연구개발 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반도체 칩 제조업체</a:t>
            </a:r>
            <a:r>
              <a:rPr lang="en-US" altLang="ko-KR" sz="1400" dirty="0"/>
              <a:t>, </a:t>
            </a:r>
            <a:r>
              <a:rPr lang="ko-KR" altLang="en-US" sz="1400" dirty="0"/>
              <a:t>공정 장비 제작 업체</a:t>
            </a:r>
            <a:r>
              <a:rPr lang="en-US" altLang="ko-KR" sz="1400" dirty="0"/>
              <a:t>, </a:t>
            </a:r>
            <a:r>
              <a:rPr lang="ko-KR" altLang="en-US" sz="1400" dirty="0"/>
              <a:t>세정 코팅업체까지 코팅에 대한 기술력을 확보하기 위해 </a:t>
            </a:r>
            <a:r>
              <a:rPr lang="ko-KR" altLang="en-US" sz="1400" dirty="0" err="1"/>
              <a:t>노력중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2723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24ACC-D4D4-1D0A-41F7-1205CB32D8C8}"/>
              </a:ext>
            </a:extLst>
          </p:cNvPr>
          <p:cNvSpPr txBox="1"/>
          <p:nvPr/>
        </p:nvSpPr>
        <p:spPr>
          <a:xfrm>
            <a:off x="-130629" y="-646331"/>
            <a:ext cx="568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[Photolithography (3)/S.M.T.] </a:t>
            </a:r>
            <a:r>
              <a:rPr lang="ko-KR" altLang="en-US" dirty="0" err="1">
                <a:hlinkClick r:id="rId2"/>
              </a:rPr>
              <a:t>포토리소그래피의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8</a:t>
            </a:r>
            <a:r>
              <a:rPr lang="ko-KR" altLang="en-US" dirty="0">
                <a:hlinkClick r:id="rId2"/>
              </a:rPr>
              <a:t>가지 기본 단계 </a:t>
            </a:r>
            <a:r>
              <a:rPr lang="en-US" altLang="ko-KR" dirty="0">
                <a:hlinkClick r:id="rId2"/>
              </a:rPr>
              <a:t>(tistory.com)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AF5E-AFEB-56AD-2165-E7245FA38547}"/>
              </a:ext>
            </a:extLst>
          </p:cNvPr>
          <p:cNvSpPr txBox="1"/>
          <p:nvPr/>
        </p:nvSpPr>
        <p:spPr>
          <a:xfrm>
            <a:off x="303733" y="273408"/>
            <a:ext cx="105587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지원동기</a:t>
            </a:r>
            <a:r>
              <a:rPr lang="en-US" altLang="ko-KR" sz="1400" b="1" dirty="0"/>
              <a:t> -&gt; </a:t>
            </a:r>
            <a:r>
              <a:rPr lang="ko-KR" altLang="en-US" sz="1400" b="1" dirty="0"/>
              <a:t>코팅에 대한 흥미와 나의 성장성</a:t>
            </a:r>
            <a:r>
              <a:rPr lang="en-US" altLang="ko-KR" sz="1400" b="1" dirty="0"/>
              <a:t>+</a:t>
            </a:r>
            <a:r>
              <a:rPr lang="ko-KR" altLang="en-US" sz="1400" b="1" dirty="0" err="1"/>
              <a:t>코미코의</a:t>
            </a:r>
            <a:r>
              <a:rPr lang="ko-KR" altLang="en-US" sz="1400" b="1" dirty="0"/>
              <a:t> 성장성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기술력과 문제해결능력</a:t>
            </a:r>
            <a:r>
              <a:rPr lang="en-US" altLang="ko-KR" sz="1400" b="1" dirty="0"/>
              <a:t>)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자기소개</a:t>
            </a:r>
            <a:r>
              <a:rPr lang="en-US" altLang="ko-KR" sz="1400" b="1" dirty="0"/>
              <a:t>-&gt;</a:t>
            </a:r>
            <a:r>
              <a:rPr lang="ko-KR" altLang="en-US" sz="1400" b="1" dirty="0"/>
              <a:t>코팅 공정 경험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포기하지 않고 </a:t>
            </a:r>
            <a:r>
              <a:rPr lang="ko-KR" altLang="en-US" sz="1400" b="1" dirty="0" err="1"/>
              <a:t>끈기있게</a:t>
            </a:r>
            <a:r>
              <a:rPr lang="ko-KR" altLang="en-US" sz="1400" b="1" dirty="0"/>
              <a:t> 업무를 해내려는 마음가짐  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포부</a:t>
            </a:r>
            <a:r>
              <a:rPr lang="en-US" altLang="ko-KR" sz="1400" b="1" dirty="0"/>
              <a:t>-&gt;</a:t>
            </a:r>
            <a:r>
              <a:rPr lang="ko-KR" altLang="en-US" sz="1400" b="1" dirty="0" err="1"/>
              <a:t>코미코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ALD</a:t>
            </a:r>
            <a:r>
              <a:rPr lang="ko-KR" altLang="en-US" sz="1400" b="1" dirty="0"/>
              <a:t>코팅 연구기술팀에서 빠르게 일을 배우고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기술력을 올리겠다</a:t>
            </a:r>
            <a:r>
              <a:rPr lang="en-US" altLang="ko-KR" sz="1400" b="1" dirty="0"/>
              <a:t>.(AI</a:t>
            </a:r>
            <a:r>
              <a:rPr lang="ko-KR" altLang="en-US" sz="1400" b="1" dirty="0"/>
              <a:t>반도체</a:t>
            </a:r>
            <a:r>
              <a:rPr lang="en-US" altLang="ko-KR" sz="1400" b="1" dirty="0"/>
              <a:t>,VR,AR) 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코팅기술의 방향성</a:t>
            </a:r>
            <a:r>
              <a:rPr lang="en-US" altLang="ko-KR" sz="1400" b="1" dirty="0"/>
              <a:t>-&gt;</a:t>
            </a:r>
            <a:r>
              <a:rPr lang="ko-KR" altLang="en-US" sz="1400" b="1" dirty="0"/>
              <a:t>기술력을 올려라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다양한 방향으로 산업을 진출해라</a:t>
            </a:r>
            <a:r>
              <a:rPr lang="en-US" altLang="ko-KR" sz="1400" b="1" dirty="0"/>
              <a:t>. 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우리회사는 뭐하는 곳인가</a:t>
            </a:r>
            <a:r>
              <a:rPr lang="en-US" altLang="ko-KR" sz="1400" b="1" dirty="0"/>
              <a:t>? -&gt;</a:t>
            </a:r>
            <a:r>
              <a:rPr lang="ko-KR" altLang="en-US" sz="1400" b="1" dirty="0"/>
              <a:t>코팅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세정 회사다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높은 기술력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정밀세정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특수코팅</a:t>
            </a:r>
            <a:r>
              <a:rPr lang="en-US" altLang="ko-KR" sz="1400" b="1" dirty="0"/>
              <a:t>-&gt;APS, anodizing, AD,PVD)</a:t>
            </a:r>
            <a:r>
              <a:rPr lang="ko-KR" altLang="en-US" sz="1400" b="1" dirty="0"/>
              <a:t>과 문제 해결능력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미코 세라믹스로 부터 세라믹 파우더를 공급받아 원가절감을 보유</a:t>
            </a:r>
            <a:r>
              <a:rPr lang="en-US" altLang="ko-KR" sz="1400" b="1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과거 경험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석사때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한거</a:t>
            </a:r>
            <a:r>
              <a:rPr lang="ko-KR" altLang="en-US" sz="1400" dirty="0"/>
              <a:t> 설명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PVD,CVD,</a:t>
            </a:r>
          </a:p>
          <a:p>
            <a:endParaRPr lang="en-US" altLang="ko-KR" sz="1400" dirty="0"/>
          </a:p>
          <a:p>
            <a:r>
              <a:rPr lang="ko-KR" altLang="en-US" sz="1400" dirty="0"/>
              <a:t>업무 중 잘 할 수 있는 부분</a:t>
            </a:r>
            <a:r>
              <a:rPr lang="en-US" altLang="ko-KR" sz="1400" dirty="0"/>
              <a:t>-&gt; </a:t>
            </a:r>
            <a:r>
              <a:rPr lang="ko-KR" altLang="en-US" sz="1400" dirty="0"/>
              <a:t>공정 개발 또는 실험설계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공백기 때 뭐했는지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기술 업무 관련한 것들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기억에 남는 뉴스기사</a:t>
            </a:r>
            <a:r>
              <a:rPr lang="en-US" altLang="ko-KR" sz="1400" dirty="0"/>
              <a:t>?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성과를 먼저 생각</a:t>
            </a:r>
            <a:r>
              <a:rPr lang="en-US" altLang="ko-KR" sz="1400" dirty="0"/>
              <a:t>? </a:t>
            </a:r>
            <a:r>
              <a:rPr lang="ko-KR" altLang="en-US" sz="1400" dirty="0"/>
              <a:t>과정이 먼저라 생각</a:t>
            </a:r>
            <a:r>
              <a:rPr lang="en-US" altLang="ko-KR" sz="1400" dirty="0"/>
              <a:t>?  </a:t>
            </a:r>
          </a:p>
          <a:p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737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15122-B6B5-BD9B-2B58-FB032D1EBE07}"/>
              </a:ext>
            </a:extLst>
          </p:cNvPr>
          <p:cNvSpPr txBox="1"/>
          <p:nvPr/>
        </p:nvSpPr>
        <p:spPr>
          <a:xfrm>
            <a:off x="536713" y="457199"/>
            <a:ext cx="10674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인재상</a:t>
            </a:r>
            <a:r>
              <a:rPr lang="en-US" altLang="ko-KR" dirty="0"/>
              <a:t>: </a:t>
            </a:r>
            <a:r>
              <a:rPr lang="ko-KR" altLang="en-US" dirty="0"/>
              <a:t>중도에 포기하지 않고 끝까지 일을 추진할 수 있는 성과지향적</a:t>
            </a:r>
            <a:r>
              <a:rPr lang="en-US" altLang="ko-KR" dirty="0"/>
              <a:t>, </a:t>
            </a:r>
            <a:r>
              <a:rPr lang="ko-KR" altLang="en-US" dirty="0"/>
              <a:t>승부근성과 열정을 갖춘 인재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평등보다는 성과에 따른 차등 보상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슬로건</a:t>
            </a:r>
            <a:r>
              <a:rPr lang="en-US" altLang="ko-KR" dirty="0"/>
              <a:t>: </a:t>
            </a:r>
            <a:r>
              <a:rPr lang="ko-KR" altLang="en-US" dirty="0"/>
              <a:t>즐겁게 치열하게 깨끗하게 </a:t>
            </a:r>
            <a:r>
              <a:rPr lang="ko-KR" altLang="en-US" dirty="0" err="1"/>
              <a:t>빠르게라서</a:t>
            </a:r>
            <a:r>
              <a:rPr lang="ko-KR" altLang="en-US" dirty="0"/>
              <a:t> 긍정적인 마인드</a:t>
            </a:r>
            <a:r>
              <a:rPr lang="en-US" altLang="ko-KR" dirty="0"/>
              <a:t>, </a:t>
            </a:r>
            <a:r>
              <a:rPr lang="ko-KR" altLang="en-US" dirty="0"/>
              <a:t>적극성을 보여주면 됨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7D4765-1347-F5E5-764D-ECA3A698B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92" y="1880215"/>
            <a:ext cx="7897840" cy="45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9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15122-B6B5-BD9B-2B58-FB032D1EBE07}"/>
              </a:ext>
            </a:extLst>
          </p:cNvPr>
          <p:cNvSpPr txBox="1"/>
          <p:nvPr/>
        </p:nvSpPr>
        <p:spPr>
          <a:xfrm>
            <a:off x="437322" y="377687"/>
            <a:ext cx="10959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Face-off </a:t>
            </a:r>
            <a:r>
              <a:rPr lang="ko-KR" altLang="en-US" dirty="0"/>
              <a:t>기술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ALD</a:t>
            </a:r>
            <a:r>
              <a:rPr lang="ko-KR" altLang="en-US" dirty="0"/>
              <a:t>로 표면 성분만 </a:t>
            </a:r>
            <a:r>
              <a:rPr lang="ko-KR" altLang="en-US" dirty="0" err="1"/>
              <a:t>원자층</a:t>
            </a:r>
            <a:r>
              <a:rPr lang="ko-KR" altLang="en-US" dirty="0"/>
              <a:t> 단위로 변화시킴 몸체는 그대로 두면서 표면 성분만 </a:t>
            </a:r>
            <a:r>
              <a:rPr lang="ko-KR" altLang="en-US" dirty="0" err="1"/>
              <a:t>바꿔주는걸</a:t>
            </a:r>
            <a:r>
              <a:rPr lang="ko-KR" altLang="en-US" dirty="0"/>
              <a:t> </a:t>
            </a:r>
            <a:r>
              <a:rPr lang="en-US" altLang="ko-KR" dirty="0"/>
              <a:t>face-off</a:t>
            </a:r>
            <a:r>
              <a:rPr lang="ko-KR" altLang="en-US" dirty="0"/>
              <a:t>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ALD</a:t>
            </a:r>
            <a:r>
              <a:rPr lang="ko-KR" altLang="en-US" dirty="0"/>
              <a:t>로 대표적으로 </a:t>
            </a:r>
            <a:r>
              <a:rPr lang="en-US" altLang="ko-KR" dirty="0"/>
              <a:t>Al2O3</a:t>
            </a:r>
            <a:r>
              <a:rPr lang="ko-KR" altLang="en-US" dirty="0"/>
              <a:t> 코팅층을 제작 </a:t>
            </a:r>
            <a:endParaRPr lang="en-US" altLang="ko-KR" dirty="0"/>
          </a:p>
          <a:p>
            <a:r>
              <a:rPr lang="ko-KR" altLang="en-US" dirty="0" err="1">
                <a:hlinkClick r:id="rId2"/>
              </a:rPr>
              <a:t>원자층</a:t>
            </a:r>
            <a:r>
              <a:rPr lang="ko-KR" altLang="en-US" dirty="0">
                <a:hlinkClick r:id="rId2"/>
              </a:rPr>
              <a:t> 증착</a:t>
            </a:r>
            <a:r>
              <a:rPr lang="en-US" altLang="ko-KR" dirty="0">
                <a:hlinkClick r:id="rId2"/>
              </a:rPr>
              <a:t>(ALD)</a:t>
            </a:r>
            <a:r>
              <a:rPr lang="ko-KR" altLang="en-US" dirty="0">
                <a:hlinkClick r:id="rId2"/>
              </a:rPr>
              <a:t>에 대해 알아야 할 사항 </a:t>
            </a:r>
            <a:r>
              <a:rPr lang="en-US" altLang="ko-KR" dirty="0">
                <a:hlinkClick r:id="rId2"/>
              </a:rPr>
              <a:t>(powerwaywafer.com)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6FF909-2023-8342-E401-DE53A34DA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2" y="2682417"/>
            <a:ext cx="4308849" cy="20435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27B8F5-B8C1-0E72-A4F0-AA7FEC41AC7E}"/>
              </a:ext>
            </a:extLst>
          </p:cNvPr>
          <p:cNvSpPr txBox="1"/>
          <p:nvPr/>
        </p:nvSpPr>
        <p:spPr>
          <a:xfrm>
            <a:off x="437322" y="5164682"/>
            <a:ext cx="7613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경쟁사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국내</a:t>
            </a:r>
            <a:r>
              <a:rPr lang="en-US" altLang="ko-KR" dirty="0"/>
              <a:t>: </a:t>
            </a:r>
            <a:r>
              <a:rPr lang="ko-KR" altLang="en-US" dirty="0" err="1"/>
              <a:t>싸이노스</a:t>
            </a:r>
            <a:r>
              <a:rPr lang="en-US" altLang="ko-KR" dirty="0"/>
              <a:t>,</a:t>
            </a:r>
            <a:r>
              <a:rPr lang="ko-KR" altLang="en-US" dirty="0" err="1"/>
              <a:t>아이원스</a:t>
            </a:r>
            <a:r>
              <a:rPr lang="en-US" altLang="ko-KR" dirty="0"/>
              <a:t>,</a:t>
            </a:r>
            <a:r>
              <a:rPr lang="ko-KR" altLang="en-US" dirty="0" err="1"/>
              <a:t>나노윈</a:t>
            </a:r>
            <a:r>
              <a:rPr lang="en-US" altLang="ko-KR" dirty="0"/>
              <a:t>,</a:t>
            </a:r>
            <a:r>
              <a:rPr lang="ko-KR" altLang="en-US" dirty="0" err="1"/>
              <a:t>디에프텍</a:t>
            </a:r>
            <a:r>
              <a:rPr lang="en-US" altLang="ko-KR" dirty="0"/>
              <a:t>,SKC</a:t>
            </a:r>
            <a:r>
              <a:rPr lang="ko-KR" altLang="en-US" dirty="0" err="1"/>
              <a:t>솔믹스</a:t>
            </a:r>
            <a:endParaRPr lang="en-US" altLang="ko-KR" dirty="0"/>
          </a:p>
          <a:p>
            <a:r>
              <a:rPr lang="ko-KR" altLang="en-US" dirty="0"/>
              <a:t>세계</a:t>
            </a:r>
            <a:r>
              <a:rPr lang="en-US" altLang="ko-KR" dirty="0"/>
              <a:t>: UCT(Ultra clean holdings), TOCALO.co,  </a:t>
            </a:r>
            <a:r>
              <a:rPr lang="en-US" altLang="ko-KR" dirty="0" err="1"/>
              <a:t>Mitcubishi</a:t>
            </a:r>
            <a:r>
              <a:rPr lang="en-US" altLang="ko-KR" dirty="0"/>
              <a:t> chemical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01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15122-B6B5-BD9B-2B58-FB032D1EBE07}"/>
              </a:ext>
            </a:extLst>
          </p:cNvPr>
          <p:cNvSpPr txBox="1"/>
          <p:nvPr/>
        </p:nvSpPr>
        <p:spPr>
          <a:xfrm>
            <a:off x="188583" y="197346"/>
            <a:ext cx="613964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자기소개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목표를 향해 열정적으로 도전하는 박상호입니다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코미코의</a:t>
            </a:r>
            <a:r>
              <a:rPr lang="ko-KR" altLang="en-US" sz="1400" dirty="0"/>
              <a:t> </a:t>
            </a:r>
            <a:r>
              <a:rPr lang="en-US" altLang="ko-KR" sz="1400" dirty="0"/>
              <a:t>ALD</a:t>
            </a:r>
            <a:r>
              <a:rPr lang="ko-KR" altLang="en-US" sz="1400" dirty="0"/>
              <a:t>코팅 연구원으로서 </a:t>
            </a:r>
            <a:r>
              <a:rPr lang="en-US" altLang="ko-KR" sz="1400" dirty="0"/>
              <a:t>2</a:t>
            </a:r>
            <a:r>
              <a:rPr lang="ko-KR" altLang="en-US" sz="1400" dirty="0"/>
              <a:t>가지 강점을 가지고 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첫번째는 반도체</a:t>
            </a:r>
            <a:r>
              <a:rPr lang="en-US" altLang="ko-KR" sz="1400" dirty="0"/>
              <a:t> </a:t>
            </a:r>
            <a:r>
              <a:rPr lang="ko-KR" altLang="en-US" sz="1400" dirty="0"/>
              <a:t>코팅 공정의 역량입니다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저는 석사과정 중 미세 약물 저장 장치를 제작하는</a:t>
            </a:r>
            <a:r>
              <a:rPr lang="en-US" altLang="ko-KR" sz="1400" dirty="0"/>
              <a:t> </a:t>
            </a:r>
            <a:r>
              <a:rPr lang="ko-KR" altLang="en-US" sz="1400" dirty="0"/>
              <a:t>연구 과제를 진행했습니다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본 연구를 진행하며 </a:t>
            </a:r>
            <a:r>
              <a:rPr lang="en-US" altLang="ko-KR" sz="1400" dirty="0"/>
              <a:t>PVD, CVD, </a:t>
            </a:r>
            <a:r>
              <a:rPr lang="ko-KR" altLang="en-US" sz="1400" dirty="0"/>
              <a:t>포토공정의 다양한 반도체 공정을 응용했습니다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 밖에도 박막공학과 표면공학 수업을 </a:t>
            </a:r>
            <a:r>
              <a:rPr lang="en-US" altLang="ko-KR" sz="1400" dirty="0"/>
              <a:t>A+</a:t>
            </a:r>
            <a:r>
              <a:rPr lang="ko-KR" altLang="en-US" sz="1400" dirty="0"/>
              <a:t>을 받아 다양한 표면처리 공정에 대해 전문 지식을 가지고 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두번째는 어려운 문제가 </a:t>
            </a:r>
            <a:r>
              <a:rPr lang="ko-KR" altLang="en-US" sz="1400" dirty="0" err="1"/>
              <a:t>생겼을때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포기하지않고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끈기있게</a:t>
            </a:r>
            <a:r>
              <a:rPr lang="ko-KR" altLang="en-US" sz="1400" dirty="0"/>
              <a:t> 업무를 해결하려는 마음가짐입니다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 err="1"/>
              <a:t>플렉시블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웨어러블한</a:t>
            </a:r>
            <a:r>
              <a:rPr lang="en-US" altLang="ko-KR" sz="1400" dirty="0"/>
              <a:t> </a:t>
            </a:r>
            <a:r>
              <a:rPr lang="ko-KR" altLang="en-US" sz="1400" dirty="0"/>
              <a:t>마이크로 히터 제작에 대한 실험설계를 한 경험이 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 매일 관련 논문을 </a:t>
            </a:r>
            <a:r>
              <a:rPr lang="en-US" altLang="ko-KR" sz="1400" dirty="0"/>
              <a:t>1</a:t>
            </a:r>
            <a:r>
              <a:rPr lang="ko-KR" altLang="en-US" sz="1400" dirty="0"/>
              <a:t>개씩 읽고 주</a:t>
            </a:r>
            <a:r>
              <a:rPr lang="en-US" altLang="ko-KR" sz="1400" dirty="0"/>
              <a:t>3</a:t>
            </a:r>
            <a:r>
              <a:rPr lang="ko-KR" altLang="en-US" sz="1400" dirty="0"/>
              <a:t>회 교수님과 상담을 통해 재료부터 공정법까지 설계하였습니다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노력으로 프로젝트를 성공적으로 마칠 수 있었으며 </a:t>
            </a:r>
            <a:r>
              <a:rPr lang="en-US" altLang="ko-KR" sz="1400" dirty="0"/>
              <a:t>2023 </a:t>
            </a:r>
            <a:r>
              <a:rPr lang="ko-KR" altLang="en-US" sz="1400" dirty="0"/>
              <a:t>전기전자재료학술대회에서 최우수상이라는 수상을 기록하였습니다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이러한 강점을 가진 저는 </a:t>
            </a:r>
            <a:r>
              <a:rPr lang="ko-KR" altLang="en-US" sz="1400" dirty="0" err="1"/>
              <a:t>코미코의</a:t>
            </a:r>
            <a:r>
              <a:rPr lang="ko-KR" altLang="en-US" sz="1400" dirty="0"/>
              <a:t> 우수한 인재가 될 것을 확신합니다</a:t>
            </a:r>
            <a:r>
              <a:rPr lang="en-US" altLang="ko-KR" sz="1400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8926D7-3C34-CB26-4B8C-D176C2368A00}"/>
              </a:ext>
            </a:extLst>
          </p:cNvPr>
          <p:cNvSpPr txBox="1"/>
          <p:nvPr/>
        </p:nvSpPr>
        <p:spPr>
          <a:xfrm>
            <a:off x="6444343" y="195187"/>
            <a:ext cx="56027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지원동기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세정 코팅 공정에 대한 관심과 </a:t>
            </a:r>
            <a:r>
              <a:rPr lang="ko-KR" altLang="en-US" sz="1400" dirty="0" err="1"/>
              <a:t>코미코의</a:t>
            </a:r>
            <a:r>
              <a:rPr lang="ko-KR" altLang="en-US" sz="1400" dirty="0"/>
              <a:t> 성장성으로 인해 지원하게 되었습니다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학년</a:t>
            </a:r>
            <a:r>
              <a:rPr lang="en-US" altLang="ko-KR" sz="1400" dirty="0"/>
              <a:t>1</a:t>
            </a:r>
            <a:r>
              <a:rPr lang="ko-KR" altLang="en-US" sz="1400" dirty="0"/>
              <a:t>학기 박막공학 수업을 들으며 반도체 코팅장비에 대해 흥미를 가져 반도체 코팅에 관련하여 진로를 결정했습니다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저는 원리를 </a:t>
            </a:r>
            <a:r>
              <a:rPr lang="ko-KR" altLang="en-US" sz="1400" dirty="0" err="1"/>
              <a:t>이해하는것을</a:t>
            </a:r>
            <a:r>
              <a:rPr lang="ko-KR" altLang="en-US" sz="1400" dirty="0"/>
              <a:t> 넘어 직접 장비를 다뤄보고 싶은 마음에 학부연구생과 대학원을 결정하게 되었습니다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이렇듯 저는 현재에 안주하지 않고 성장을 향해 끊임없이 추진합니다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코미코는</a:t>
            </a:r>
            <a:r>
              <a:rPr lang="ko-KR" altLang="en-US" sz="1400" dirty="0"/>
              <a:t> 전 세계 </a:t>
            </a:r>
            <a:r>
              <a:rPr lang="en-US" altLang="ko-KR" sz="1400" dirty="0"/>
              <a:t>Top</a:t>
            </a:r>
            <a:r>
              <a:rPr lang="ko-KR" altLang="en-US" sz="1400" dirty="0"/>
              <a:t> 반도체 칩 메이커 기업을 고객으로 삼는 세정 코팅분야의 글로벌 </a:t>
            </a:r>
            <a:r>
              <a:rPr lang="en-US" altLang="ko-KR" sz="1400" dirty="0"/>
              <a:t>no1</a:t>
            </a:r>
            <a:r>
              <a:rPr lang="ko-KR" altLang="en-US" sz="1400" dirty="0"/>
              <a:t>회사입니다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반도체 산업의 성장으로 인하여 세정과 코팅의 수요는 많아질 것이고 정밀세정과 </a:t>
            </a:r>
            <a:r>
              <a:rPr lang="ko-KR" altLang="en-US" sz="1400" dirty="0" err="1"/>
              <a:t>특수코팅</a:t>
            </a:r>
            <a:r>
              <a:rPr lang="ko-KR" altLang="en-US" sz="1400" dirty="0"/>
              <a:t> 등 고객맞춤형 기술력과 문제해결에 대한 노하우를 가진 </a:t>
            </a:r>
            <a:r>
              <a:rPr lang="ko-KR" altLang="en-US" sz="1400" dirty="0" err="1"/>
              <a:t>코미코는</a:t>
            </a:r>
            <a:r>
              <a:rPr lang="ko-KR" altLang="en-US" sz="1400" dirty="0"/>
              <a:t> 끊임없이 성장 할 것이라고 생각합니다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제가 </a:t>
            </a:r>
            <a:r>
              <a:rPr lang="ko-KR" altLang="en-US" sz="1400" dirty="0" err="1"/>
              <a:t>코미코에</a:t>
            </a:r>
            <a:r>
              <a:rPr lang="ko-KR" altLang="en-US" sz="1400" dirty="0"/>
              <a:t> 입사하게 된다면 저와 </a:t>
            </a:r>
            <a:r>
              <a:rPr lang="ko-KR" altLang="en-US" sz="1400" dirty="0" err="1"/>
              <a:t>코미코의</a:t>
            </a:r>
            <a:r>
              <a:rPr lang="ko-KR" altLang="en-US" sz="1400" dirty="0"/>
              <a:t> 성장을 기대합니다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324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15122-B6B5-BD9B-2B58-FB032D1EBE07}"/>
              </a:ext>
            </a:extLst>
          </p:cNvPr>
          <p:cNvSpPr txBox="1"/>
          <p:nvPr/>
        </p:nvSpPr>
        <p:spPr>
          <a:xfrm>
            <a:off x="303539" y="182945"/>
            <a:ext cx="50929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코미코는</a:t>
            </a:r>
            <a:r>
              <a:rPr lang="ko-KR" altLang="en-US" sz="1400" dirty="0"/>
              <a:t> 뭐하는 회사인가</a:t>
            </a:r>
            <a:r>
              <a:rPr lang="en-US" altLang="ko-KR" sz="1400" dirty="0"/>
              <a:t>? </a:t>
            </a:r>
            <a:r>
              <a:rPr lang="ko-KR" altLang="en-US" sz="1400" dirty="0" err="1"/>
              <a:t>알고있는걸</a:t>
            </a:r>
            <a:r>
              <a:rPr lang="ko-KR" altLang="en-US" sz="1400" dirty="0"/>
              <a:t> 말해봐라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 err="1"/>
              <a:t>코미코는</a:t>
            </a:r>
            <a:r>
              <a:rPr lang="ko-KR" altLang="en-US" sz="1400" b="1" dirty="0"/>
              <a:t> 삼성전자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sk</a:t>
            </a:r>
            <a:r>
              <a:rPr lang="ko-KR" altLang="en-US" sz="1400" b="1" dirty="0"/>
              <a:t>하이닉스</a:t>
            </a:r>
            <a:r>
              <a:rPr lang="en-US" altLang="ko-KR" sz="1400" b="1" dirty="0"/>
              <a:t>, TSMC </a:t>
            </a:r>
            <a:r>
              <a:rPr lang="ko-KR" altLang="en-US" sz="1400" b="1" dirty="0"/>
              <a:t>등 전 세계 반도체 칩메이커를 고객으로 하는 글로벌 넘버</a:t>
            </a:r>
            <a:r>
              <a:rPr lang="en-US" altLang="ko-KR" sz="1400" b="1" dirty="0"/>
              <a:t>1 </a:t>
            </a:r>
            <a:r>
              <a:rPr lang="ko-KR" altLang="en-US" sz="1400" b="1" dirty="0"/>
              <a:t>세정 코팅 회사입니다</a:t>
            </a:r>
            <a:r>
              <a:rPr lang="en-US" altLang="ko-KR" sz="1400" b="1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세정은 반도체 장비의 </a:t>
            </a:r>
            <a:r>
              <a:rPr lang="ko-KR" altLang="en-US" sz="1400" dirty="0" err="1"/>
              <a:t>파티클을</a:t>
            </a:r>
            <a:r>
              <a:rPr lang="ko-KR" altLang="en-US" sz="1400" dirty="0"/>
              <a:t> 제거하고 안정성을 높이며 코팅은 고온 고압 그리고 플라즈마와 같은 강한 충격에도 </a:t>
            </a:r>
            <a:r>
              <a:rPr lang="ko-KR" altLang="en-US" sz="1400" dirty="0" err="1"/>
              <a:t>견딜수</a:t>
            </a:r>
            <a:r>
              <a:rPr lang="ko-KR" altLang="en-US" sz="1400" dirty="0"/>
              <a:t> 있도록 내식성을 향상시켜주는 역할을 합니다</a:t>
            </a:r>
            <a:r>
              <a:rPr lang="en-US" altLang="ko-KR" sz="1400" dirty="0"/>
              <a:t>. </a:t>
            </a:r>
          </a:p>
          <a:p>
            <a:endParaRPr lang="en-US" altLang="ko-KR" sz="1400" b="1" dirty="0"/>
          </a:p>
          <a:p>
            <a:r>
              <a:rPr lang="ko-KR" altLang="en-US" sz="1400" b="1" dirty="0" err="1"/>
              <a:t>코미코는</a:t>
            </a:r>
            <a:r>
              <a:rPr lang="ko-KR" altLang="en-US" sz="1400" b="1" dirty="0"/>
              <a:t> 이러한 세정 코팅 업계에서 다양한 강점을 가진 기업입니다</a:t>
            </a:r>
            <a:r>
              <a:rPr lang="en-US" altLang="ko-KR" sz="1400" b="1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첫번쨰는 독보적인 기술력인 정밀세정과 </a:t>
            </a:r>
            <a:r>
              <a:rPr lang="ko-KR" altLang="en-US" sz="1400" b="1" dirty="0" err="1"/>
              <a:t>특수코팅</a:t>
            </a:r>
            <a:r>
              <a:rPr lang="ko-KR" altLang="en-US" sz="1400" b="1" dirty="0"/>
              <a:t> 기술력을 가지고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메탈표면에도 </a:t>
            </a:r>
            <a:r>
              <a:rPr lang="ko-KR" altLang="en-US" sz="1400" dirty="0" err="1"/>
              <a:t>세라믹코팅을</a:t>
            </a:r>
            <a:r>
              <a:rPr lang="ko-KR" altLang="en-US" sz="1400" dirty="0"/>
              <a:t> 할 수 있는 기술력이 있습니다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두번째로</a:t>
            </a:r>
            <a:r>
              <a:rPr lang="ko-KR" altLang="en-US" sz="1400" dirty="0"/>
              <a:t> </a:t>
            </a:r>
            <a:r>
              <a:rPr lang="ko-KR" altLang="en-US" sz="1400" b="1" dirty="0"/>
              <a:t>모회사인 미코로부터 세라믹파우더를 공급받아 원가절감을 하고 있습니다</a:t>
            </a:r>
            <a:r>
              <a:rPr lang="en-US" altLang="ko-KR" sz="1400" b="1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b="1" dirty="0"/>
              <a:t>마지막으로 </a:t>
            </a:r>
            <a:r>
              <a:rPr lang="ko-KR" altLang="en-US" sz="1400" b="1" dirty="0" err="1"/>
              <a:t>코미코는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MES </a:t>
            </a:r>
            <a:r>
              <a:rPr lang="ko-KR" altLang="en-US" sz="1400" b="1" dirty="0"/>
              <a:t>생산관리 프로그램을 보유하여 회사별 공정별 장비별로 문제에 따른 솔루션을 보유하고 이를 데이터베이스화 하여 고객의 요구에 따라 빠르고 정확한 대응이 가능합니다</a:t>
            </a:r>
            <a:r>
              <a:rPr lang="en-US" altLang="ko-KR" sz="1400" b="1" dirty="0"/>
              <a:t>. </a:t>
            </a:r>
          </a:p>
          <a:p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DA070-D3F0-98D8-D251-BF4E1E97F05C}"/>
              </a:ext>
            </a:extLst>
          </p:cNvPr>
          <p:cNvSpPr txBox="1"/>
          <p:nvPr/>
        </p:nvSpPr>
        <p:spPr>
          <a:xfrm>
            <a:off x="5831174" y="182945"/>
            <a:ext cx="60572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앞으로 포부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AI</a:t>
            </a:r>
            <a:r>
              <a:rPr lang="ko-KR" altLang="en-US" sz="1400" dirty="0"/>
              <a:t>반도체로 인한 </a:t>
            </a:r>
            <a:r>
              <a:rPr lang="en-US" altLang="ko-KR" sz="1400" dirty="0"/>
              <a:t>HBM</a:t>
            </a:r>
            <a:r>
              <a:rPr lang="ko-KR" altLang="en-US" sz="1400" dirty="0"/>
              <a:t>장비와 </a:t>
            </a:r>
            <a:r>
              <a:rPr lang="en-US" altLang="ko-KR" sz="1400" dirty="0"/>
              <a:t>AR,VR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장비등</a:t>
            </a:r>
            <a:r>
              <a:rPr lang="ko-KR" altLang="en-US" sz="1400" dirty="0"/>
              <a:t> 반도체 기술력은 빠르게 성장하고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성장에 맞춰 </a:t>
            </a:r>
            <a:r>
              <a:rPr lang="ko-KR" altLang="en-US" sz="1400" dirty="0" err="1"/>
              <a:t>코미코의</a:t>
            </a:r>
            <a:r>
              <a:rPr lang="ko-KR" altLang="en-US" sz="1400" dirty="0"/>
              <a:t> 코팅 기술력을 증가 시킬 것 입니다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저는 코팅에 대한 경험과 친화력으로 </a:t>
            </a:r>
            <a:r>
              <a:rPr lang="ko-KR" altLang="en-US" sz="1400" dirty="0" err="1"/>
              <a:t>코미코의</a:t>
            </a:r>
            <a:r>
              <a:rPr lang="ko-KR" altLang="en-US" sz="1400" dirty="0"/>
              <a:t> 높은 기술력을 빠르게 습득할 것입니다</a:t>
            </a:r>
            <a:r>
              <a:rPr lang="en-US" altLang="ko-KR" sz="1400" dirty="0"/>
              <a:t>.  </a:t>
            </a:r>
            <a:r>
              <a:rPr lang="ko-KR" altLang="en-US" sz="1400" dirty="0"/>
              <a:t>동시에 </a:t>
            </a:r>
            <a:r>
              <a:rPr lang="en-US" altLang="ko-KR" sz="1400" dirty="0"/>
              <a:t>ALD</a:t>
            </a:r>
            <a:r>
              <a:rPr lang="ko-KR" altLang="en-US" sz="1400" dirty="0"/>
              <a:t> 코팅 </a:t>
            </a:r>
            <a:r>
              <a:rPr lang="ko-KR" altLang="en-US" sz="1400" dirty="0" err="1"/>
              <a:t>연구팀으로서으로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차원 구조체에 정밀한 두께로 코팅하는 기술력을 발전시키고 더 나은 솔루션을 제공할 것 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최종적으로 </a:t>
            </a:r>
            <a:r>
              <a:rPr lang="en-US" altLang="ko-KR" sz="1400" dirty="0"/>
              <a:t>ALD </a:t>
            </a:r>
            <a:r>
              <a:rPr lang="ko-KR" altLang="en-US" sz="1400" dirty="0"/>
              <a:t>연구기술팀의 파트장을 맡아 </a:t>
            </a:r>
            <a:r>
              <a:rPr lang="en-US" altLang="ko-KR" sz="1400" dirty="0"/>
              <a:t>ALD </a:t>
            </a:r>
            <a:r>
              <a:rPr lang="ko-KR" altLang="en-US" sz="1400" dirty="0"/>
              <a:t>코팅의 전문가가 되어 후배를 양성하고 </a:t>
            </a:r>
            <a:r>
              <a:rPr lang="ko-KR" altLang="en-US" sz="1400" dirty="0" err="1"/>
              <a:t>코미코의</a:t>
            </a:r>
            <a:r>
              <a:rPr lang="ko-KR" altLang="en-US" sz="1400" dirty="0"/>
              <a:t> 큰 축이 되겠습니다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69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2419</Words>
  <Application>Microsoft Office PowerPoint</Application>
  <PresentationFormat>와이드스크린</PresentationFormat>
  <Paragraphs>308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박상호</dc:creator>
  <cp:lastModifiedBy>박상호</cp:lastModifiedBy>
  <cp:revision>30</cp:revision>
  <dcterms:created xsi:type="dcterms:W3CDTF">2024-03-13T16:56:25Z</dcterms:created>
  <dcterms:modified xsi:type="dcterms:W3CDTF">2024-04-03T21:48:04Z</dcterms:modified>
</cp:coreProperties>
</file>