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504" y="811911"/>
            <a:ext cx="4892485" cy="324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334" y="287477"/>
            <a:ext cx="8771331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6886" y="1224191"/>
            <a:ext cx="299085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66126" y="960246"/>
            <a:ext cx="963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Arial"/>
                <a:cs typeface="Arial"/>
              </a:rPr>
              <a:t>Negative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Bias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0373" y="944371"/>
            <a:ext cx="516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latin typeface="Arial"/>
                <a:cs typeface="Arial"/>
              </a:rPr>
              <a:t>N2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gas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0948" y="4655566"/>
            <a:ext cx="538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 b="0">
                <a:latin typeface="Noto Sans CJK JP Medium"/>
                <a:cs typeface="Noto Sans CJK JP Medium"/>
              </a:rPr>
              <a:t>T</a:t>
            </a:r>
            <a:r>
              <a:rPr dirty="0" sz="1800" spc="25" b="0">
                <a:latin typeface="Noto Sans CJK JP Medium"/>
                <a:cs typeface="Noto Sans CJK JP Medium"/>
              </a:rPr>
              <a:t>iA</a:t>
            </a:r>
            <a:r>
              <a:rPr dirty="0" sz="1800" spc="20" b="0">
                <a:latin typeface="Noto Sans CJK JP Medium"/>
                <a:cs typeface="Noto Sans CJK JP Medium"/>
              </a:rPr>
              <a:t>l</a:t>
            </a:r>
            <a:r>
              <a:rPr dirty="0" sz="1800" spc="135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60617" y="2637663"/>
            <a:ext cx="431165" cy="1439545"/>
          </a:xfrm>
          <a:custGeom>
            <a:avLst/>
            <a:gdLst/>
            <a:ahLst/>
            <a:cxnLst/>
            <a:rect l="l" t="t" r="r" b="b"/>
            <a:pathLst>
              <a:path w="431164" h="1439545">
                <a:moveTo>
                  <a:pt x="430885" y="0"/>
                </a:moveTo>
                <a:lnTo>
                  <a:pt x="0" y="0"/>
                </a:lnTo>
                <a:lnTo>
                  <a:pt x="0" y="1439418"/>
                </a:lnTo>
                <a:lnTo>
                  <a:pt x="430885" y="1439418"/>
                </a:lnTo>
                <a:lnTo>
                  <a:pt x="43088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27032" y="3389459"/>
            <a:ext cx="295275" cy="655955"/>
          </a:xfrm>
          <a:prstGeom prst="rect">
            <a:avLst/>
          </a:prstGeom>
        </p:spPr>
        <p:txBody>
          <a:bodyPr wrap="square" lIns="0" tIns="298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600" b="0">
                <a:latin typeface="Noto Sans CJK JP Medium"/>
                <a:cs typeface="Noto Sans CJK JP Medium"/>
              </a:rPr>
              <a:t>A</a:t>
            </a:r>
            <a:r>
              <a:rPr dirty="0" sz="1600" spc="5" b="0">
                <a:latin typeface="Noto Sans CJK JP Medium"/>
                <a:cs typeface="Noto Sans CJK JP Medium"/>
              </a:rPr>
              <a:t>n</a:t>
            </a:r>
            <a:r>
              <a:rPr dirty="0" sz="1600" spc="-5" b="0">
                <a:latin typeface="Noto Sans CJK JP Medium"/>
                <a:cs typeface="Noto Sans CJK JP Medium"/>
              </a:rPr>
              <a:t>o</a:t>
            </a:r>
            <a:r>
              <a:rPr dirty="0" sz="1600" b="0">
                <a:latin typeface="Noto Sans CJK JP Medium"/>
                <a:cs typeface="Noto Sans CJK JP Medium"/>
              </a:rPr>
              <a:t>de</a:t>
            </a:r>
            <a:endParaRPr sz="160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373" y="279908"/>
            <a:ext cx="6529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 b="0">
                <a:latin typeface="Noto Sans CJK JP Medium"/>
                <a:cs typeface="Noto Sans CJK JP Medium"/>
              </a:rPr>
              <a:t>금속 이온빔 공정 </a:t>
            </a:r>
            <a:r>
              <a:rPr dirty="0" sz="1800" spc="-70" b="0">
                <a:latin typeface="Noto Sans CJK JP Medium"/>
                <a:cs typeface="Noto Sans CJK JP Medium"/>
              </a:rPr>
              <a:t>: </a:t>
            </a:r>
            <a:r>
              <a:rPr dirty="0" sz="1800" spc="15" b="0">
                <a:latin typeface="Noto Sans CJK JP Medium"/>
                <a:cs typeface="Noto Sans CJK JP Medium"/>
              </a:rPr>
              <a:t>Arc </a:t>
            </a:r>
            <a:r>
              <a:rPr dirty="0" sz="1800" spc="-5" b="0">
                <a:latin typeface="Noto Sans CJK JP Medium"/>
                <a:cs typeface="Noto Sans CJK JP Medium"/>
              </a:rPr>
              <a:t>Ion </a:t>
            </a:r>
            <a:r>
              <a:rPr dirty="0" sz="1800" spc="-10" b="0">
                <a:latin typeface="Noto Sans CJK JP Medium"/>
                <a:cs typeface="Noto Sans CJK JP Medium"/>
              </a:rPr>
              <a:t>Plating(AIP) </a:t>
            </a:r>
            <a:r>
              <a:rPr dirty="0" sz="1800" spc="10" b="0">
                <a:latin typeface="Noto Sans CJK JP Medium"/>
                <a:cs typeface="Noto Sans CJK JP Medium"/>
              </a:rPr>
              <a:t>for </a:t>
            </a:r>
            <a:r>
              <a:rPr dirty="0" sz="1800" spc="25" b="0">
                <a:latin typeface="Noto Sans CJK JP Medium"/>
                <a:cs typeface="Noto Sans CJK JP Medium"/>
              </a:rPr>
              <a:t>TiAlN</a:t>
            </a:r>
            <a:r>
              <a:rPr dirty="0" sz="1800" spc="-190" b="0">
                <a:latin typeface="Noto Sans CJK JP Medium"/>
                <a:cs typeface="Noto Sans CJK JP Medium"/>
              </a:rPr>
              <a:t> </a:t>
            </a:r>
            <a:r>
              <a:rPr dirty="0" sz="1800" spc="-10" b="0">
                <a:latin typeface="Noto Sans CJK JP Medium"/>
                <a:cs typeface="Noto Sans CJK JP Medium"/>
              </a:rPr>
              <a:t>Deposition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932" y="764666"/>
            <a:ext cx="5091996" cy="1707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518652" y="1852041"/>
            <a:ext cx="4946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5" b="0">
                <a:latin typeface="Noto Sans CJK JP Medium"/>
                <a:cs typeface="Noto Sans CJK JP Medium"/>
              </a:rPr>
              <a:t>Ti</a:t>
            </a:r>
            <a:r>
              <a:rPr dirty="0" sz="1400" spc="15" b="0">
                <a:latin typeface="Noto Sans CJK JP Medium"/>
                <a:cs typeface="Noto Sans CJK JP Medium"/>
              </a:rPr>
              <a:t>A</a:t>
            </a:r>
            <a:r>
              <a:rPr dirty="0" sz="1400" spc="25" b="0">
                <a:latin typeface="Noto Sans CJK JP Medium"/>
                <a:cs typeface="Noto Sans CJK JP Medium"/>
              </a:rPr>
              <a:t>lN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1600" y="3037827"/>
            <a:ext cx="3423792" cy="3176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287477"/>
            <a:ext cx="44062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Magnetron </a:t>
            </a:r>
            <a:r>
              <a:rPr dirty="0" spc="-25"/>
              <a:t>Sputtering </a:t>
            </a:r>
            <a:r>
              <a:rPr dirty="0" spc="-20"/>
              <a:t>Vs.</a:t>
            </a:r>
            <a:r>
              <a:rPr dirty="0" spc="-170"/>
              <a:t> </a:t>
            </a:r>
            <a:r>
              <a:rPr dirty="0" spc="40"/>
              <a:t>AIP</a:t>
            </a:r>
          </a:p>
        </p:txBody>
      </p:sp>
      <p:sp>
        <p:nvSpPr>
          <p:cNvPr id="3" name="object 3"/>
          <p:cNvSpPr/>
          <p:nvPr/>
        </p:nvSpPr>
        <p:spPr>
          <a:xfrm>
            <a:off x="5334761" y="548640"/>
            <a:ext cx="3456432" cy="2896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36108" y="3860990"/>
            <a:ext cx="2900301" cy="2538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248" y="586885"/>
            <a:ext cx="4034820" cy="3403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16017" y="764794"/>
            <a:ext cx="2637790" cy="2605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5618" y="4266336"/>
            <a:ext cx="2174875" cy="2200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60035" y="4266336"/>
            <a:ext cx="2165223" cy="2200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540" y="320136"/>
            <a:ext cx="7985719" cy="473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4936" y="910307"/>
            <a:ext cx="7006675" cy="2012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0780" y="3188671"/>
            <a:ext cx="3398502" cy="3398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4693" y="3421028"/>
            <a:ext cx="3038350" cy="2544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987" y="260604"/>
            <a:ext cx="3396478" cy="2818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88252" y="563498"/>
            <a:ext cx="2304288" cy="2108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9415" y="3312667"/>
            <a:ext cx="8355965" cy="2467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02530" algn="l"/>
              </a:tabLst>
            </a:pPr>
            <a:r>
              <a:rPr dirty="0" sz="2800" spc="-55" b="0">
                <a:latin typeface="Noto Sans CJK JP Medium"/>
                <a:cs typeface="Noto Sans CJK JP Medium"/>
              </a:rPr>
              <a:t>Pulsed</a:t>
            </a:r>
            <a:r>
              <a:rPr dirty="0" sz="2800" spc="365" b="0">
                <a:latin typeface="Noto Sans CJK JP Medium"/>
                <a:cs typeface="Noto Sans CJK JP Medium"/>
              </a:rPr>
              <a:t> </a:t>
            </a:r>
            <a:r>
              <a:rPr dirty="0" sz="2800" spc="-65" b="0">
                <a:latin typeface="Noto Sans CJK JP Medium"/>
                <a:cs typeface="Noto Sans CJK JP Medium"/>
              </a:rPr>
              <a:t>laser</a:t>
            </a:r>
            <a:r>
              <a:rPr dirty="0" sz="2800" spc="365" b="0">
                <a:latin typeface="Noto Sans CJK JP Medium"/>
                <a:cs typeface="Noto Sans CJK JP Medium"/>
              </a:rPr>
              <a:t> </a:t>
            </a:r>
            <a:r>
              <a:rPr dirty="0" sz="2800" spc="-25" b="0">
                <a:latin typeface="Noto Sans CJK JP Medium"/>
                <a:cs typeface="Noto Sans CJK JP Medium"/>
              </a:rPr>
              <a:t>deposition(PLD)	</a:t>
            </a:r>
            <a:r>
              <a:rPr dirty="0" sz="1800" spc="-70" b="0">
                <a:latin typeface="Noto Sans CJK JP Medium"/>
                <a:cs typeface="Noto Sans CJK JP Medium"/>
              </a:rPr>
              <a:t>:</a:t>
            </a:r>
            <a:endParaRPr sz="1800">
              <a:latin typeface="Noto Sans CJK JP Medium"/>
              <a:cs typeface="Noto Sans CJK JP Medium"/>
            </a:endParaRPr>
          </a:p>
          <a:p>
            <a:pPr marL="12700" marR="254635">
              <a:lnSpc>
                <a:spcPct val="100000"/>
              </a:lnSpc>
              <a:spcBef>
                <a:spcPts val="35"/>
              </a:spcBef>
            </a:pP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physical </a:t>
            </a:r>
            <a:r>
              <a:rPr dirty="0" sz="1400" spc="10">
                <a:latin typeface="Arial"/>
                <a:cs typeface="Arial"/>
              </a:rPr>
              <a:t>vapor </a:t>
            </a:r>
            <a:r>
              <a:rPr dirty="0" sz="1400" spc="30">
                <a:latin typeface="Arial"/>
                <a:cs typeface="Arial"/>
              </a:rPr>
              <a:t>deposition </a:t>
            </a:r>
            <a:r>
              <a:rPr dirty="0" sz="1400" spc="15">
                <a:latin typeface="Arial"/>
                <a:cs typeface="Arial"/>
              </a:rPr>
              <a:t>technique </a:t>
            </a:r>
            <a:r>
              <a:rPr dirty="0" sz="1400" spc="-5">
                <a:latin typeface="Arial"/>
                <a:cs typeface="Arial"/>
              </a:rPr>
              <a:t>where </a:t>
            </a: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 spc="35">
                <a:latin typeface="Arial"/>
                <a:cs typeface="Arial"/>
              </a:rPr>
              <a:t>high </a:t>
            </a:r>
            <a:r>
              <a:rPr dirty="0" sz="1400" spc="25">
                <a:latin typeface="Arial"/>
                <a:cs typeface="Arial"/>
              </a:rPr>
              <a:t>power </a:t>
            </a:r>
            <a:r>
              <a:rPr dirty="0" sz="1400" spc="10">
                <a:latin typeface="Arial"/>
                <a:cs typeface="Arial"/>
              </a:rPr>
              <a:t>pulsed </a:t>
            </a:r>
            <a:r>
              <a:rPr dirty="0" sz="1400" spc="-25">
                <a:latin typeface="Arial"/>
                <a:cs typeface="Arial"/>
              </a:rPr>
              <a:t>laser </a:t>
            </a:r>
            <a:r>
              <a:rPr dirty="0" sz="1400" spc="10">
                <a:latin typeface="Arial"/>
                <a:cs typeface="Arial"/>
              </a:rPr>
              <a:t>beam </a:t>
            </a:r>
            <a:r>
              <a:rPr dirty="0" sz="1400" spc="-35">
                <a:latin typeface="Arial"/>
                <a:cs typeface="Arial"/>
              </a:rPr>
              <a:t>is </a:t>
            </a:r>
            <a:r>
              <a:rPr dirty="0" sz="1400" spc="5">
                <a:latin typeface="Arial"/>
                <a:cs typeface="Arial"/>
              </a:rPr>
              <a:t>focused </a:t>
            </a:r>
            <a:r>
              <a:rPr dirty="0" sz="1400" spc="65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strike </a:t>
            </a:r>
            <a:r>
              <a:rPr dirty="0" sz="1400" spc="-50">
                <a:latin typeface="Arial"/>
                <a:cs typeface="Arial"/>
              </a:rPr>
              <a:t>a  </a:t>
            </a:r>
            <a:r>
              <a:rPr dirty="0" sz="1400" spc="25">
                <a:latin typeface="Arial"/>
                <a:cs typeface="Arial"/>
              </a:rPr>
              <a:t>target </a:t>
            </a:r>
            <a:r>
              <a:rPr dirty="0" sz="1400" spc="40">
                <a:latin typeface="Arial"/>
                <a:cs typeface="Arial"/>
              </a:rPr>
              <a:t>of </a:t>
            </a:r>
            <a:r>
              <a:rPr dirty="0" sz="1400" spc="30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desired </a:t>
            </a:r>
            <a:r>
              <a:rPr dirty="0" sz="1400" spc="20">
                <a:latin typeface="Arial"/>
                <a:cs typeface="Arial"/>
              </a:rPr>
              <a:t>composition. </a:t>
            </a:r>
            <a:r>
              <a:rPr dirty="0" sz="1400" spc="15">
                <a:latin typeface="Arial"/>
                <a:cs typeface="Arial"/>
              </a:rPr>
              <a:t>Material </a:t>
            </a:r>
            <a:r>
              <a:rPr dirty="0" sz="1400" spc="-35">
                <a:latin typeface="Arial"/>
                <a:cs typeface="Arial"/>
              </a:rPr>
              <a:t>is </a:t>
            </a:r>
            <a:r>
              <a:rPr dirty="0" sz="1400" spc="5">
                <a:latin typeface="Arial"/>
                <a:cs typeface="Arial"/>
              </a:rPr>
              <a:t>vaporized </a:t>
            </a:r>
            <a:r>
              <a:rPr dirty="0" sz="1400" spc="15">
                <a:latin typeface="Arial"/>
                <a:cs typeface="Arial"/>
              </a:rPr>
              <a:t>and </a:t>
            </a:r>
            <a:r>
              <a:rPr dirty="0" sz="1400" spc="20">
                <a:latin typeface="Arial"/>
                <a:cs typeface="Arial"/>
              </a:rPr>
              <a:t>deposited </a:t>
            </a:r>
            <a:r>
              <a:rPr dirty="0" sz="1400" spc="-75">
                <a:latin typeface="Arial"/>
                <a:cs typeface="Arial"/>
              </a:rPr>
              <a:t>as </a:t>
            </a: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 spc="45">
                <a:latin typeface="Arial"/>
                <a:cs typeface="Arial"/>
              </a:rPr>
              <a:t>thin </a:t>
            </a:r>
            <a:r>
              <a:rPr dirty="0" sz="1400" spc="40">
                <a:latin typeface="Arial"/>
                <a:cs typeface="Arial"/>
              </a:rPr>
              <a:t>film </a:t>
            </a:r>
            <a:r>
              <a:rPr dirty="0" sz="1400" spc="45">
                <a:latin typeface="Arial"/>
                <a:cs typeface="Arial"/>
              </a:rPr>
              <a:t>on </a:t>
            </a: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substrate  </a:t>
            </a:r>
            <a:r>
              <a:rPr dirty="0" sz="1400" spc="10">
                <a:latin typeface="Arial"/>
                <a:cs typeface="Arial"/>
              </a:rPr>
              <a:t>facing </a:t>
            </a:r>
            <a:r>
              <a:rPr dirty="0" sz="1400" spc="30">
                <a:latin typeface="Arial"/>
                <a:cs typeface="Arial"/>
              </a:rPr>
              <a:t>the </a:t>
            </a:r>
            <a:r>
              <a:rPr dirty="0" sz="1400" spc="10">
                <a:latin typeface="Arial"/>
                <a:cs typeface="Arial"/>
              </a:rPr>
              <a:t>target. </a:t>
            </a:r>
            <a:r>
              <a:rPr dirty="0" sz="1400" spc="-35">
                <a:latin typeface="Arial"/>
                <a:cs typeface="Arial"/>
              </a:rPr>
              <a:t>This </a:t>
            </a:r>
            <a:r>
              <a:rPr dirty="0" sz="1400" spc="-25">
                <a:latin typeface="Arial"/>
                <a:cs typeface="Arial"/>
              </a:rPr>
              <a:t>process can </a:t>
            </a:r>
            <a:r>
              <a:rPr dirty="0" sz="1400" spc="5">
                <a:latin typeface="Arial"/>
                <a:cs typeface="Arial"/>
              </a:rPr>
              <a:t>occur </a:t>
            </a:r>
            <a:r>
              <a:rPr dirty="0" sz="1400" spc="30">
                <a:latin typeface="Arial"/>
                <a:cs typeface="Arial"/>
              </a:rPr>
              <a:t>in </a:t>
            </a:r>
            <a:r>
              <a:rPr dirty="0" sz="1400" spc="20">
                <a:latin typeface="Arial"/>
                <a:cs typeface="Arial"/>
              </a:rPr>
              <a:t>ultra </a:t>
            </a:r>
            <a:r>
              <a:rPr dirty="0" sz="1400" spc="35">
                <a:latin typeface="Arial"/>
                <a:cs typeface="Arial"/>
              </a:rPr>
              <a:t>high </a:t>
            </a:r>
            <a:r>
              <a:rPr dirty="0" sz="1400">
                <a:latin typeface="Arial"/>
                <a:cs typeface="Arial"/>
              </a:rPr>
              <a:t>vacuum </a:t>
            </a:r>
            <a:r>
              <a:rPr dirty="0" sz="1400" spc="40">
                <a:latin typeface="Arial"/>
                <a:cs typeface="Arial"/>
              </a:rPr>
              <a:t>or </a:t>
            </a:r>
            <a:r>
              <a:rPr dirty="0" sz="1400" spc="30">
                <a:latin typeface="Arial"/>
                <a:cs typeface="Arial"/>
              </a:rPr>
              <a:t>in the </a:t>
            </a:r>
            <a:r>
              <a:rPr dirty="0" sz="1400" spc="-15">
                <a:latin typeface="Arial"/>
                <a:cs typeface="Arial"/>
              </a:rPr>
              <a:t>presence </a:t>
            </a:r>
            <a:r>
              <a:rPr dirty="0" sz="1400" spc="40">
                <a:latin typeface="Arial"/>
                <a:cs typeface="Arial"/>
              </a:rPr>
              <a:t>of </a:t>
            </a: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 spc="15">
                <a:latin typeface="Arial"/>
                <a:cs typeface="Arial"/>
              </a:rPr>
              <a:t>background  </a:t>
            </a:r>
            <a:r>
              <a:rPr dirty="0" sz="1400" spc="-45">
                <a:latin typeface="Arial"/>
                <a:cs typeface="Arial"/>
              </a:rPr>
              <a:t>gas, </a:t>
            </a:r>
            <a:r>
              <a:rPr dirty="0" sz="1400" spc="-20">
                <a:latin typeface="Arial"/>
                <a:cs typeface="Arial"/>
              </a:rPr>
              <a:t>such </a:t>
            </a:r>
            <a:r>
              <a:rPr dirty="0" sz="1400" spc="-75">
                <a:latin typeface="Arial"/>
                <a:cs typeface="Arial"/>
              </a:rPr>
              <a:t>as </a:t>
            </a:r>
            <a:r>
              <a:rPr dirty="0" sz="1400">
                <a:latin typeface="Arial"/>
                <a:cs typeface="Arial"/>
              </a:rPr>
              <a:t>oxygen </a:t>
            </a:r>
            <a:r>
              <a:rPr dirty="0" sz="1400" spc="10">
                <a:latin typeface="Arial"/>
                <a:cs typeface="Arial"/>
              </a:rPr>
              <a:t>when </a:t>
            </a:r>
            <a:r>
              <a:rPr dirty="0" sz="1400" spc="30">
                <a:latin typeface="Arial"/>
                <a:cs typeface="Arial"/>
              </a:rPr>
              <a:t>depositing </a:t>
            </a:r>
            <a:r>
              <a:rPr dirty="0" sz="1400" spc="15">
                <a:latin typeface="Arial"/>
                <a:cs typeface="Arial"/>
              </a:rPr>
              <a:t>films </a:t>
            </a:r>
            <a:r>
              <a:rPr dirty="0" sz="1400" spc="40">
                <a:latin typeface="Arial"/>
                <a:cs typeface="Arial"/>
              </a:rPr>
              <a:t>of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oxides.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"/>
              <a:cs typeface="Arial"/>
            </a:endParaRPr>
          </a:p>
          <a:p>
            <a:pPr marL="162560" indent="-135890">
              <a:lnSpc>
                <a:spcPct val="100000"/>
              </a:lnSpc>
              <a:buFont typeface="Noto Sans CJK JP Medium"/>
              <a:buChar char="-"/>
              <a:tabLst>
                <a:tab pos="163195" algn="l"/>
              </a:tabLst>
            </a:pPr>
            <a:r>
              <a:rPr dirty="0" sz="1400" spc="-10">
                <a:latin typeface="Arial"/>
                <a:cs typeface="Arial"/>
              </a:rPr>
              <a:t>A </a:t>
            </a:r>
            <a:r>
              <a:rPr dirty="0" sz="1400" spc="-25">
                <a:latin typeface="Arial"/>
                <a:cs typeface="Arial"/>
              </a:rPr>
              <a:t>laser </a:t>
            </a:r>
            <a:r>
              <a:rPr dirty="0" sz="1400" spc="10">
                <a:latin typeface="Arial"/>
                <a:cs typeface="Arial"/>
              </a:rPr>
              <a:t>beam </a:t>
            </a:r>
            <a:r>
              <a:rPr dirty="0" sz="1400" spc="-10">
                <a:latin typeface="Arial"/>
                <a:cs typeface="Arial"/>
              </a:rPr>
              <a:t>vaporizes </a:t>
            </a: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 spc="25">
                <a:latin typeface="Arial"/>
                <a:cs typeface="Arial"/>
              </a:rPr>
              <a:t>target </a:t>
            </a:r>
            <a:r>
              <a:rPr dirty="0" sz="1400" spc="-25">
                <a:latin typeface="Arial"/>
                <a:cs typeface="Arial"/>
              </a:rPr>
              <a:t>surface, </a:t>
            </a:r>
            <a:r>
              <a:rPr dirty="0" sz="1400" spc="30">
                <a:latin typeface="Arial"/>
                <a:cs typeface="Arial"/>
              </a:rPr>
              <a:t>producing </a:t>
            </a: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 spc="45">
                <a:latin typeface="Arial"/>
                <a:cs typeface="Arial"/>
              </a:rPr>
              <a:t>film </a:t>
            </a:r>
            <a:r>
              <a:rPr dirty="0" sz="1400" spc="40">
                <a:latin typeface="Arial"/>
                <a:cs typeface="Arial"/>
              </a:rPr>
              <a:t>with </a:t>
            </a:r>
            <a:r>
              <a:rPr dirty="0" sz="1400" spc="30">
                <a:latin typeface="Arial"/>
                <a:cs typeface="Arial"/>
              </a:rPr>
              <a:t>the </a:t>
            </a:r>
            <a:r>
              <a:rPr dirty="0" sz="1400" spc="-30" b="0">
                <a:latin typeface="Noto Sans CJK JP Medium"/>
                <a:cs typeface="Noto Sans CJK JP Medium"/>
              </a:rPr>
              <a:t>same </a:t>
            </a:r>
            <a:r>
              <a:rPr dirty="0" sz="1400" spc="-20" b="0">
                <a:latin typeface="Noto Sans CJK JP Medium"/>
                <a:cs typeface="Noto Sans CJK JP Medium"/>
              </a:rPr>
              <a:t>composition </a:t>
            </a:r>
            <a:r>
              <a:rPr dirty="0" sz="1400" spc="-35" b="0">
                <a:latin typeface="Noto Sans CJK JP Medium"/>
                <a:cs typeface="Noto Sans CJK JP Medium"/>
              </a:rPr>
              <a:t>as </a:t>
            </a:r>
            <a:r>
              <a:rPr dirty="0" sz="1400" spc="-25" b="0">
                <a:latin typeface="Noto Sans CJK JP Medium"/>
                <a:cs typeface="Noto Sans CJK JP Medium"/>
              </a:rPr>
              <a:t>the</a:t>
            </a:r>
            <a:r>
              <a:rPr dirty="0" sz="1400" spc="200" b="0">
                <a:latin typeface="Noto Sans CJK JP Medium"/>
                <a:cs typeface="Noto Sans CJK JP Medium"/>
              </a:rPr>
              <a:t> </a:t>
            </a:r>
            <a:r>
              <a:rPr dirty="0" sz="1400" spc="-25" b="0">
                <a:latin typeface="Noto Sans CJK JP Medium"/>
                <a:cs typeface="Noto Sans CJK JP Medium"/>
              </a:rPr>
              <a:t>target</a:t>
            </a:r>
            <a:r>
              <a:rPr dirty="0" sz="1400" spc="-25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62560" indent="-135890">
              <a:lnSpc>
                <a:spcPct val="100000"/>
              </a:lnSpc>
              <a:buFont typeface="Noto Sans CJK JP Medium"/>
              <a:buChar char="-"/>
              <a:tabLst>
                <a:tab pos="163195" algn="l"/>
              </a:tabLst>
            </a:pPr>
            <a:r>
              <a:rPr dirty="0" sz="1400" spc="20">
                <a:latin typeface="Arial"/>
                <a:cs typeface="Arial"/>
              </a:rPr>
              <a:t>Many </a:t>
            </a:r>
            <a:r>
              <a:rPr dirty="0" sz="1400">
                <a:latin typeface="Arial"/>
                <a:cs typeface="Arial"/>
              </a:rPr>
              <a:t>materials </a:t>
            </a:r>
            <a:r>
              <a:rPr dirty="0" sz="1400" spc="-25">
                <a:latin typeface="Arial"/>
                <a:cs typeface="Arial"/>
              </a:rPr>
              <a:t>can </a:t>
            </a:r>
            <a:r>
              <a:rPr dirty="0" sz="1400" spc="15">
                <a:latin typeface="Arial"/>
                <a:cs typeface="Arial"/>
              </a:rPr>
              <a:t>be </a:t>
            </a:r>
            <a:r>
              <a:rPr dirty="0" sz="1400" spc="20">
                <a:latin typeface="Arial"/>
                <a:cs typeface="Arial"/>
              </a:rPr>
              <a:t>deposited </a:t>
            </a:r>
            <a:r>
              <a:rPr dirty="0" sz="1400" spc="30">
                <a:latin typeface="Arial"/>
                <a:cs typeface="Arial"/>
              </a:rPr>
              <a:t>in </a:t>
            </a: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 spc="20">
                <a:latin typeface="Arial"/>
                <a:cs typeface="Arial"/>
              </a:rPr>
              <a:t>wide </a:t>
            </a:r>
            <a:r>
              <a:rPr dirty="0" sz="1400">
                <a:latin typeface="Arial"/>
                <a:cs typeface="Arial"/>
              </a:rPr>
              <a:t>variety </a:t>
            </a:r>
            <a:r>
              <a:rPr dirty="0" sz="1400" spc="45">
                <a:latin typeface="Arial"/>
                <a:cs typeface="Arial"/>
              </a:rPr>
              <a:t>of </a:t>
            </a:r>
            <a:r>
              <a:rPr dirty="0" sz="1400" spc="-45">
                <a:latin typeface="Arial"/>
                <a:cs typeface="Arial"/>
              </a:rPr>
              <a:t>gases </a:t>
            </a:r>
            <a:r>
              <a:rPr dirty="0" sz="1400" spc="5">
                <a:latin typeface="Arial"/>
                <a:cs typeface="Arial"/>
              </a:rPr>
              <a:t>over </a:t>
            </a: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 spc="20">
                <a:latin typeface="Arial"/>
                <a:cs typeface="Arial"/>
              </a:rPr>
              <a:t>broad </a:t>
            </a:r>
            <a:r>
              <a:rPr dirty="0" sz="1400" spc="5">
                <a:latin typeface="Arial"/>
                <a:cs typeface="Arial"/>
              </a:rPr>
              <a:t>range </a:t>
            </a:r>
            <a:r>
              <a:rPr dirty="0" sz="1400" spc="40">
                <a:latin typeface="Arial"/>
                <a:cs typeface="Arial"/>
              </a:rPr>
              <a:t>of </a:t>
            </a:r>
            <a:r>
              <a:rPr dirty="0" sz="1400" spc="-30">
                <a:latin typeface="Arial"/>
                <a:cs typeface="Arial"/>
              </a:rPr>
              <a:t>gas</a:t>
            </a:r>
            <a:r>
              <a:rPr dirty="0" sz="1400" spc="220">
                <a:latin typeface="Arial"/>
                <a:cs typeface="Arial"/>
              </a:rPr>
              <a:t> </a:t>
            </a:r>
            <a:r>
              <a:rPr dirty="0" sz="1400" spc="-35">
                <a:latin typeface="Arial"/>
                <a:cs typeface="Arial"/>
              </a:rPr>
              <a:t>pressures.</a:t>
            </a:r>
            <a:endParaRPr sz="1400">
              <a:latin typeface="Arial"/>
              <a:cs typeface="Arial"/>
            </a:endParaRPr>
          </a:p>
          <a:p>
            <a:pPr marL="162560" indent="-135890">
              <a:lnSpc>
                <a:spcPct val="100000"/>
              </a:lnSpc>
              <a:buChar char="-"/>
              <a:tabLst>
                <a:tab pos="163195" algn="l"/>
              </a:tabLst>
            </a:pPr>
            <a:r>
              <a:rPr dirty="0" sz="1400" spc="-5">
                <a:latin typeface="Arial"/>
                <a:cs typeface="Arial"/>
              </a:rPr>
              <a:t>One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laser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can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serve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many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vacuum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-35">
                <a:latin typeface="Arial"/>
                <a:cs typeface="Arial"/>
              </a:rPr>
              <a:t>systems.</a:t>
            </a:r>
            <a:endParaRPr sz="1400">
              <a:latin typeface="Arial"/>
              <a:cs typeface="Arial"/>
            </a:endParaRPr>
          </a:p>
          <a:p>
            <a:pPr marL="162560" indent="-135890">
              <a:lnSpc>
                <a:spcPct val="100000"/>
              </a:lnSpc>
              <a:spcBef>
                <a:spcPts val="5"/>
              </a:spcBef>
              <a:buChar char="-"/>
              <a:tabLst>
                <a:tab pos="163195" algn="l"/>
              </a:tabLst>
            </a:pPr>
            <a:r>
              <a:rPr dirty="0" sz="1400" spc="35">
                <a:latin typeface="Arial"/>
                <a:cs typeface="Arial"/>
              </a:rPr>
              <a:t>High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25">
                <a:latin typeface="Arial"/>
                <a:cs typeface="Arial"/>
              </a:rPr>
              <a:t>quality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films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can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be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30">
                <a:latin typeface="Arial"/>
                <a:cs typeface="Arial"/>
              </a:rPr>
              <a:t>grown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30">
                <a:latin typeface="Arial"/>
                <a:cs typeface="Arial"/>
              </a:rPr>
              <a:t>in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10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45">
                <a:latin typeface="Arial"/>
                <a:cs typeface="Arial"/>
              </a:rPr>
              <a:t>or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15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minutes.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9780" y="626670"/>
            <a:ext cx="2563565" cy="2061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PowerPoint 프레젠테이션</dc:title>
  <dcterms:created xsi:type="dcterms:W3CDTF">2020-12-02T11:52:05Z</dcterms:created>
  <dcterms:modified xsi:type="dcterms:W3CDTF">2020-12-02T11:52:05Z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2020-12-02T00:00:00Z</vt:filetime>
  </property>
</Properties>
</file>