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59" r:id="rId14"/>
    <p:sldId id="26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1" autoAdjust="0"/>
    <p:restoredTop sz="95179" autoAdjust="0"/>
  </p:normalViewPr>
  <p:slideViewPr>
    <p:cSldViewPr>
      <p:cViewPr varScale="1">
        <p:scale>
          <a:sx n="59" d="100"/>
          <a:sy n="59" d="100"/>
        </p:scale>
        <p:origin x="90" y="576"/>
      </p:cViewPr>
      <p:guideLst>
        <p:guide orient="horz" pos="312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489" y="3789045"/>
            <a:ext cx="5787009" cy="2412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1" y="260603"/>
            <a:ext cx="4073905" cy="3810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937" y="277241"/>
            <a:ext cx="299516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900" b="1" dirty="0">
                <a:solidFill>
                  <a:srgbClr val="000000"/>
                </a:solidFill>
              </a:rPr>
              <a:t>표면개질</a:t>
            </a:r>
            <a:endParaRPr lang="ko-KR" altLang="ko-KR" sz="4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2937" y="1224153"/>
            <a:ext cx="27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</a:rPr>
              <a:t>- 표면담금질-</a:t>
            </a:r>
            <a:endParaRPr lang="ko-KR" altLang="ko-KR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/>
          <a:srcRect l="7500" t="19635" r="56689" b="29439"/>
          <a:stretch/>
        </p:blipFill>
        <p:spPr>
          <a:xfrm>
            <a:off x="685800" y="1855517"/>
            <a:ext cx="3274568" cy="34924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0271" y="824512"/>
            <a:ext cx="6893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충격담금질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(Plasma, </a:t>
            </a:r>
            <a:r>
              <a:rPr lang="en-US" altLang="ko-KR" sz="2400" b="1" dirty="0">
                <a:solidFill>
                  <a:srgbClr val="000000"/>
                </a:solidFill>
              </a:rPr>
              <a:t>전자빔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000000"/>
                </a:solidFill>
              </a:rPr>
              <a:t>레이저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irradiation)</a:t>
            </a:r>
            <a:endParaRPr lang="ko-KR" altLang="ko-KR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2671" y="1393853"/>
            <a:ext cx="341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2000" b="1" dirty="0">
                <a:solidFill>
                  <a:srgbClr val="000000"/>
                </a:solidFill>
              </a:rPr>
              <a:t>플라즈마의 특성 및 분류</a:t>
            </a:r>
            <a:endParaRPr lang="ko-KR" altLang="ko-KR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5383" y="5624985"/>
            <a:ext cx="53455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플라즈마의 밀도 : 단위체적당 이온의 수 (10^11개 / cm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50" charset="-127"/>
                <a:cs typeface="Calibri" panose="020F0502020204030204" pitchFamily="34" charset="0"/>
              </a:rPr>
              <a:t>³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ko-KR" sz="1600" dirty="0"/>
          </a:p>
        </p:txBody>
      </p:sp>
      <p:sp>
        <p:nvSpPr>
          <p:cNvPr id="2" name="TextBox 21"/>
          <p:cNvSpPr txBox="1"/>
          <p:nvPr/>
        </p:nvSpPr>
        <p:spPr>
          <a:xfrm>
            <a:off x="905383" y="6001286"/>
            <a:ext cx="60878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플라즈마의 온도 (하전 입자의 평균 운동에너지[eV]) : 1~10 eV</a:t>
            </a:r>
            <a:endParaRPr lang="ko-KR" altLang="ko-KR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6088" y="6367046"/>
            <a:ext cx="20278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 eV = 11,600 K</a:t>
            </a:r>
            <a:endParaRPr lang="ko-KR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683D5-1FA6-4A3E-911B-2EF2B17E2E94}"/>
              </a:ext>
            </a:extLst>
          </p:cNvPr>
          <p:cNvSpPr txBox="1"/>
          <p:nvPr/>
        </p:nvSpPr>
        <p:spPr>
          <a:xfrm>
            <a:off x="2362200" y="1209187"/>
            <a:ext cx="531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10,000°C </a:t>
            </a:r>
            <a:r>
              <a:rPr lang="ko-KR" altLang="en-US" dirty="0">
                <a:solidFill>
                  <a:srgbClr val="FF0000"/>
                </a:solidFill>
              </a:rPr>
              <a:t>이상의 열원을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813B8-FCAA-4936-B68C-1F091A48E297}"/>
              </a:ext>
            </a:extLst>
          </p:cNvPr>
          <p:cNvSpPr txBox="1"/>
          <p:nvPr/>
        </p:nvSpPr>
        <p:spPr>
          <a:xfrm>
            <a:off x="2362200" y="279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┌ 기체원자가 양이온과 전자로 분리되어 있는 상태</a:t>
            </a:r>
            <a:r>
              <a:rPr lang="en-US" altLang="ko-KR" dirty="0"/>
              <a:t>. </a:t>
            </a:r>
            <a:r>
              <a:rPr lang="ko-KR" altLang="en-US" sz="1400" dirty="0"/>
              <a:t>빛</a:t>
            </a:r>
            <a:r>
              <a:rPr lang="en-US" altLang="ko-KR" sz="1400" dirty="0"/>
              <a:t>, </a:t>
            </a:r>
            <a:r>
              <a:rPr lang="ko-KR" altLang="en-US" sz="1400" dirty="0"/>
              <a:t>중성자도 공존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dirty="0"/>
              <a:t>양이온과 전자의 수가 같아서 전기적으로는 중성이다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05934-B408-4BCB-91DE-14C07D8E6891}"/>
              </a:ext>
            </a:extLst>
          </p:cNvPr>
          <p:cNvSpPr txBox="1"/>
          <p:nvPr/>
        </p:nvSpPr>
        <p:spPr>
          <a:xfrm>
            <a:off x="2723388" y="-42461"/>
            <a:ext cx="649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┌ </a:t>
            </a:r>
            <a:r>
              <a:rPr lang="ko-KR" altLang="en-US" sz="1600" dirty="0"/>
              <a:t>여기서 양이온을 뽑아 쓰면 </a:t>
            </a:r>
            <a:r>
              <a:rPr lang="ko-KR" altLang="en-US" sz="1600" dirty="0" err="1"/>
              <a:t>이온빔</a:t>
            </a:r>
            <a:r>
              <a:rPr lang="en-US" altLang="ko-KR" sz="1600" dirty="0"/>
              <a:t>, </a:t>
            </a:r>
            <a:r>
              <a:rPr lang="ko-KR" altLang="en-US" sz="1600" dirty="0"/>
              <a:t>전자를 뽑아 쓰면 </a:t>
            </a:r>
            <a:r>
              <a:rPr lang="ko-KR" altLang="en-US" sz="1600" dirty="0" err="1"/>
              <a:t>전자빔이</a:t>
            </a:r>
            <a:r>
              <a:rPr lang="ko-KR" altLang="en-US" sz="1600" dirty="0"/>
              <a:t> 된다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03893-8ACE-4B61-ADF5-C3231E9307FC}"/>
              </a:ext>
            </a:extLst>
          </p:cNvPr>
          <p:cNvSpPr txBox="1"/>
          <p:nvPr/>
        </p:nvSpPr>
        <p:spPr>
          <a:xfrm>
            <a:off x="6993255" y="990600"/>
            <a:ext cx="192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</a:t>
            </a:r>
            <a:r>
              <a:rPr lang="ko-KR" altLang="en-US" dirty="0" err="1"/>
              <a:t>이온빔을</a:t>
            </a:r>
            <a:r>
              <a:rPr lang="ko-KR" altLang="en-US" dirty="0"/>
              <a:t> 말한다</a:t>
            </a:r>
          </a:p>
        </p:txBody>
      </p:sp>
      <p:pic>
        <p:nvPicPr>
          <p:cNvPr id="13" name="Picture 21">
            <a:extLst>
              <a:ext uri="{FF2B5EF4-FFF2-40B4-BE49-F238E27FC236}">
                <a16:creationId xmlns:a16="http://schemas.microsoft.com/office/drawing/2014/main" id="{366D3AE9-E9D3-4291-AD1A-A0207984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0000" t="19635" r="18510" b="35778"/>
          <a:stretch/>
        </p:blipFill>
        <p:spPr>
          <a:xfrm>
            <a:off x="3749993" y="1997889"/>
            <a:ext cx="2879408" cy="3057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D6E9CD-BC91-4DEA-A425-561EFB374CE3}"/>
              </a:ext>
            </a:extLst>
          </p:cNvPr>
          <p:cNvSpPr txBox="1"/>
          <p:nvPr/>
        </p:nvSpPr>
        <p:spPr>
          <a:xfrm>
            <a:off x="6521450" y="4115140"/>
            <a:ext cx="254635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전자빔을</a:t>
            </a:r>
            <a:r>
              <a:rPr lang="ko-KR" altLang="en-US" sz="1400" dirty="0"/>
              <a:t> 조사했을 때 </a:t>
            </a:r>
            <a:r>
              <a:rPr lang="ko-KR" altLang="en-US" sz="1400" dirty="0" err="1"/>
              <a:t>전자빔</a:t>
            </a:r>
            <a:r>
              <a:rPr lang="ko-KR" altLang="en-US" sz="1400" dirty="0"/>
              <a:t> 내 전자가 원자궤도를 도는 전자와 충돌했지만 이온화하기에는 에너지가 부족하여 상위 원자껍질로 올라갔다가 다시 떨어지게 되는데 이때 그 에너지가 빛의 형태로 방출되게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42A79-3D4C-481E-8B93-75C57904D3D4}"/>
              </a:ext>
            </a:extLst>
          </p:cNvPr>
          <p:cNvSpPr txBox="1"/>
          <p:nvPr/>
        </p:nvSpPr>
        <p:spPr>
          <a:xfrm>
            <a:off x="6521450" y="3188197"/>
            <a:ext cx="254635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전자빔을</a:t>
            </a:r>
            <a:r>
              <a:rPr lang="ko-KR" altLang="en-US" sz="1400" dirty="0"/>
              <a:t> 조사했을 때 </a:t>
            </a:r>
            <a:r>
              <a:rPr lang="ko-KR" altLang="en-US" sz="1400" dirty="0" err="1"/>
              <a:t>전자빔</a:t>
            </a:r>
            <a:r>
              <a:rPr lang="ko-KR" altLang="en-US" sz="1400" dirty="0"/>
              <a:t> 내 전자가 원자궤도를 도는 전자와 충돌하여 궤도를 돌던 전자가 이탈하게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271" y="824512"/>
            <a:ext cx="761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충격담금질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(Plasma, </a:t>
            </a:r>
            <a:r>
              <a:rPr lang="en-US" altLang="ko-KR" sz="2400" b="1" dirty="0">
                <a:solidFill>
                  <a:srgbClr val="000000"/>
                </a:solidFill>
              </a:rPr>
              <a:t>전자빔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000000"/>
                </a:solidFill>
              </a:rPr>
              <a:t>레이저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irradiation)</a:t>
            </a:r>
            <a:r>
              <a:rPr lang="ko-KR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특징</a:t>
            </a:r>
            <a:endParaRPr lang="ko-KR" altLang="ko-KR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1524000"/>
            <a:ext cx="258596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Self-quenching</a:t>
            </a:r>
            <a:endParaRPr lang="ko-KR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956F3-750B-43E3-9DE2-0316E374F14A}"/>
              </a:ext>
            </a:extLst>
          </p:cNvPr>
          <p:cNvSpPr txBox="1"/>
          <p:nvPr/>
        </p:nvSpPr>
        <p:spPr>
          <a:xfrm>
            <a:off x="685800" y="2054210"/>
            <a:ext cx="82296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ea typeface="Arial Unicode MS" panose="020B0604020202020204" pitchFamily="50" charset="-127"/>
              </a:rPr>
              <a:t>- </a:t>
            </a:r>
            <a:r>
              <a:rPr lang="ko-KR" altLang="en-US" sz="2000" dirty="0" err="1">
                <a:solidFill>
                  <a:srgbClr val="000000"/>
                </a:solidFill>
                <a:ea typeface="Arial Unicode MS" panose="020B0604020202020204" pitchFamily="50" charset="-127"/>
              </a:rPr>
              <a:t>충격담금질의</a:t>
            </a:r>
            <a:r>
              <a:rPr lang="ko-KR" altLang="en-US" sz="2000" dirty="0">
                <a:solidFill>
                  <a:srgbClr val="000000"/>
                </a:solidFill>
                <a:ea typeface="Arial Unicode MS" panose="020B0604020202020204" pitchFamily="50" charset="-127"/>
              </a:rPr>
              <a:t> 가장 큰 특징</a:t>
            </a:r>
            <a:endParaRPr lang="en-US" altLang="ko-KR" sz="2000" dirty="0">
              <a:solidFill>
                <a:srgbClr val="000000"/>
              </a:solidFill>
              <a:ea typeface="Arial Unicode MS" panose="020B06040202020202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빔을 조사하다가 멈추는 순간 별도의 추가 냉각 과정 없이 냉각이 된다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이  </a:t>
            </a:r>
            <a:r>
              <a:rPr lang="en-US" altLang="ko-KR" sz="2000" dirty="0"/>
              <a:t>Supercooling </a:t>
            </a:r>
            <a:r>
              <a:rPr lang="ko-KR" altLang="en-US" sz="2000" dirty="0"/>
              <a:t>과정을 통하여 경도가 높아지게 된다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398F-3877-4AF3-92E4-3B6F84492F59}"/>
              </a:ext>
            </a:extLst>
          </p:cNvPr>
          <p:cNvSpPr txBox="1"/>
          <p:nvPr/>
        </p:nvSpPr>
        <p:spPr>
          <a:xfrm>
            <a:off x="685800" y="3134102"/>
            <a:ext cx="36840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10,000°C </a:t>
            </a:r>
            <a:r>
              <a:rPr lang="ko-KR" altLang="en-US" sz="28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이상의 고온</a:t>
            </a:r>
            <a:endParaRPr lang="ko-KR" altLang="ko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F4ECA-9B9F-4A91-8CE8-99F34CFDAC65}"/>
              </a:ext>
            </a:extLst>
          </p:cNvPr>
          <p:cNvSpPr txBox="1"/>
          <p:nvPr/>
        </p:nvSpPr>
        <p:spPr>
          <a:xfrm>
            <a:off x="685800" y="3788128"/>
            <a:ext cx="78630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전류의 전압을 조절하여 자유로운 온도조절 가능</a:t>
            </a:r>
            <a:endParaRPr lang="ko-KR" altLang="ko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6561A-BCB5-4A05-9E4F-3B16E453C175}"/>
              </a:ext>
            </a:extLst>
          </p:cNvPr>
          <p:cNvSpPr txBox="1"/>
          <p:nvPr/>
        </p:nvSpPr>
        <p:spPr>
          <a:xfrm>
            <a:off x="685800" y="4442154"/>
            <a:ext cx="8229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전자빔</a:t>
            </a:r>
            <a:r>
              <a:rPr lang="ko-KR" altLang="en-US" sz="24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</a:t>
            </a:r>
            <a:r>
              <a:rPr lang="ko-KR" altLang="en-US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담금질할 경우 </a:t>
            </a:r>
            <a:r>
              <a:rPr lang="ko-KR" altLang="en-US" sz="24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이온빔으로</a:t>
            </a:r>
            <a:r>
              <a:rPr lang="ko-KR" altLang="en-US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담금질할 때보다 경도와 </a:t>
            </a:r>
            <a:r>
              <a:rPr lang="ko-KR" altLang="en-US" sz="2400" dirty="0" err="1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내마모도도</a:t>
            </a:r>
            <a:r>
              <a:rPr lang="ko-KR" altLang="en-US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올라가지만</a:t>
            </a:r>
            <a:r>
              <a:rPr lang="en-US" altLang="ko-KR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내부식성</a:t>
            </a:r>
            <a:r>
              <a:rPr lang="ko-KR" altLang="en-US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아주 올라간다</a:t>
            </a:r>
            <a:r>
              <a:rPr lang="en-US" altLang="ko-KR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0027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F0481-1E46-4DEC-A45B-508762DD2208}"/>
              </a:ext>
            </a:extLst>
          </p:cNvPr>
          <p:cNvSpPr txBox="1"/>
          <p:nvPr/>
        </p:nvSpPr>
        <p:spPr>
          <a:xfrm>
            <a:off x="381000" y="228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플라즈마를 유지하는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DBFFB-6D77-444B-8475-1050CEFD9DF1}"/>
              </a:ext>
            </a:extLst>
          </p:cNvPr>
          <p:cNvSpPr txBox="1"/>
          <p:nvPr/>
        </p:nvSpPr>
        <p:spPr>
          <a:xfrm>
            <a:off x="381000" y="105662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CCP(</a:t>
            </a:r>
            <a:r>
              <a:rPr lang="ko-KR" altLang="en-US" sz="3200" b="1" dirty="0"/>
              <a:t>전계형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CAEBF-280F-4CEA-B868-0B6F93ECE167}"/>
              </a:ext>
            </a:extLst>
          </p:cNvPr>
          <p:cNvSpPr txBox="1"/>
          <p:nvPr/>
        </p:nvSpPr>
        <p:spPr>
          <a:xfrm>
            <a:off x="381000" y="266923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ICP(</a:t>
            </a:r>
            <a:r>
              <a:rPr lang="ko-KR" altLang="en-US" sz="3200" b="1" dirty="0"/>
              <a:t>자계형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EFDEF-3252-4AEC-869A-3BFFDA56D869}"/>
              </a:ext>
            </a:extLst>
          </p:cNvPr>
          <p:cNvSpPr txBox="1"/>
          <p:nvPr/>
        </p:nvSpPr>
        <p:spPr>
          <a:xfrm>
            <a:off x="381000" y="5445205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ECR(Microwave)</a:t>
            </a:r>
            <a:endParaRPr lang="ko-KR" altLang="en-US" sz="3200" dirty="0"/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3302BBA1-FF04-404D-ACD7-26A1CF5D773D}"/>
              </a:ext>
            </a:extLst>
          </p:cNvPr>
          <p:cNvSpPr/>
          <p:nvPr/>
        </p:nvSpPr>
        <p:spPr>
          <a:xfrm>
            <a:off x="152400" y="1349007"/>
            <a:ext cx="228600" cy="161261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306B-B523-44F6-AD96-3E0831CD6570}"/>
              </a:ext>
            </a:extLst>
          </p:cNvPr>
          <p:cNvSpPr txBox="1"/>
          <p:nvPr/>
        </p:nvSpPr>
        <p:spPr>
          <a:xfrm>
            <a:off x="177800" y="1693648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13.56MHz RF</a:t>
            </a:r>
          </a:p>
          <a:p>
            <a:r>
              <a:rPr lang="ko-KR" altLang="en-US" dirty="0"/>
              <a:t>전계는 같으나 전극의 구조가 다르다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286DB-D614-4C88-8E64-AC4246412968}"/>
              </a:ext>
            </a:extLst>
          </p:cNvPr>
          <p:cNvSpPr txBox="1"/>
          <p:nvPr/>
        </p:nvSpPr>
        <p:spPr>
          <a:xfrm>
            <a:off x="177800" y="5934670"/>
            <a:ext cx="751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2.45GHz RF</a:t>
            </a:r>
          </a:p>
          <a:p>
            <a:r>
              <a:rPr lang="ko-KR" altLang="en-US" dirty="0"/>
              <a:t>전계가 훨씬 높으며</a:t>
            </a:r>
            <a:r>
              <a:rPr lang="en-US" altLang="ko-KR" dirty="0"/>
              <a:t>, </a:t>
            </a:r>
            <a:r>
              <a:rPr lang="ko-KR" altLang="en-US" dirty="0"/>
              <a:t>전극의 구조는 </a:t>
            </a:r>
            <a:r>
              <a:rPr lang="en-US" altLang="ko-KR" dirty="0"/>
              <a:t>CCP</a:t>
            </a:r>
            <a:r>
              <a:rPr lang="ko-KR" altLang="en-US" dirty="0"/>
              <a:t>타입과 같다</a:t>
            </a:r>
            <a:endParaRPr lang="en-US" altLang="ko-KR" dirty="0"/>
          </a:p>
          <a:p>
            <a:r>
              <a:rPr lang="ko-KR" altLang="en-US" dirty="0"/>
              <a:t>반도체 </a:t>
            </a:r>
            <a:r>
              <a:rPr lang="ko-KR" altLang="en-US" dirty="0" err="1"/>
              <a:t>에칭</a:t>
            </a:r>
            <a:r>
              <a:rPr lang="ko-KR" altLang="en-US" dirty="0"/>
              <a:t> 공정에서 주로 쓰는데 보통은 공업용으로 잘 쓰지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4636B-850C-497F-AB54-AAE0C71A36EF}"/>
              </a:ext>
            </a:extLst>
          </p:cNvPr>
          <p:cNvSpPr txBox="1"/>
          <p:nvPr/>
        </p:nvSpPr>
        <p:spPr>
          <a:xfrm>
            <a:off x="2743200" y="1152722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박막공정에 나오는 </a:t>
            </a:r>
            <a:r>
              <a:rPr lang="ko-KR" altLang="en-US" dirty="0" err="1"/>
              <a:t>마그네트론</a:t>
            </a:r>
            <a:r>
              <a:rPr lang="ko-KR" altLang="en-US" dirty="0"/>
              <a:t> </a:t>
            </a:r>
            <a:r>
              <a:rPr lang="ko-KR" altLang="en-US" dirty="0" err="1"/>
              <a:t>스퍼터</a:t>
            </a:r>
            <a:r>
              <a:rPr lang="ko-KR" altLang="en-US" dirty="0"/>
              <a:t> 타입이 </a:t>
            </a:r>
            <a:r>
              <a:rPr lang="en-US" altLang="ko-KR" dirty="0"/>
              <a:t>CCP</a:t>
            </a:r>
            <a:r>
              <a:rPr lang="ko-KR" altLang="en-US" dirty="0"/>
              <a:t>타입이다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플라즈마의 밀도가 균일하다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→ 넓은 영역 형성</a:t>
            </a:r>
            <a:r>
              <a:rPr lang="en-US" altLang="ko-KR" dirty="0"/>
              <a:t>(</a:t>
            </a:r>
            <a:r>
              <a:rPr lang="ko-KR" altLang="en-US" dirty="0" err="1"/>
              <a:t>스퍼터</a:t>
            </a:r>
            <a:r>
              <a:rPr lang="en-US" altLang="ko-KR" dirty="0"/>
              <a:t>, </a:t>
            </a:r>
            <a:r>
              <a:rPr lang="ko-KR" altLang="en-US" dirty="0"/>
              <a:t>증착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A9329-F168-440B-B467-D02717A9D906}"/>
              </a:ext>
            </a:extLst>
          </p:cNvPr>
          <p:cNvSpPr txBox="1"/>
          <p:nvPr/>
        </p:nvSpPr>
        <p:spPr>
          <a:xfrm>
            <a:off x="2597150" y="2669232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Inductive Coupled Plasma</a:t>
            </a:r>
          </a:p>
          <a:p>
            <a:r>
              <a:rPr lang="ko-KR" altLang="en-US" sz="2400" dirty="0"/>
              <a:t>유도 결합 플라즈마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8D42A-2794-4E05-96E4-59A66C8BD9CD}"/>
              </a:ext>
            </a:extLst>
          </p:cNvPr>
          <p:cNvSpPr txBox="1"/>
          <p:nvPr/>
        </p:nvSpPr>
        <p:spPr>
          <a:xfrm>
            <a:off x="177800" y="3399472"/>
            <a:ext cx="5765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코일에 교류전류를 흘려주면 이에 따라 발생된 자기장의 방향도 계속해서 바뀌게 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 err="1"/>
              <a:t>Ar</a:t>
            </a:r>
            <a:r>
              <a:rPr lang="en-US" altLang="ko-KR" dirty="0"/>
              <a:t> </a:t>
            </a:r>
            <a:r>
              <a:rPr lang="ko-KR" altLang="en-US" dirty="0"/>
              <a:t>기체 원자가 계속해서 충돌하게 되고 플라즈마가 형성된다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플라즈마의 밀도는 </a:t>
            </a:r>
            <a:r>
              <a:rPr lang="en-US" altLang="ko-KR" dirty="0"/>
              <a:t>CCP</a:t>
            </a:r>
            <a:r>
              <a:rPr lang="ko-KR" altLang="en-US" dirty="0"/>
              <a:t>보다 높으나 </a:t>
            </a:r>
            <a:r>
              <a:rPr lang="ko-KR" altLang="en-US" dirty="0" err="1"/>
              <a:t>불균일하다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→ 국부적인 가공</a:t>
            </a:r>
            <a:r>
              <a:rPr lang="en-US" altLang="ko-KR" dirty="0"/>
              <a:t>(</a:t>
            </a:r>
            <a:r>
              <a:rPr lang="ko-KR" altLang="en-US" dirty="0"/>
              <a:t>표면처리</a:t>
            </a:r>
            <a:r>
              <a:rPr lang="en-US" altLang="ko-KR" dirty="0"/>
              <a:t>, </a:t>
            </a:r>
            <a:r>
              <a:rPr lang="ko-KR" altLang="en-US" dirty="0" err="1"/>
              <a:t>에칭</a:t>
            </a:r>
            <a:r>
              <a:rPr lang="en-US" altLang="ko-KR" dirty="0"/>
              <a:t>, </a:t>
            </a:r>
            <a:r>
              <a:rPr lang="ko-KR" altLang="en-US" dirty="0" err="1"/>
              <a:t>부분표면개질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3867027-909B-419D-852C-A55B9FFB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2155313"/>
            <a:ext cx="2324100" cy="289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625159-8492-46C2-8079-99881D09ED9C}"/>
              </a:ext>
            </a:extLst>
          </p:cNvPr>
          <p:cNvSpPr txBox="1"/>
          <p:nvPr/>
        </p:nvSpPr>
        <p:spPr>
          <a:xfrm>
            <a:off x="275885" y="4996542"/>
            <a:ext cx="871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중앙을 기준으로 아래위로 </a:t>
            </a:r>
            <a:r>
              <a:rPr lang="en-US" altLang="ko-KR" dirty="0"/>
              <a:t>CCP, ICP</a:t>
            </a:r>
            <a:r>
              <a:rPr lang="ko-KR" altLang="en-US" dirty="0"/>
              <a:t>가 구분되어 있는 것을 </a:t>
            </a:r>
            <a:r>
              <a:rPr lang="en-US" altLang="ko-KR" dirty="0"/>
              <a:t>Helical Plasma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algn="r"/>
            <a:r>
              <a:rPr lang="en-US" altLang="ko-KR" dirty="0"/>
              <a:t>ICP, CCP</a:t>
            </a:r>
            <a:r>
              <a:rPr lang="ko-KR" altLang="en-US" dirty="0"/>
              <a:t>영역을 조절할 수 있으며</a:t>
            </a:r>
            <a:r>
              <a:rPr lang="en-US" altLang="ko-KR" dirty="0"/>
              <a:t>, </a:t>
            </a:r>
            <a:r>
              <a:rPr lang="ko-KR" altLang="en-US" dirty="0"/>
              <a:t>이 플라즈마는 횡방향으로 회전하기 때문에 </a:t>
            </a:r>
            <a:endParaRPr lang="en-US" altLang="ko-KR" dirty="0"/>
          </a:p>
          <a:p>
            <a:pPr algn="r"/>
            <a:r>
              <a:rPr lang="ko-KR" altLang="en-US" dirty="0"/>
              <a:t>측면에 플라즈마를 조사하는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368A4-0681-4845-9B9C-5D7C3020A878}"/>
              </a:ext>
            </a:extLst>
          </p:cNvPr>
          <p:cNvSpPr txBox="1"/>
          <p:nvPr/>
        </p:nvSpPr>
        <p:spPr>
          <a:xfrm>
            <a:off x="5638800" y="33671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플라즈마의 밀도가 높다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에너지가 높다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35E2-1D33-45AE-9522-260E9E72D2AB}"/>
              </a:ext>
            </a:extLst>
          </p:cNvPr>
          <p:cNvSpPr txBox="1"/>
          <p:nvPr/>
        </p:nvSpPr>
        <p:spPr>
          <a:xfrm>
            <a:off x="2597150" y="762000"/>
            <a:ext cx="393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Capacitance Coupled 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2E11A-F9D1-4D86-A4A5-538483001798}"/>
              </a:ext>
            </a:extLst>
          </p:cNvPr>
          <p:cNvSpPr txBox="1"/>
          <p:nvPr/>
        </p:nvSpPr>
        <p:spPr>
          <a:xfrm>
            <a:off x="381000" y="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시작이 있고 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접지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도 있으면 </a:t>
            </a:r>
            <a:r>
              <a:rPr lang="en-US" altLang="ko-KR" dirty="0">
                <a:solidFill>
                  <a:srgbClr val="FF0000"/>
                </a:solidFill>
              </a:rPr>
              <a:t>ICP, </a:t>
            </a:r>
            <a:r>
              <a:rPr lang="ko-KR" altLang="en-US" dirty="0">
                <a:solidFill>
                  <a:srgbClr val="FF0000"/>
                </a:solidFill>
              </a:rPr>
              <a:t>시작은 있는데 끝이 없으면 </a:t>
            </a:r>
            <a:r>
              <a:rPr lang="en-US" altLang="ko-KR" dirty="0">
                <a:solidFill>
                  <a:srgbClr val="FF0000"/>
                </a:solidFill>
              </a:rPr>
              <a:t>CCP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1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478" y="835660"/>
            <a:ext cx="8258556" cy="4698491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673481" y="1769999"/>
            <a:ext cx="142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최신기술</a:t>
            </a:r>
            <a:endParaRPr lang="ko-KR" altLang="ko-KR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3694" y="2088007"/>
            <a:ext cx="3168396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5"/>
          <p:cNvCxnSpPr/>
          <p:nvPr/>
        </p:nvCxnSpPr>
        <p:spPr>
          <a:xfrm>
            <a:off x="2051685" y="3068955"/>
            <a:ext cx="1224153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3609" y="124714"/>
            <a:ext cx="623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Glow discharge mode에 따른 분류 및 특성</a:t>
            </a:r>
            <a:endParaRPr lang="ko-KR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22FCF-51E1-442B-B476-130CB200082D}"/>
              </a:ext>
            </a:extLst>
          </p:cNvPr>
          <p:cNvSpPr txBox="1"/>
          <p:nvPr/>
        </p:nvSpPr>
        <p:spPr>
          <a:xfrm>
            <a:off x="6096000" y="274331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ICP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6666"/>
          <a:stretch/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3C008-C33D-4536-A596-449CE3D80248}"/>
              </a:ext>
            </a:extLst>
          </p:cNvPr>
          <p:cNvSpPr txBox="1"/>
          <p:nvPr/>
        </p:nvSpPr>
        <p:spPr>
          <a:xfrm>
            <a:off x="152400" y="46482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전체를 다 로에 넣어서 가열하지 말고</a:t>
            </a:r>
            <a:r>
              <a:rPr lang="en-US" altLang="ko-KR" dirty="0"/>
              <a:t> </a:t>
            </a:r>
            <a:r>
              <a:rPr lang="ko-KR" altLang="en-US" dirty="0"/>
              <a:t>표면만 급작스럽게 가열해서 식히는 방식으로 열처리해보자 해서 나온 게 고주파</a:t>
            </a:r>
            <a:r>
              <a:rPr lang="en-US" altLang="ko-KR" dirty="0"/>
              <a:t>, </a:t>
            </a:r>
            <a:r>
              <a:rPr lang="ko-KR" altLang="en-US" dirty="0"/>
              <a:t>화염</a:t>
            </a:r>
            <a:r>
              <a:rPr lang="en-US" altLang="ko-KR" dirty="0"/>
              <a:t>, </a:t>
            </a:r>
            <a:r>
              <a:rPr lang="ko-KR" altLang="en-US" dirty="0" err="1"/>
              <a:t>전해담금질과</a:t>
            </a:r>
            <a:r>
              <a:rPr lang="ko-KR" altLang="en-US" dirty="0"/>
              <a:t> 같은 </a:t>
            </a:r>
            <a:r>
              <a:rPr lang="ko-KR" altLang="en-US" dirty="0" err="1"/>
              <a:t>표면담금질</a:t>
            </a:r>
            <a:endParaRPr lang="en-US" altLang="ko-KR" dirty="0"/>
          </a:p>
          <a:p>
            <a:r>
              <a:rPr lang="ko-KR" altLang="en-US" dirty="0"/>
              <a:t>기존의 방식은 전체를 가열해서 전체를 </a:t>
            </a:r>
            <a:r>
              <a:rPr lang="ko-KR" altLang="en-US" dirty="0" err="1"/>
              <a:t>급냉시켜야</a:t>
            </a:r>
            <a:r>
              <a:rPr lang="ko-KR" altLang="en-US" dirty="0"/>
              <a:t> 했기 때문에 경도를 결정하는 것은 재료 내 </a:t>
            </a:r>
            <a:r>
              <a:rPr lang="ko-KR" altLang="en-US" dirty="0" err="1"/>
              <a:t>탄소함량이었다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탄소함량이 많을수록 급랭 후 재료 내 잔류압축응력과 </a:t>
            </a:r>
            <a:r>
              <a:rPr lang="ko-KR" altLang="en-US" dirty="0" err="1"/>
              <a:t>잔류인장응력이</a:t>
            </a:r>
            <a:r>
              <a:rPr lang="ko-KR" altLang="en-US" dirty="0"/>
              <a:t> 크다</a:t>
            </a:r>
            <a:r>
              <a:rPr lang="en-US" altLang="ko-KR" dirty="0"/>
              <a:t>. </a:t>
            </a:r>
            <a:r>
              <a:rPr lang="ko-KR" altLang="en-US" dirty="0"/>
              <a:t>이를 담금질성이 좋다고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6D531-E54A-414A-ABC3-265F5157F118}"/>
              </a:ext>
            </a:extLst>
          </p:cNvPr>
          <p:cNvSpPr txBox="1"/>
          <p:nvPr/>
        </p:nvSpPr>
        <p:spPr>
          <a:xfrm>
            <a:off x="6553200" y="7620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150°C </a:t>
            </a:r>
            <a:r>
              <a:rPr lang="ko-KR" altLang="en-US" sz="1400" dirty="0">
                <a:solidFill>
                  <a:srgbClr val="FF0000"/>
                </a:solidFill>
              </a:rPr>
              <a:t>정도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478" y="188595"/>
            <a:ext cx="8042782" cy="45599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78169" y="4085651"/>
            <a:ext cx="2737231" cy="1384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2155"/>
              </a:lnSpc>
            </a:pPr>
            <a:r>
              <a:rPr lang="en-US" altLang="ko-KR" sz="1400" dirty="0" err="1">
                <a:solidFill>
                  <a:srgbClr val="000000"/>
                </a:solidFill>
              </a:rPr>
              <a:t>탄소량</a:t>
            </a:r>
            <a:r>
              <a:rPr lang="en-US" altLang="ko-KR" sz="1400" dirty="0">
                <a:solidFill>
                  <a:srgbClr val="000000"/>
                </a:solidFill>
              </a:rPr>
              <a:t> 증가=경도 증가 (~0.8%)</a:t>
            </a:r>
          </a:p>
          <a:p>
            <a:pPr indent="79375">
              <a:lnSpc>
                <a:spcPts val="2155"/>
              </a:lnSpc>
            </a:pPr>
            <a:r>
              <a:rPr lang="ko-KR" altLang="en-US" sz="1400" dirty="0">
                <a:solidFill>
                  <a:srgbClr val="000000"/>
                </a:solidFill>
              </a:rPr>
              <a:t>일반적으로는 </a:t>
            </a:r>
            <a:r>
              <a:rPr lang="ko-KR" altLang="en-US" sz="1400" dirty="0" err="1">
                <a:solidFill>
                  <a:srgbClr val="000000"/>
                </a:solidFill>
              </a:rPr>
              <a:t>탄소량이</a:t>
            </a:r>
            <a:r>
              <a:rPr lang="ko-KR" altLang="en-US" sz="1400" dirty="0">
                <a:solidFill>
                  <a:srgbClr val="000000"/>
                </a:solidFill>
              </a:rPr>
              <a:t> 증가함에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indent="79375">
              <a:lnSpc>
                <a:spcPts val="2155"/>
              </a:lnSpc>
            </a:pPr>
            <a:r>
              <a:rPr lang="ko-KR" altLang="en-US" sz="1400" dirty="0">
                <a:solidFill>
                  <a:srgbClr val="000000"/>
                </a:solidFill>
              </a:rPr>
              <a:t>따라 </a:t>
            </a:r>
            <a:r>
              <a:rPr lang="ko-KR" altLang="en-US" sz="1400" dirty="0" err="1">
                <a:solidFill>
                  <a:srgbClr val="000000"/>
                </a:solidFill>
              </a:rPr>
              <a:t>경도값도</a:t>
            </a:r>
            <a:r>
              <a:rPr lang="ko-KR" altLang="en-US" sz="1400" dirty="0">
                <a:solidFill>
                  <a:srgbClr val="000000"/>
                </a:solidFill>
              </a:rPr>
              <a:t> 증가하는데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indent="79375">
              <a:lnSpc>
                <a:spcPts val="2155"/>
              </a:lnSpc>
            </a:pPr>
            <a:r>
              <a:rPr lang="ko-KR" altLang="en-US" sz="1400" b="1" dirty="0" err="1">
                <a:solidFill>
                  <a:srgbClr val="000000"/>
                </a:solidFill>
              </a:rPr>
              <a:t>표면담금질</a:t>
            </a:r>
            <a:r>
              <a:rPr lang="ko-KR" altLang="en-US" sz="1400" b="1" dirty="0">
                <a:solidFill>
                  <a:srgbClr val="000000"/>
                </a:solidFill>
              </a:rPr>
              <a:t> 강화처리법</a:t>
            </a:r>
            <a:r>
              <a:rPr lang="ko-KR" altLang="en-US" sz="1400" dirty="0">
                <a:solidFill>
                  <a:srgbClr val="000000"/>
                </a:solidFill>
              </a:rPr>
              <a:t>을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indent="79375">
              <a:lnSpc>
                <a:spcPts val="2155"/>
              </a:lnSpc>
            </a:pPr>
            <a:r>
              <a:rPr lang="ko-KR" altLang="en-US" sz="1400" dirty="0">
                <a:solidFill>
                  <a:srgbClr val="000000"/>
                </a:solidFill>
              </a:rPr>
              <a:t>적용하면</a:t>
            </a:r>
            <a:r>
              <a:rPr lang="en-US" altLang="ko-KR" sz="1400" dirty="0">
                <a:solidFill>
                  <a:srgbClr val="000000"/>
                </a:solidFill>
              </a:rPr>
              <a:t>, 0.45% </a:t>
            </a:r>
            <a:r>
              <a:rPr lang="en-US" altLang="ko-KR" sz="1400" dirty="0" err="1">
                <a:solidFill>
                  <a:srgbClr val="000000"/>
                </a:solidFill>
              </a:rPr>
              <a:t>탄소강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</a:rPr>
              <a:t>중탄소강</a:t>
            </a:r>
            <a:r>
              <a:rPr lang="en-US" altLang="ko-KR" sz="1400" dirty="0">
                <a:solidFill>
                  <a:srgbClr val="000000"/>
                </a:solidFill>
              </a:rPr>
              <a:t>)도 </a:t>
            </a:r>
          </a:p>
          <a:p>
            <a:pPr indent="79375">
              <a:lnSpc>
                <a:spcPts val="2025"/>
              </a:lnSpc>
            </a:pPr>
            <a:r>
              <a:rPr lang="en-US" altLang="ko-KR" sz="1400" dirty="0" err="1">
                <a:solidFill>
                  <a:srgbClr val="000000"/>
                </a:solidFill>
              </a:rPr>
              <a:t>충분히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</a:rPr>
              <a:t>경화되어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</a:rPr>
              <a:t>재료비가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</a:rPr>
              <a:t>크게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indent="79375">
              <a:lnSpc>
                <a:spcPts val="2025"/>
              </a:lnSpc>
            </a:pPr>
            <a:r>
              <a:rPr lang="en-US" altLang="ko-KR" sz="1400" dirty="0" err="1">
                <a:solidFill>
                  <a:srgbClr val="000000"/>
                </a:solidFill>
              </a:rPr>
              <a:t>절감된다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indent="79375">
              <a:lnSpc>
                <a:spcPts val="2155"/>
              </a:lnSpc>
            </a:pPr>
            <a:endParaRPr lang="en-US" altLang="ko-KR" sz="14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005072"/>
            <a:ext cx="1674876" cy="1584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8429" y="4005072"/>
            <a:ext cx="1727327" cy="1584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5756" y="4005072"/>
            <a:ext cx="2452624" cy="253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E3D72-D81C-4946-9332-878EE81B75C8}"/>
              </a:ext>
            </a:extLst>
          </p:cNvPr>
          <p:cNvSpPr txBox="1"/>
          <p:nvPr/>
        </p:nvSpPr>
        <p:spPr>
          <a:xfrm>
            <a:off x="3581400" y="838200"/>
            <a:ext cx="545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흘려주는 전류가 교류이기 때문에 짧은 시간동안 전기장이 계속 바뀌면서 자기장이 바뀌게 되는데 이로 인해 금속 안에 있는 전자가 회전을 하게 되고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전자와 금속 내 원자가 서로 충돌하게 되어 이로 인해 열이 발생하게 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D7463-C7A2-469B-BFE3-8AF522963235}"/>
              </a:ext>
            </a:extLst>
          </p:cNvPr>
          <p:cNvSpPr txBox="1"/>
          <p:nvPr/>
        </p:nvSpPr>
        <p:spPr>
          <a:xfrm>
            <a:off x="5486400" y="1666770"/>
            <a:ext cx="2307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고주파로 인해 자기장이 유도됨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63D7C5-5B3E-49D0-8531-20BA3CCB8420}"/>
              </a:ext>
            </a:extLst>
          </p:cNvPr>
          <p:cNvSpPr/>
          <p:nvPr/>
        </p:nvSpPr>
        <p:spPr>
          <a:xfrm>
            <a:off x="2362200" y="2743200"/>
            <a:ext cx="33528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DC8AFB-6D4B-4EF4-8362-8A06BC06E00E}"/>
              </a:ext>
            </a:extLst>
          </p:cNvPr>
          <p:cNvSpPr/>
          <p:nvPr/>
        </p:nvSpPr>
        <p:spPr>
          <a:xfrm>
            <a:off x="6201228" y="4070576"/>
            <a:ext cx="245262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94641-C275-4990-92F2-C1A6CDF25776}"/>
              </a:ext>
            </a:extLst>
          </p:cNvPr>
          <p:cNvSpPr txBox="1"/>
          <p:nvPr/>
        </p:nvSpPr>
        <p:spPr>
          <a:xfrm>
            <a:off x="5334000" y="369930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재료 내 탄소함량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CB394D-0223-419B-AB96-FA99CBED759B}"/>
              </a:ext>
            </a:extLst>
          </p:cNvPr>
          <p:cNvSpPr/>
          <p:nvPr/>
        </p:nvSpPr>
        <p:spPr>
          <a:xfrm>
            <a:off x="5360225" y="3688465"/>
            <a:ext cx="142157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B2515-1A93-4052-BC92-52CB8150F934}"/>
              </a:ext>
            </a:extLst>
          </p:cNvPr>
          <p:cNvSpPr txBox="1"/>
          <p:nvPr/>
        </p:nvSpPr>
        <p:spPr>
          <a:xfrm>
            <a:off x="230536" y="6530905"/>
            <a:ext cx="820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특정 부위에만 국부적으로 </a:t>
            </a:r>
            <a:r>
              <a:rPr lang="ko-KR" altLang="en-US" sz="1200" dirty="0" err="1"/>
              <a:t>침탄시켜</a:t>
            </a:r>
            <a:r>
              <a:rPr lang="ko-KR" altLang="en-US" sz="1200" dirty="0"/>
              <a:t> 원하는 물성을 얻을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486345-A2B8-41BA-BB41-7D6D49580CF5}"/>
              </a:ext>
            </a:extLst>
          </p:cNvPr>
          <p:cNvSpPr/>
          <p:nvPr/>
        </p:nvSpPr>
        <p:spPr>
          <a:xfrm>
            <a:off x="1282700" y="6515100"/>
            <a:ext cx="32893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20BA3-402A-4C09-8510-891725468856}"/>
              </a:ext>
            </a:extLst>
          </p:cNvPr>
          <p:cNvSpPr txBox="1"/>
          <p:nvPr/>
        </p:nvSpPr>
        <p:spPr>
          <a:xfrm>
            <a:off x="6549072" y="5944976"/>
            <a:ext cx="245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~ 0.4% : </a:t>
            </a:r>
            <a:r>
              <a:rPr lang="ko-KR" altLang="en-US" dirty="0" err="1"/>
              <a:t>저탄소강</a:t>
            </a:r>
            <a:endParaRPr lang="en-US" altLang="ko-KR" dirty="0"/>
          </a:p>
          <a:p>
            <a:pPr algn="r"/>
            <a:r>
              <a:rPr lang="en-US" altLang="ko-KR" dirty="0"/>
              <a:t>0.4% : </a:t>
            </a:r>
            <a:r>
              <a:rPr lang="ko-KR" altLang="en-US" dirty="0" err="1"/>
              <a:t>중탄소강</a:t>
            </a:r>
            <a:endParaRPr lang="en-US" altLang="ko-KR" dirty="0"/>
          </a:p>
          <a:p>
            <a:pPr algn="r"/>
            <a:r>
              <a:rPr lang="en-US" altLang="ko-KR" dirty="0"/>
              <a:t>0.8 ~ 1.0% : </a:t>
            </a:r>
            <a:r>
              <a:rPr lang="ko-KR" altLang="en-US" dirty="0" err="1"/>
              <a:t>고탄소강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E0C3D-432C-4D4C-A943-6E23A16A5AFB}"/>
              </a:ext>
            </a:extLst>
          </p:cNvPr>
          <p:cNvSpPr txBox="1"/>
          <p:nvPr/>
        </p:nvSpPr>
        <p:spPr>
          <a:xfrm>
            <a:off x="588645" y="5685866"/>
            <a:ext cx="29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기어를 표면 담금질 강화처리 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318" y="188722"/>
            <a:ext cx="8322945" cy="4597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21" y="3429000"/>
            <a:ext cx="6174613" cy="2664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469" y="3432683"/>
            <a:ext cx="2232279" cy="3001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85" y="3910203"/>
            <a:ext cx="1068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</a:rPr>
              <a:t>표면경도</a:t>
            </a:r>
            <a:endParaRPr lang="ko-KR" altLang="ko-KR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079" y="5585587"/>
            <a:ext cx="1256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</a:rPr>
              <a:t>모재의 경도</a:t>
            </a:r>
            <a:endParaRPr lang="ko-KR" altLang="ko-KR" sz="1100" b="1" dirty="0"/>
          </a:p>
        </p:txBody>
      </p:sp>
      <p:sp>
        <p:nvSpPr>
          <p:cNvPr id="4" name="FreeForm 3"/>
          <p:cNvSpPr/>
          <p:nvPr/>
        </p:nvSpPr>
        <p:spPr>
          <a:xfrm>
            <a:off x="778637" y="5643118"/>
            <a:ext cx="530733" cy="952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733" h="9525">
                <a:moveTo>
                  <a:pt x="530733" y="0"/>
                </a:moveTo>
                <a:lnTo>
                  <a:pt x="0" y="0"/>
                </a:lnTo>
                <a:lnTo>
                  <a:pt x="0" y="9525"/>
                </a:lnTo>
                <a:lnTo>
                  <a:pt x="530733" y="9525"/>
                </a:lnTo>
                <a:lnTo>
                  <a:pt x="530733" y="0"/>
                </a:lnTo>
              </a:path>
            </a:pathLst>
          </a:custGeom>
          <a:solidFill>
            <a:srgbClr val="497DB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69239" y="5599303"/>
            <a:ext cx="89662" cy="9715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  <a:gd name="connsiteX8" fmla="*/ 0 w 0"/>
              <a:gd name="connsiteY8" fmla="*/ 0 w 0"/>
              <a:gd name="connsiteX9" fmla="*/ 0 w 0"/>
              <a:gd name="connsiteY9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662" h="97155">
                <a:moveTo>
                  <a:pt x="83185" y="0"/>
                </a:moveTo>
                <a:lnTo>
                  <a:pt x="0" y="48641"/>
                </a:lnTo>
                <a:lnTo>
                  <a:pt x="83185" y="97155"/>
                </a:lnTo>
                <a:cubicBezTo>
                  <a:pt x="85471" y="98425"/>
                  <a:pt x="88392" y="97663"/>
                  <a:pt x="89662" y="95377"/>
                </a:cubicBezTo>
                <a:cubicBezTo>
                  <a:pt x="91059" y="93218"/>
                  <a:pt x="90297" y="90297"/>
                  <a:pt x="88011" y="88900"/>
                </a:cubicBezTo>
                <a:lnTo>
                  <a:pt x="11811" y="44450"/>
                </a:lnTo>
                <a:lnTo>
                  <a:pt x="11811" y="52705"/>
                </a:lnTo>
                <a:lnTo>
                  <a:pt x="88011" y="8255"/>
                </a:lnTo>
                <a:cubicBezTo>
                  <a:pt x="90297" y="6985"/>
                  <a:pt x="91059" y="4064"/>
                  <a:pt x="89662" y="1778"/>
                </a:cubicBezTo>
                <a:cubicBezTo>
                  <a:pt x="88392" y="-508"/>
                  <a:pt x="85471" y="-1270"/>
                  <a:pt x="83185" y="0"/>
                </a:cubicBezTo>
              </a:path>
            </a:pathLst>
          </a:custGeom>
          <a:solidFill>
            <a:srgbClr val="497DB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F73A5-024D-4157-BCE6-3E15E5D939AD}"/>
              </a:ext>
            </a:extLst>
          </p:cNvPr>
          <p:cNvSpPr txBox="1"/>
          <p:nvPr/>
        </p:nvSpPr>
        <p:spPr>
          <a:xfrm>
            <a:off x="2555621" y="442261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FF0000"/>
                </a:solidFill>
              </a:rPr>
              <a:t>13.65MHz</a:t>
            </a:r>
            <a:endParaRPr lang="ko-KR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7639-ABE0-4D37-8C51-E370E2E82C93}"/>
              </a:ext>
            </a:extLst>
          </p:cNvPr>
          <p:cNvSpPr txBox="1"/>
          <p:nvPr/>
        </p:nvSpPr>
        <p:spPr>
          <a:xfrm>
            <a:off x="5715000" y="3429000"/>
            <a:ext cx="2418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대충 여러 번 해도 상관 없다는 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BB05F-015B-4E79-8AF1-4A70BAE12C7D}"/>
              </a:ext>
            </a:extLst>
          </p:cNvPr>
          <p:cNvSpPr txBox="1"/>
          <p:nvPr/>
        </p:nvSpPr>
        <p:spPr>
          <a:xfrm>
            <a:off x="6096000" y="564172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와전류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교류 자기장에 의해 전자가 회전하면서 만드는 전류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41" y="197739"/>
            <a:ext cx="7560691" cy="4707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32" y="3501009"/>
            <a:ext cx="7776718" cy="1709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9166" y="5368163"/>
            <a:ext cx="60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기어의 고주파 가열 침투 깊이(d) = 5.03 x 10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˄</a:t>
            </a:r>
            <a:r>
              <a:rPr lang="en-US" altLang="ko-KR" dirty="0">
                <a:solidFill>
                  <a:srgbClr val="000000"/>
                </a:solidFill>
              </a:rPr>
              <a:t>3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en-US" altLang="ko-KR" dirty="0">
                <a:solidFill>
                  <a:srgbClr val="000000"/>
                </a:solidFill>
              </a:rPr>
              <a:t>f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924175" y="5636387"/>
            <a:ext cx="3350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 : </a:t>
            </a:r>
            <a:r>
              <a:rPr lang="en-US" altLang="ko-KR" sz="1600" dirty="0">
                <a:solidFill>
                  <a:srgbClr val="000000"/>
                </a:solidFill>
              </a:rPr>
              <a:t>비저항</a:t>
            </a:r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μ </a:t>
            </a:r>
            <a:r>
              <a:rPr lang="en-US" altLang="ko-KR" sz="1600" dirty="0">
                <a:solidFill>
                  <a:srgbClr val="000000"/>
                </a:solidFill>
              </a:rPr>
              <a:t>: 투자율, f: 주파수</a:t>
            </a:r>
            <a:endParaRPr lang="ko-KR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3CAC30-1FE0-45B9-82EA-3CA8FA4E279B}"/>
              </a:ext>
            </a:extLst>
          </p:cNvPr>
          <p:cNvSpPr/>
          <p:nvPr/>
        </p:nvSpPr>
        <p:spPr>
          <a:xfrm>
            <a:off x="3048000" y="2781300"/>
            <a:ext cx="16764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2D905-87DE-402C-ACF6-0365FFC31D8D}"/>
              </a:ext>
            </a:extLst>
          </p:cNvPr>
          <p:cNvSpPr txBox="1"/>
          <p:nvPr/>
        </p:nvSpPr>
        <p:spPr>
          <a:xfrm>
            <a:off x="6390259" y="34671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골고루 가열이 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D1A32-737E-4E8B-8695-BAFFE56F14B6}"/>
              </a:ext>
            </a:extLst>
          </p:cNvPr>
          <p:cNvSpPr txBox="1"/>
          <p:nvPr/>
        </p:nvSpPr>
        <p:spPr>
          <a:xfrm>
            <a:off x="1266698" y="5974941"/>
            <a:ext cx="71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주파수를 조절해주면 가열 침투 깊이를 조절할 수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코일을 복잡한 모양으로 만들 필요가 없다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48761-7F20-4A92-8F15-F7EF20BDB0E6}"/>
              </a:ext>
            </a:extLst>
          </p:cNvPr>
          <p:cNvSpPr txBox="1"/>
          <p:nvPr/>
        </p:nvSpPr>
        <p:spPr>
          <a:xfrm>
            <a:off x="2438400" y="517706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고주파수 </a:t>
            </a:r>
            <a:r>
              <a:rPr lang="en-US" altLang="ko-KR" sz="1200" dirty="0">
                <a:solidFill>
                  <a:srgbClr val="FF0000"/>
                </a:solidFill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</a:rPr>
              <a:t>얕다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바깥쪽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95A10-2F4F-43E3-8031-B75A040720BC}"/>
              </a:ext>
            </a:extLst>
          </p:cNvPr>
          <p:cNvSpPr txBox="1"/>
          <p:nvPr/>
        </p:nvSpPr>
        <p:spPr>
          <a:xfrm>
            <a:off x="4419600" y="5177060"/>
            <a:ext cx="1854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저주파수 </a:t>
            </a:r>
            <a:r>
              <a:rPr lang="en-US" altLang="ko-KR" sz="1200" dirty="0">
                <a:solidFill>
                  <a:srgbClr val="FF0000"/>
                </a:solidFill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</a:rPr>
              <a:t>깊다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안쪽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69095-B229-4125-8467-275F834084BE}"/>
              </a:ext>
            </a:extLst>
          </p:cNvPr>
          <p:cNvSpPr txBox="1"/>
          <p:nvPr/>
        </p:nvSpPr>
        <p:spPr>
          <a:xfrm>
            <a:off x="4863464" y="2781299"/>
            <a:ext cx="328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장점이자 단점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전체적인 가열은 어렵다는 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32" y="260604"/>
            <a:ext cx="7776718" cy="4460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51" y="1761109"/>
            <a:ext cx="2004949" cy="29597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7671" y="4921631"/>
            <a:ext cx="701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화염 경화의 깊이는 산소-아세틸렌 가스의 유량과 가열속도(mm/Min)에 의존한다.</a:t>
            </a:r>
            <a:endParaRPr lang="ko-KR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7671" y="5241671"/>
            <a:ext cx="625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화염 가열 후 신속하고 충분한 수량으로 냉각한다 (경화층의 연화 방지!!)</a:t>
            </a:r>
            <a:endParaRPr lang="ko-KR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40155" y="5561711"/>
            <a:ext cx="3558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- 피처리물의 불균일 냉각을 방지할 것</a:t>
            </a:r>
            <a:endParaRPr lang="ko-KR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D3C38-3A1C-4578-B941-1BC881620A14}"/>
              </a:ext>
            </a:extLst>
          </p:cNvPr>
          <p:cNvSpPr/>
          <p:nvPr/>
        </p:nvSpPr>
        <p:spPr>
          <a:xfrm>
            <a:off x="1240155" y="4940300"/>
            <a:ext cx="592264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86D98F-E421-4BA2-B3C3-D691CD3FCC6C}"/>
              </a:ext>
            </a:extLst>
          </p:cNvPr>
          <p:cNvSpPr/>
          <p:nvPr/>
        </p:nvSpPr>
        <p:spPr>
          <a:xfrm>
            <a:off x="7129459" y="3595689"/>
            <a:ext cx="37052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C059F-B5F9-4DAB-B9DE-83727C5AC405}"/>
              </a:ext>
            </a:extLst>
          </p:cNvPr>
          <p:cNvSpPr txBox="1"/>
          <p:nvPr/>
        </p:nvSpPr>
        <p:spPr>
          <a:xfrm>
            <a:off x="2857880" y="4682738"/>
            <a:ext cx="217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산소와 아세틸렌 가스의 비율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6B43C-AED2-419C-8419-E4A5E2FB4611}"/>
              </a:ext>
            </a:extLst>
          </p:cNvPr>
          <p:cNvSpPr txBox="1"/>
          <p:nvPr/>
        </p:nvSpPr>
        <p:spPr>
          <a:xfrm>
            <a:off x="2463419" y="899965"/>
            <a:ext cx="645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이 코일은 전류가 흐르는 게 아니고 가스 라인이고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홀을 통해서 피처리물 표면에 가스가 분사된다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2DF79-C5EC-4463-AF5D-3FDC91A3565B}"/>
              </a:ext>
            </a:extLst>
          </p:cNvPr>
          <p:cNvSpPr txBox="1"/>
          <p:nvPr/>
        </p:nvSpPr>
        <p:spPr>
          <a:xfrm>
            <a:off x="2463419" y="5963590"/>
            <a:ext cx="645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아세틸린</a:t>
            </a:r>
            <a:r>
              <a:rPr lang="ko-KR" altLang="en-US" sz="1100" dirty="0">
                <a:solidFill>
                  <a:srgbClr val="FF0000"/>
                </a:solidFill>
              </a:rPr>
              <a:t> 가스 비율이 높을 수록 화염온도가 높아져 화염 경화의 깊이가 깊어진다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478" y="237617"/>
            <a:ext cx="8157464" cy="44645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7381" y="3717163"/>
            <a:ext cx="3393186" cy="2422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5363" y="4693920"/>
            <a:ext cx="3402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</a:rPr>
              <a:t>전해 담금질 </a:t>
            </a:r>
            <a:r>
              <a:rPr lang="en-US" altLang="ko-KR" sz="1400" dirty="0">
                <a:solidFill>
                  <a:srgbClr val="000000"/>
                </a:solidFill>
              </a:rPr>
              <a:t>[Electrolytic Hardening]</a:t>
            </a:r>
            <a:endParaRPr lang="ko-KR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5363" y="4907280"/>
            <a:ext cx="336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경화시키고자 하는 처리품을 전해액</a:t>
            </a:r>
            <a:endParaRPr lang="ko-KR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363" y="5120640"/>
            <a:ext cx="405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(40%-Na</a:t>
            </a:r>
            <a:r>
              <a:rPr lang="en-US" altLang="ko-KR" sz="9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CO</a:t>
            </a:r>
            <a:r>
              <a:rPr lang="en-US" altLang="ko-KR" sz="900" dirty="0">
                <a:solidFill>
                  <a:srgbClr val="000000"/>
                </a:solidFill>
              </a:rPr>
              <a:t>3</a:t>
            </a:r>
            <a:r>
              <a:rPr lang="en-US" altLang="ko-KR" sz="1400" dirty="0">
                <a:solidFill>
                  <a:srgbClr val="000000"/>
                </a:solidFill>
              </a:rPr>
              <a:t>, 20%-HCl, 40%-MgCl</a:t>
            </a:r>
            <a:r>
              <a:rPr lang="en-US" altLang="ko-KR" sz="900" dirty="0">
                <a:solidFill>
                  <a:srgbClr val="000000"/>
                </a:solidFill>
              </a:rPr>
              <a:t>2 </a:t>
            </a:r>
            <a:r>
              <a:rPr lang="en-US" altLang="ko-KR" sz="1400" dirty="0">
                <a:solidFill>
                  <a:srgbClr val="000000"/>
                </a:solidFill>
              </a:rPr>
              <a:t>수용액)</a:t>
            </a:r>
            <a:endParaRPr lang="ko-KR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363" y="5334000"/>
            <a:ext cx="4318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에 넣고 처리품을 음극에 접속하고, 10초 내외로</a:t>
            </a:r>
            <a:endParaRPr lang="ko-KR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5363" y="5547233"/>
            <a:ext cx="359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100~260 V, 5~10 A/㎠, 통전 처리한다.</a:t>
            </a:r>
            <a:endParaRPr lang="ko-KR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7228B-DB61-49BD-A6AA-4E4BA3F0572E}"/>
              </a:ext>
            </a:extLst>
          </p:cNvPr>
          <p:cNvSpPr txBox="1"/>
          <p:nvPr/>
        </p:nvSpPr>
        <p:spPr>
          <a:xfrm>
            <a:off x="4825364" y="6139688"/>
            <a:ext cx="431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양극판에 </a:t>
            </a:r>
            <a:r>
              <a:rPr lang="en-US" altLang="ko-KR" sz="1600" dirty="0"/>
              <a:t>100V </a:t>
            </a:r>
            <a:r>
              <a:rPr lang="ko-KR" altLang="en-US" sz="1600" dirty="0"/>
              <a:t>전류를 걸어주면 전해액이 분리되며 전해액 내에서 발열현상이 일어난다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0B1D4-BD1A-4B91-9DE0-70BAC41BB165}"/>
              </a:ext>
            </a:extLst>
          </p:cNvPr>
          <p:cNvSpPr txBox="1"/>
          <p:nvPr/>
        </p:nvSpPr>
        <p:spPr>
          <a:xfrm>
            <a:off x="800100" y="5334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소요시간이 작다</a:t>
            </a:r>
            <a:r>
              <a:rPr lang="en-US" altLang="ko-KR" dirty="0"/>
              <a:t>. (</a:t>
            </a:r>
            <a:r>
              <a:rPr lang="ko-KR" altLang="en-US" dirty="0" err="1"/>
              <a:t>초단위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큰 제품은 안 되고 작은 제품만 가능하다</a:t>
            </a:r>
            <a:r>
              <a:rPr lang="en-US" altLang="ko-KR" dirty="0"/>
              <a:t>. (</a:t>
            </a:r>
            <a:r>
              <a:rPr lang="ko-KR" altLang="en-US" dirty="0"/>
              <a:t>전해액 용기에 넣기 쉽게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764</Words>
  <Application>Microsoft Office PowerPoint</Application>
  <PresentationFormat>화면 슬라이드 쇼(4:3)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동원 서</cp:lastModifiedBy>
  <cp:revision>25</cp:revision>
  <dcterms:created xsi:type="dcterms:W3CDTF">2006-08-16T00:00:00Z</dcterms:created>
  <dcterms:modified xsi:type="dcterms:W3CDTF">2020-09-28T09:32:35Z</dcterms:modified>
</cp:coreProperties>
</file>