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8" y="79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637" y="241173"/>
            <a:ext cx="6061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</a:rPr>
              <a:t>충격담금질 : </a:t>
            </a:r>
            <a:r>
              <a:rPr lang="en-US" altLang="ko-KR" sz="2000" b="1" u="sng" dirty="0">
                <a:solidFill>
                  <a:srgbClr val="000000"/>
                </a:solidFill>
              </a:rPr>
              <a:t>LASER </a:t>
            </a:r>
            <a:r>
              <a:rPr lang="en-US" altLang="ko-KR" sz="2000" b="1" dirty="0">
                <a:solidFill>
                  <a:srgbClr val="000000"/>
                </a:solidFill>
              </a:rPr>
              <a:t>표면조사 담금질 </a:t>
            </a:r>
            <a:r>
              <a:rPr lang="en-US" altLang="ko-KR" sz="2000" b="1" dirty="0">
                <a:solidFill>
                  <a:srgbClr val="FF0000"/>
                </a:solidFill>
              </a:rPr>
              <a:t>(Self-Quenching)</a:t>
            </a:r>
            <a:endParaRPr lang="ko-KR" altLang="ko-KR" sz="20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623" y="692785"/>
            <a:ext cx="8136890" cy="4400931"/>
          </a:xfrm>
          <a:prstGeom prst="rect">
            <a:avLst/>
          </a:prstGeom>
        </p:spPr>
      </p:pic>
      <p:sp>
        <p:nvSpPr>
          <p:cNvPr id="6" name="Rectangle 3"/>
          <p:cNvSpPr/>
          <p:nvPr/>
        </p:nvSpPr>
        <p:spPr>
          <a:xfrm>
            <a:off x="4992242" y="3789045"/>
            <a:ext cx="3565271" cy="30689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20700">
              <a:lnSpc>
                <a:spcPts val="2410"/>
              </a:lnSpc>
            </a:pPr>
            <a:r>
              <a:rPr lang="en-US" altLang="ko-KR" b="1" dirty="0">
                <a:solidFill>
                  <a:srgbClr val="000000"/>
                </a:solidFill>
              </a:rPr>
              <a:t>과정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451" y="3789045"/>
            <a:ext cx="4812791" cy="2808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9252" y="3776852"/>
            <a:ext cx="19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유도방출 </a:t>
            </a:r>
            <a:endParaRPr lang="ko-KR" altLang="ko-KR" b="1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7408" y="4082669"/>
            <a:ext cx="4685284" cy="1316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112608-C7C5-4D85-9FCB-CBD859CA3B80}"/>
              </a:ext>
            </a:extLst>
          </p:cNvPr>
          <p:cNvSpPr txBox="1"/>
          <p:nvPr/>
        </p:nvSpPr>
        <p:spPr>
          <a:xfrm>
            <a:off x="533400" y="569976"/>
            <a:ext cx="481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10eV </a:t>
            </a:r>
            <a:r>
              <a:rPr lang="ko-KR" altLang="en-US" dirty="0">
                <a:solidFill>
                  <a:srgbClr val="FF0000"/>
                </a:solidFill>
              </a:rPr>
              <a:t>이상의 에너지가 가해진다 </a:t>
            </a:r>
            <a:r>
              <a:rPr lang="en-US" altLang="ko-KR" dirty="0">
                <a:solidFill>
                  <a:srgbClr val="FF0000"/>
                </a:solidFill>
              </a:rPr>
              <a:t>(11,000°C </a:t>
            </a:r>
            <a:r>
              <a:rPr lang="ko-KR" altLang="en-US" dirty="0">
                <a:solidFill>
                  <a:srgbClr val="FF0000"/>
                </a:solidFill>
              </a:rPr>
              <a:t>이상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1A0BC-873C-4EF7-A1DB-4832768FDD88}"/>
              </a:ext>
            </a:extLst>
          </p:cNvPr>
          <p:cNvSpPr txBox="1"/>
          <p:nvPr/>
        </p:nvSpPr>
        <p:spPr>
          <a:xfrm>
            <a:off x="6389623" y="235803"/>
            <a:ext cx="240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/>
              <a:t>전자빔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플라즈마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이온빔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레이저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D34531-079D-4228-9DA8-6259BF038577}"/>
              </a:ext>
            </a:extLst>
          </p:cNvPr>
          <p:cNvSpPr/>
          <p:nvPr/>
        </p:nvSpPr>
        <p:spPr>
          <a:xfrm>
            <a:off x="2755392" y="3429000"/>
            <a:ext cx="990600" cy="308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FF6F4-BFB7-40DF-B1DC-949AEAFECD52}"/>
              </a:ext>
            </a:extLst>
          </p:cNvPr>
          <p:cNvSpPr/>
          <p:nvPr/>
        </p:nvSpPr>
        <p:spPr>
          <a:xfrm>
            <a:off x="5440348" y="3429000"/>
            <a:ext cx="573309" cy="308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E92A2-77BE-4EBE-8CDB-987BF13C4F0E}"/>
              </a:ext>
            </a:extLst>
          </p:cNvPr>
          <p:cNvSpPr txBox="1"/>
          <p:nvPr/>
        </p:nvSpPr>
        <p:spPr>
          <a:xfrm>
            <a:off x="2789171" y="3081148"/>
            <a:ext cx="94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단색성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98A04-D328-4B14-AB83-C12CA391C652}"/>
              </a:ext>
            </a:extLst>
          </p:cNvPr>
          <p:cNvSpPr txBox="1"/>
          <p:nvPr/>
        </p:nvSpPr>
        <p:spPr>
          <a:xfrm>
            <a:off x="5254687" y="3081148"/>
            <a:ext cx="94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직진성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306E0-229B-4907-9A96-6F34D8D77AE3}"/>
              </a:ext>
            </a:extLst>
          </p:cNvPr>
          <p:cNvSpPr txBox="1"/>
          <p:nvPr/>
        </p:nvSpPr>
        <p:spPr>
          <a:xfrm>
            <a:off x="3453384" y="2661496"/>
            <a:ext cx="1577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산업현장에서 많이 쓴다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A2DEF3-BB58-40A9-B1C3-656E2F129230}"/>
              </a:ext>
            </a:extLst>
          </p:cNvPr>
          <p:cNvSpPr/>
          <p:nvPr/>
        </p:nvSpPr>
        <p:spPr>
          <a:xfrm>
            <a:off x="3048000" y="2783123"/>
            <a:ext cx="457200" cy="308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73228"/>
            <a:ext cx="7309230" cy="417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1210" y="2167763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</a:rPr>
              <a:t>으로 </a:t>
            </a:r>
            <a:r>
              <a:rPr lang="en-US" altLang="ko-KR" sz="1200" dirty="0">
                <a:solidFill>
                  <a:srgbClr val="FF0000"/>
                </a:solidFill>
              </a:rPr>
              <a:t>진공챔버가 필요 없음</a:t>
            </a:r>
            <a:r>
              <a:rPr lang="en-US" altLang="ko-KR" sz="1200" dirty="0">
                <a:solidFill>
                  <a:srgbClr val="000000"/>
                </a:solidFill>
              </a:rPr>
              <a:t>.</a:t>
            </a:r>
            <a:endParaRPr lang="ko-KR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331150"/>
            <a:ext cx="295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레이저 표면개질의 단점</a:t>
            </a:r>
            <a:endParaRPr lang="ko-KR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5589849"/>
            <a:ext cx="8869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</a:rPr>
              <a:t>CO2 레이저(파장 10.6 μm) 금속 표면개질의 경우, 표면반사 발생, 입사빔(&lt;10%)의 일부만 가열에 기여함.</a:t>
            </a:r>
            <a:endParaRPr lang="ko-KR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38708" y="5909762"/>
            <a:ext cx="7392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</a:rPr>
              <a:t>- 레이저 표면흡수율을 개선하기 위하여 흡광재 도포가 필요함. (흡광재 도포 후 ~80%)</a:t>
            </a:r>
            <a:endParaRPr lang="ko-KR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85597" y="6230183"/>
            <a:ext cx="3431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</a:rPr>
              <a:t>흡광재 : 인산-망간, 흑연콜로이드..,)</a:t>
            </a:r>
            <a:endParaRPr lang="ko-KR" altLang="ko-KR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8708" y="6550223"/>
            <a:ext cx="532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</a:rPr>
              <a:t>- 레이저 표면경화 깊이가 레이저 입사각도에 의하여 결정됨.</a:t>
            </a:r>
            <a:endParaRPr lang="ko-KR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13FE8-A191-44B6-8DF1-C736AACCA1CC}"/>
              </a:ext>
            </a:extLst>
          </p:cNvPr>
          <p:cNvSpPr txBox="1"/>
          <p:nvPr/>
        </p:nvSpPr>
        <p:spPr>
          <a:xfrm>
            <a:off x="152400" y="434340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레이저 </a:t>
            </a:r>
            <a:r>
              <a:rPr lang="en-US" altLang="ko-KR" b="1" dirty="0" err="1">
                <a:solidFill>
                  <a:srgbClr val="000000"/>
                </a:solidFill>
              </a:rPr>
              <a:t>표면개질의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ko-KR" altLang="en-US" b="1" dirty="0">
                <a:solidFill>
                  <a:srgbClr val="000000"/>
                </a:solidFill>
              </a:rPr>
              <a:t>장</a:t>
            </a:r>
            <a:r>
              <a:rPr lang="en-US" altLang="ko-KR" b="1" dirty="0">
                <a:solidFill>
                  <a:srgbClr val="000000"/>
                </a:solidFill>
              </a:rPr>
              <a:t>점</a:t>
            </a:r>
            <a:endParaRPr lang="ko-KR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7DC1C-5365-43F6-9315-7BBAF24E24F6}"/>
              </a:ext>
            </a:extLst>
          </p:cNvPr>
          <p:cNvSpPr txBox="1"/>
          <p:nvPr/>
        </p:nvSpPr>
        <p:spPr>
          <a:xfrm>
            <a:off x="-39624" y="4648200"/>
            <a:ext cx="93602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err="1"/>
              <a:t>직진성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진공상태가 아닌 대기 중에서도 직진성을 갖고 있기 때문에 원하는 부위에 국소적으로 담금질 처리가 가능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단색성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조사하는 에너지가 일정해서 일정한 파장을 갖고 있어 색이 단색이다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- Self-quenching : </a:t>
            </a:r>
            <a:r>
              <a:rPr lang="ko-KR" altLang="en-US" sz="1400" dirty="0"/>
              <a:t>조사를 중단하면 나노세컨드 이하의 시간내에 빠르게 냉각된다</a:t>
            </a:r>
            <a:r>
              <a:rPr lang="en-US" altLang="ko-KR" sz="1400" dirty="0"/>
              <a:t>. (</a:t>
            </a:r>
            <a:r>
              <a:rPr lang="ko-KR" altLang="en-US" sz="1400" dirty="0" err="1"/>
              <a:t>전자빔</a:t>
            </a:r>
            <a:r>
              <a:rPr lang="en-US" altLang="ko-KR" sz="1400" dirty="0"/>
              <a:t>, </a:t>
            </a:r>
            <a:r>
              <a:rPr lang="ko-KR" altLang="en-US" sz="1400" dirty="0"/>
              <a:t>플라즈마</a:t>
            </a:r>
            <a:r>
              <a:rPr lang="en-US" altLang="ko-KR" sz="1400" dirty="0"/>
              <a:t>, </a:t>
            </a:r>
            <a:r>
              <a:rPr lang="ko-KR" altLang="en-US" sz="1400" dirty="0"/>
              <a:t>레이저의 공통점</a:t>
            </a:r>
            <a:r>
              <a:rPr lang="en-US" altLang="ko-KR" sz="1400" dirty="0"/>
              <a:t>)</a:t>
            </a:r>
            <a:endParaRPr lang="ko-KR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0AD29C-743C-4275-8C5D-FBA75BA55FA7}"/>
              </a:ext>
            </a:extLst>
          </p:cNvPr>
          <p:cNvSpPr txBox="1"/>
          <p:nvPr/>
        </p:nvSpPr>
        <p:spPr>
          <a:xfrm>
            <a:off x="4079489" y="2155063"/>
            <a:ext cx="279756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0000"/>
                </a:solidFill>
              </a:rPr>
              <a:t>전자빔은</a:t>
            </a:r>
            <a:r>
              <a:rPr lang="ko-KR" altLang="en-US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000000"/>
                </a:solidFill>
              </a:rPr>
              <a:t>MFP </a:t>
            </a:r>
            <a:r>
              <a:rPr lang="ko-KR" altLang="en-US" sz="1200" dirty="0">
                <a:solidFill>
                  <a:srgbClr val="000000"/>
                </a:solidFill>
              </a:rPr>
              <a:t>확보를 위해 </a:t>
            </a:r>
            <a:r>
              <a:rPr lang="ko-KR" altLang="en-US" sz="1200" dirty="0" err="1">
                <a:solidFill>
                  <a:srgbClr val="000000"/>
                </a:solidFill>
              </a:rPr>
              <a:t>고진공</a:t>
            </a:r>
            <a:r>
              <a:rPr lang="ko-KR" altLang="en-US" sz="1200" dirty="0">
                <a:solidFill>
                  <a:srgbClr val="000000"/>
                </a:solidFill>
              </a:rPr>
              <a:t> 필요</a:t>
            </a:r>
            <a:endParaRPr lang="ko-KR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FC2B4-0340-4157-AF34-4310CD1F2735}"/>
              </a:ext>
            </a:extLst>
          </p:cNvPr>
          <p:cNvSpPr txBox="1"/>
          <p:nvPr/>
        </p:nvSpPr>
        <p:spPr>
          <a:xfrm>
            <a:off x="3632195" y="457200"/>
            <a:ext cx="4235455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운용비용은 사실상 </a:t>
            </a:r>
            <a:r>
              <a:rPr lang="ko-KR" altLang="en-US" sz="1400" dirty="0" err="1"/>
              <a:t>전자빔과</a:t>
            </a:r>
            <a:r>
              <a:rPr lang="ko-KR" altLang="en-US" sz="1400" dirty="0"/>
              <a:t> 별 차이 없음</a:t>
            </a:r>
            <a:endParaRPr lang="en-US" altLang="ko-KR" sz="1400" dirty="0"/>
          </a:p>
          <a:p>
            <a:r>
              <a:rPr lang="ko-KR" altLang="en-US" sz="1400" dirty="0" err="1"/>
              <a:t>전자빔은</a:t>
            </a:r>
            <a:r>
              <a:rPr lang="ko-KR" altLang="en-US" sz="1400" dirty="0"/>
              <a:t> 설비</a:t>
            </a:r>
            <a:r>
              <a:rPr lang="en-US" altLang="ko-KR" sz="1400" dirty="0"/>
              <a:t> </a:t>
            </a:r>
            <a:r>
              <a:rPr lang="ko-KR" altLang="en-US" sz="1400" dirty="0"/>
              <a:t>비용이 높으나 운용 비용은 낮은 반면</a:t>
            </a:r>
            <a:endParaRPr lang="en-US" altLang="ko-KR" sz="1400" dirty="0"/>
          </a:p>
          <a:p>
            <a:r>
              <a:rPr lang="ko-KR" altLang="en-US" sz="1400" dirty="0"/>
              <a:t>레이저는 설비 비용은 높지 않으나 운용 비용이 높다</a:t>
            </a:r>
            <a:endParaRPr lang="ko-KR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5E15A3-1621-489B-AC13-7C3EDD5C327D}"/>
              </a:ext>
            </a:extLst>
          </p:cNvPr>
          <p:cNvSpPr txBox="1"/>
          <p:nvPr/>
        </p:nvSpPr>
        <p:spPr>
          <a:xfrm>
            <a:off x="5926764" y="2458278"/>
            <a:ext cx="3188208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평균 </a:t>
            </a:r>
            <a:r>
              <a:rPr lang="en-US" altLang="ko-KR" sz="1100" dirty="0"/>
              <a:t>4%</a:t>
            </a:r>
            <a:r>
              <a:rPr lang="ko-KR" altLang="en-US" sz="1100" dirty="0"/>
              <a:t>정도의 부피팽창이 발생하는 </a:t>
            </a:r>
            <a:r>
              <a:rPr lang="ko-KR" altLang="en-US" sz="1100" dirty="0" err="1"/>
              <a:t>마텐사이트</a:t>
            </a:r>
            <a:r>
              <a:rPr lang="ko-KR" altLang="en-US" sz="1100" dirty="0"/>
              <a:t> 경화와 달리 </a:t>
            </a:r>
            <a:r>
              <a:rPr lang="ko-KR" altLang="en-US" sz="1100" dirty="0" err="1"/>
              <a:t>전자빔</a:t>
            </a:r>
            <a:r>
              <a:rPr lang="en-US" altLang="ko-KR" sz="1100" dirty="0"/>
              <a:t>, </a:t>
            </a:r>
            <a:r>
              <a:rPr lang="ko-KR" altLang="en-US" sz="1100" dirty="0"/>
              <a:t>레이저</a:t>
            </a:r>
            <a:r>
              <a:rPr lang="en-US" altLang="ko-KR" sz="1100" dirty="0"/>
              <a:t>, </a:t>
            </a:r>
            <a:r>
              <a:rPr lang="ko-KR" altLang="en-US" sz="1100" dirty="0"/>
              <a:t>플라즈마와 같은 </a:t>
            </a:r>
            <a:r>
              <a:rPr lang="ko-KR" altLang="en-US" sz="1100" dirty="0" err="1"/>
              <a:t>충격담금질은</a:t>
            </a:r>
            <a:r>
              <a:rPr lang="ko-KR" altLang="en-US" sz="1100" dirty="0"/>
              <a:t> 치수 변화가 거의 없다</a:t>
            </a:r>
            <a:endParaRPr lang="en-US" altLang="ko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3C7DF-EEA4-4B7A-A9BF-FB0B6EBB5D78}"/>
              </a:ext>
            </a:extLst>
          </p:cNvPr>
          <p:cNvSpPr txBox="1"/>
          <p:nvPr/>
        </p:nvSpPr>
        <p:spPr>
          <a:xfrm>
            <a:off x="880076" y="65379"/>
            <a:ext cx="353952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레이저와 </a:t>
            </a:r>
            <a:r>
              <a:rPr lang="ko-KR" altLang="en-US" sz="1600" dirty="0" err="1">
                <a:solidFill>
                  <a:srgbClr val="FF0000"/>
                </a:solidFill>
              </a:rPr>
              <a:t>전자빔의</a:t>
            </a:r>
            <a:r>
              <a:rPr lang="ko-KR" altLang="en-US" sz="1600" dirty="0">
                <a:solidFill>
                  <a:srgbClr val="FF0000"/>
                </a:solidFill>
              </a:rPr>
              <a:t> 차이 정리 </a:t>
            </a:r>
            <a:r>
              <a:rPr lang="ko-KR" altLang="en-US" sz="1600" dirty="0" err="1">
                <a:solidFill>
                  <a:srgbClr val="FF0000"/>
                </a:solidFill>
              </a:rPr>
              <a:t>해두기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4D6587-A168-48D5-BE17-892684D177C5}"/>
              </a:ext>
            </a:extLst>
          </p:cNvPr>
          <p:cNvSpPr txBox="1"/>
          <p:nvPr/>
        </p:nvSpPr>
        <p:spPr>
          <a:xfrm>
            <a:off x="6946900" y="3142845"/>
            <a:ext cx="1952172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레이저는 평면처리만 가능</a:t>
            </a:r>
            <a:endParaRPr lang="en-US" altLang="ko-KR" sz="1100" dirty="0"/>
          </a:p>
          <a:p>
            <a:r>
              <a:rPr lang="ko-KR" altLang="en-US" sz="1100" dirty="0" err="1"/>
              <a:t>전자빔은</a:t>
            </a:r>
            <a:r>
              <a:rPr lang="ko-KR" altLang="en-US" sz="1100" dirty="0"/>
              <a:t> </a:t>
            </a:r>
            <a:r>
              <a:rPr lang="en-US" altLang="ko-KR" sz="1100" dirty="0"/>
              <a:t>3</a:t>
            </a:r>
            <a:r>
              <a:rPr lang="ko-KR" altLang="en-US" sz="1100" dirty="0"/>
              <a:t>차원 처리도 가능</a:t>
            </a:r>
            <a:endParaRPr lang="en-US" altLang="ko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A634CF-081A-4D63-90B9-50165B2F9342}"/>
              </a:ext>
            </a:extLst>
          </p:cNvPr>
          <p:cNvSpPr txBox="1"/>
          <p:nvPr/>
        </p:nvSpPr>
        <p:spPr>
          <a:xfrm>
            <a:off x="5105400" y="6199322"/>
            <a:ext cx="3990848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레이저는 표면침투율을 높이기 위해 </a:t>
            </a:r>
            <a:r>
              <a:rPr lang="ko-KR" altLang="en-US" sz="1100" u="sng" dirty="0" err="1">
                <a:solidFill>
                  <a:srgbClr val="FF0000"/>
                </a:solidFill>
              </a:rPr>
              <a:t>흡광재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발라줘야 한다</a:t>
            </a:r>
            <a:endParaRPr lang="en-US" altLang="ko-KR" sz="1100" dirty="0"/>
          </a:p>
          <a:p>
            <a:pPr algn="ctr"/>
            <a:r>
              <a:rPr lang="ko-KR" altLang="en-US" sz="1100" dirty="0"/>
              <a:t>                                레이저의 반사를 방지하는 물질</a:t>
            </a:r>
            <a:endParaRPr lang="en-US" altLang="ko-KR" sz="1100" dirty="0"/>
          </a:p>
          <a:p>
            <a:r>
              <a:rPr lang="ko-KR" altLang="en-US" sz="1100" dirty="0" err="1"/>
              <a:t>전자빔은</a:t>
            </a:r>
            <a:r>
              <a:rPr lang="ko-KR" altLang="en-US" sz="1100" dirty="0"/>
              <a:t> 전압을 조절해서 </a:t>
            </a:r>
            <a:r>
              <a:rPr lang="ko-KR" altLang="en-US" sz="1100" dirty="0" err="1"/>
              <a:t>침투율</a:t>
            </a:r>
            <a:r>
              <a:rPr lang="ko-KR" altLang="en-US" sz="1100" dirty="0"/>
              <a:t> 조절 가능</a:t>
            </a:r>
            <a:endParaRPr lang="en-US" altLang="ko-KR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05" y="116586"/>
            <a:ext cx="7704835" cy="44800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4474" y="2932684"/>
            <a:ext cx="737997" cy="2160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96520">
              <a:lnSpc>
                <a:spcPts val="1665"/>
              </a:lnSpc>
            </a:pPr>
            <a:r>
              <a:rPr lang="en-US" altLang="ko-KR" sz="1400" dirty="0">
                <a:solidFill>
                  <a:srgbClr val="000000"/>
                </a:solidFill>
              </a:rPr>
              <a:t>He-Ne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9852" y="4001262"/>
            <a:ext cx="6066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■ </a:t>
            </a:r>
            <a:r>
              <a:rPr lang="en-US" altLang="ko-KR" sz="1600" dirty="0">
                <a:solidFill>
                  <a:srgbClr val="000000"/>
                </a:solidFill>
              </a:rPr>
              <a:t>He-Ne 레이저 출력 : ~100mW, CO2 레이저 출력 : ~ 45kW</a:t>
            </a:r>
            <a:endParaRPr lang="ko-KR" altLang="ko-KR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922" y="4381753"/>
            <a:ext cx="3371850" cy="2314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9D3DB-DA55-4B7D-A25C-6912133901DB}"/>
              </a:ext>
            </a:extLst>
          </p:cNvPr>
          <p:cNvSpPr txBox="1"/>
          <p:nvPr/>
        </p:nvSpPr>
        <p:spPr>
          <a:xfrm>
            <a:off x="4581122" y="4800376"/>
            <a:ext cx="440055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표면에서 임계 깊이를 기준으로 </a:t>
            </a:r>
            <a:r>
              <a:rPr lang="ko-KR" altLang="en-US" dirty="0" err="1"/>
              <a:t>마텐사이트</a:t>
            </a:r>
            <a:r>
              <a:rPr lang="ko-KR" altLang="en-US" dirty="0"/>
              <a:t> 처리 여부가 극명하게 갈린다</a:t>
            </a:r>
            <a:endParaRPr lang="en-US" altLang="ko-KR" dirty="0"/>
          </a:p>
          <a:p>
            <a:r>
              <a:rPr lang="ko-KR" altLang="en-US" dirty="0"/>
              <a:t>냉각속도와 관련이 있다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나노세컨드 단위로 초냉각이 일어나기 때문이다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188E21-8D85-4446-B266-0481D5C25603}"/>
              </a:ext>
            </a:extLst>
          </p:cNvPr>
          <p:cNvCxnSpPr/>
          <p:nvPr/>
        </p:nvCxnSpPr>
        <p:spPr>
          <a:xfrm>
            <a:off x="2438400" y="1905000"/>
            <a:ext cx="51620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C039EA-7E67-4E0E-B9C0-9BE139DFA78A}"/>
              </a:ext>
            </a:extLst>
          </p:cNvPr>
          <p:cNvCxnSpPr>
            <a:cxnSpLocks/>
          </p:cNvCxnSpPr>
          <p:nvPr/>
        </p:nvCxnSpPr>
        <p:spPr>
          <a:xfrm>
            <a:off x="2438400" y="2235200"/>
            <a:ext cx="426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FE8D2D-0113-43D1-9DD8-7D758CFA3E3A}"/>
              </a:ext>
            </a:extLst>
          </p:cNvPr>
          <p:cNvSpPr txBox="1"/>
          <p:nvPr/>
        </p:nvSpPr>
        <p:spPr>
          <a:xfrm>
            <a:off x="4953000" y="13686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레이저는 빛이기 때문에 빛의 특징을 가지고 있다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4D4EEE97-C174-4801-8E3A-8682EE69869B}"/>
              </a:ext>
            </a:extLst>
          </p:cNvPr>
          <p:cNvSpPr/>
          <p:nvPr/>
        </p:nvSpPr>
        <p:spPr>
          <a:xfrm>
            <a:off x="694987" y="3860307"/>
            <a:ext cx="838200" cy="8382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4EE454F7-ED44-4EEB-99A9-14DAA04031D5}"/>
              </a:ext>
            </a:extLst>
          </p:cNvPr>
          <p:cNvSpPr/>
          <p:nvPr/>
        </p:nvSpPr>
        <p:spPr>
          <a:xfrm>
            <a:off x="1367451" y="4226816"/>
            <a:ext cx="595376" cy="59537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EDDD7FA0-A463-4F82-AFE9-92B2BF2D005B}"/>
              </a:ext>
            </a:extLst>
          </p:cNvPr>
          <p:cNvSpPr/>
          <p:nvPr/>
        </p:nvSpPr>
        <p:spPr>
          <a:xfrm>
            <a:off x="816399" y="4555756"/>
            <a:ext cx="595376" cy="59537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AADE8-9718-4948-80DC-98292E3ECA95}"/>
              </a:ext>
            </a:extLst>
          </p:cNvPr>
          <p:cNvSpPr txBox="1"/>
          <p:nvPr/>
        </p:nvSpPr>
        <p:spPr>
          <a:xfrm>
            <a:off x="-116375" y="5193069"/>
            <a:ext cx="1335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이 그림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중요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0164" y="12537"/>
            <a:ext cx="8136890" cy="43925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55921" y="2937347"/>
            <a:ext cx="3664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■ </a:t>
            </a:r>
            <a:r>
              <a:rPr lang="en-US" altLang="ko-KR" sz="1400" dirty="0">
                <a:solidFill>
                  <a:srgbClr val="000000"/>
                </a:solidFill>
              </a:rPr>
              <a:t>담금질 변형이 매우 작은 것이 특징임.</a:t>
            </a:r>
            <a:endParaRPr lang="ko-KR" altLang="ko-K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5921" y="3364066"/>
            <a:ext cx="596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■ </a:t>
            </a:r>
            <a:r>
              <a:rPr lang="en-US" altLang="ko-KR" sz="1400" dirty="0">
                <a:solidFill>
                  <a:srgbClr val="000000"/>
                </a:solidFill>
              </a:rPr>
              <a:t>고주파 담금질과 비교하면, 변형을 1/4~1/8 수준으로 줄일 수 있음.</a:t>
            </a:r>
            <a:endParaRPr lang="ko-KR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655921" y="3711539"/>
            <a:ext cx="64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■ </a:t>
            </a:r>
            <a:r>
              <a:rPr lang="en-US" altLang="ko-KR" sz="1400" dirty="0">
                <a:solidFill>
                  <a:srgbClr val="000000"/>
                </a:solidFill>
              </a:rPr>
              <a:t>레이저 열처리는 표면담금질 외에도 Mn, W, Mo 등의 피복층에 레이저를</a:t>
            </a:r>
            <a:endParaRPr lang="ko-KR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1848" y="3974810"/>
            <a:ext cx="4415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</a:rPr>
              <a:t>조사하여 용융을 이용한 합금층 생성이 가능하다.</a:t>
            </a:r>
            <a:endParaRPr lang="ko-KR" altLang="ko-KR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984" y="4539488"/>
            <a:ext cx="2719832" cy="2210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2262" y="4495800"/>
            <a:ext cx="3895725" cy="15716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ACE7FE-9857-4C4A-BD70-DC048A13E8A4}"/>
              </a:ext>
            </a:extLst>
          </p:cNvPr>
          <p:cNvSpPr/>
          <p:nvPr/>
        </p:nvSpPr>
        <p:spPr>
          <a:xfrm>
            <a:off x="2677692" y="3716122"/>
            <a:ext cx="5742124" cy="555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F6EBE-DE4D-4153-B84C-F5E2BD37C87D}"/>
              </a:ext>
            </a:extLst>
          </p:cNvPr>
          <p:cNvSpPr txBox="1"/>
          <p:nvPr/>
        </p:nvSpPr>
        <p:spPr>
          <a:xfrm>
            <a:off x="4152616" y="6096000"/>
            <a:ext cx="4954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레이저의 흡수를 방지하기 위해 </a:t>
            </a:r>
            <a:r>
              <a:rPr lang="ko-KR" altLang="en-US" sz="1400" dirty="0" err="1">
                <a:solidFill>
                  <a:srgbClr val="FF0000"/>
                </a:solidFill>
              </a:rPr>
              <a:t>흡광재를</a:t>
            </a:r>
            <a:r>
              <a:rPr lang="ko-KR" altLang="en-US" sz="1400" dirty="0">
                <a:solidFill>
                  <a:srgbClr val="FF0000"/>
                </a:solidFill>
              </a:rPr>
              <a:t> 뿌리는데 그 위에 레이저를 조사하면 표면의 피처리물과 함께 녹으면서 새로운 합금층을 형성하게 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998686" y="4114800"/>
            <a:ext cx="143891" cy="36004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  <a:gd name="connsiteX7" fmla="*/ 0 w 0"/>
              <a:gd name="connsiteY7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891" h="360045">
                <a:moveTo>
                  <a:pt x="0" y="288036"/>
                </a:moveTo>
                <a:lnTo>
                  <a:pt x="35814" y="288036"/>
                </a:lnTo>
                <a:lnTo>
                  <a:pt x="35814" y="0"/>
                </a:lnTo>
                <a:lnTo>
                  <a:pt x="107950" y="0"/>
                </a:lnTo>
                <a:lnTo>
                  <a:pt x="107950" y="288036"/>
                </a:lnTo>
                <a:lnTo>
                  <a:pt x="143891" y="288036"/>
                </a:lnTo>
                <a:lnTo>
                  <a:pt x="72009" y="360045"/>
                </a:lnTo>
                <a:lnTo>
                  <a:pt x="0" y="288036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A49C4501-2272-4A43-A18B-B5FAFE6F2E00}"/>
              </a:ext>
            </a:extLst>
          </p:cNvPr>
          <p:cNvSpPr/>
          <p:nvPr/>
        </p:nvSpPr>
        <p:spPr>
          <a:xfrm rot="16200000">
            <a:off x="6046734" y="2919404"/>
            <a:ext cx="118918" cy="360045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  <a:gd name="connsiteX4" fmla="*/ 0 w 0"/>
              <a:gd name="connsiteY4" fmla="*/ 0 w 0"/>
              <a:gd name="connsiteX5" fmla="*/ 0 w 0"/>
              <a:gd name="connsiteY5" fmla="*/ 0 w 0"/>
              <a:gd name="connsiteX6" fmla="*/ 0 w 0"/>
              <a:gd name="connsiteY6" fmla="*/ 0 w 0"/>
              <a:gd name="connsiteX7" fmla="*/ 0 w 0"/>
              <a:gd name="connsiteY7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891" h="360045">
                <a:moveTo>
                  <a:pt x="0" y="288036"/>
                </a:moveTo>
                <a:lnTo>
                  <a:pt x="35814" y="288036"/>
                </a:lnTo>
                <a:lnTo>
                  <a:pt x="35814" y="0"/>
                </a:lnTo>
                <a:lnTo>
                  <a:pt x="107950" y="0"/>
                </a:lnTo>
                <a:lnTo>
                  <a:pt x="107950" y="288036"/>
                </a:lnTo>
                <a:lnTo>
                  <a:pt x="143891" y="288036"/>
                </a:lnTo>
                <a:lnTo>
                  <a:pt x="72009" y="360045"/>
                </a:lnTo>
                <a:lnTo>
                  <a:pt x="0" y="288036"/>
                </a:ln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CEC981-CC62-48BB-B17C-666B36269BA5}"/>
              </a:ext>
            </a:extLst>
          </p:cNvPr>
          <p:cNvSpPr txBox="1"/>
          <p:nvPr/>
        </p:nvSpPr>
        <p:spPr>
          <a:xfrm>
            <a:off x="6353716" y="286294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충격 담금질의 특징</a:t>
            </a:r>
            <a:endParaRPr lang="ko-KR" altLang="ko-KR" sz="4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61838-9F00-417F-997E-595F35601034}"/>
              </a:ext>
            </a:extLst>
          </p:cNvPr>
          <p:cNvSpPr txBox="1"/>
          <p:nvPr/>
        </p:nvSpPr>
        <p:spPr>
          <a:xfrm>
            <a:off x="5218367" y="202681"/>
            <a:ext cx="4078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나노세컨드 단위의 냉각이 일어나기 때문에 냉각속도 조절을 위해 합금원소를 첨가하는 기존의 방법이 필요 없어 굳이 비싼 합금강을 사용할 필요가 없다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42632-F9B3-4F91-80D9-D5EA3987278D}"/>
              </a:ext>
            </a:extLst>
          </p:cNvPr>
          <p:cNvSpPr txBox="1"/>
          <p:nvPr/>
        </p:nvSpPr>
        <p:spPr>
          <a:xfrm>
            <a:off x="150783" y="1613118"/>
            <a:ext cx="2363817" cy="181588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이 모든 것이 </a:t>
            </a:r>
            <a:r>
              <a:rPr lang="en-US" altLang="ko-KR" sz="2800" b="1" dirty="0">
                <a:solidFill>
                  <a:srgbClr val="FF0000"/>
                </a:solidFill>
              </a:rPr>
              <a:t>Supercooling</a:t>
            </a:r>
            <a:r>
              <a:rPr lang="ko-KR" altLang="en-US" sz="2800" b="1" dirty="0">
                <a:solidFill>
                  <a:srgbClr val="FF0000"/>
                </a:solidFill>
              </a:rPr>
              <a:t>이 가능하기 때문이다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359</Words>
  <Application>Microsoft Office PowerPoint</Application>
  <PresentationFormat>화면 슬라이드 쇼(4:3)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동원 서</cp:lastModifiedBy>
  <cp:revision>9</cp:revision>
  <dcterms:created xsi:type="dcterms:W3CDTF">2006-08-16T00:00:00Z</dcterms:created>
  <dcterms:modified xsi:type="dcterms:W3CDTF">2020-09-28T11:18:19Z</dcterms:modified>
</cp:coreProperties>
</file>