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835C1-4E6D-4D48-B8BA-1A4F4696709B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456BA-F34F-4ED9-9A31-D6BC8E936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895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456BA-F34F-4ED9-9A31-D6BC8E9362E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803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456BA-F34F-4ED9-9A31-D6BC8E9362E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969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/>
          <a:srcRect t="3333"/>
          <a:stretch/>
        </p:blipFill>
        <p:spPr>
          <a:xfrm>
            <a:off x="0" y="0"/>
            <a:ext cx="9144000" cy="6629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F1A22C-F3F3-4ADE-BE9A-F1061FF2BC93}"/>
              </a:ext>
            </a:extLst>
          </p:cNvPr>
          <p:cNvSpPr txBox="1"/>
          <p:nvPr/>
        </p:nvSpPr>
        <p:spPr>
          <a:xfrm>
            <a:off x="2819400" y="327511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피처리물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048AAC7-FD9A-4D87-B52A-6C23CA85C19B}"/>
              </a:ext>
            </a:extLst>
          </p:cNvPr>
          <p:cNvCxnSpPr>
            <a:cxnSpLocks/>
          </p:cNvCxnSpPr>
          <p:nvPr/>
        </p:nvCxnSpPr>
        <p:spPr>
          <a:xfrm flipH="1">
            <a:off x="1600200" y="3428999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E34800A-59DF-4C2B-B338-7C35FF6E541D}"/>
              </a:ext>
            </a:extLst>
          </p:cNvPr>
          <p:cNvSpPr txBox="1"/>
          <p:nvPr/>
        </p:nvSpPr>
        <p:spPr>
          <a:xfrm>
            <a:off x="0" y="5638800"/>
            <a:ext cx="914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피처리물을 플라즈마 안 쪽에 </a:t>
            </a:r>
            <a:r>
              <a:rPr lang="ko-KR" altLang="en-US" sz="1400" dirty="0" err="1"/>
              <a:t>담군</a:t>
            </a:r>
            <a:r>
              <a:rPr lang="ko-KR" altLang="en-US" sz="1400" dirty="0"/>
              <a:t> 후 바이어스</a:t>
            </a:r>
            <a:endParaRPr lang="en-US" altLang="ko-KR" sz="1400" dirty="0"/>
          </a:p>
          <a:p>
            <a:r>
              <a:rPr lang="ko-KR" altLang="en-US" sz="1400" dirty="0"/>
              <a:t>전압을 걸어주게 되면 전압차에 의해 이온이</a:t>
            </a:r>
            <a:endParaRPr lang="en-US" altLang="ko-KR" sz="1400" dirty="0"/>
          </a:p>
          <a:p>
            <a:r>
              <a:rPr lang="ko-KR" altLang="en-US" sz="1400" dirty="0"/>
              <a:t>피처리물로 충돌 및 침투하게 되고 이때 발생한 열로 인해 표면이 </a:t>
            </a:r>
            <a:r>
              <a:rPr lang="ko-KR" altLang="en-US" sz="1400" dirty="0" err="1"/>
              <a:t>개질된다</a:t>
            </a:r>
            <a:r>
              <a:rPr lang="en-US" altLang="ko-KR" sz="1400" dirty="0"/>
              <a:t>. </a:t>
            </a:r>
            <a:r>
              <a:rPr lang="ko-KR" altLang="en-US" sz="1400" dirty="0"/>
              <a:t>피처리물에 걸어주는 전압은 </a:t>
            </a:r>
            <a:r>
              <a:rPr lang="en-US" altLang="ko-KR" sz="1400" dirty="0"/>
              <a:t>20kV</a:t>
            </a:r>
            <a:r>
              <a:rPr lang="ko-KR" altLang="en-US" sz="1400" dirty="0"/>
              <a:t>만 되어도 </a:t>
            </a:r>
            <a:r>
              <a:rPr lang="en-US" altLang="ko-KR" sz="1400" dirty="0"/>
              <a:t>x-ray</a:t>
            </a:r>
            <a:r>
              <a:rPr lang="ko-KR" altLang="en-US" sz="1400" dirty="0"/>
              <a:t>가 방출되기 때문에 </a:t>
            </a:r>
            <a:r>
              <a:rPr lang="en-US" altLang="ko-KR" sz="1400" dirty="0"/>
              <a:t>10kV </a:t>
            </a:r>
            <a:r>
              <a:rPr lang="ko-KR" altLang="en-US" sz="1400" dirty="0"/>
              <a:t>정도만 걸어주며 그렇게 해도 충분히 원하는 특성을 얻을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과정을 거치고 나면 </a:t>
            </a:r>
            <a:r>
              <a:rPr lang="en-US" altLang="ko-KR" sz="1400" dirty="0"/>
              <a:t>1</a:t>
            </a:r>
            <a:r>
              <a:rPr lang="en-US" altLang="ko-KR" sz="1400" dirty="0">
                <a:sym typeface="Symbol" panose="05050102010706020507" pitchFamily="18" charset="2"/>
              </a:rPr>
              <a:t>m </a:t>
            </a:r>
            <a:r>
              <a:rPr lang="ko-KR" altLang="en-US" sz="1400" dirty="0">
                <a:sym typeface="Symbol" panose="05050102010706020507" pitchFamily="18" charset="2"/>
              </a:rPr>
              <a:t>이하의 표면에 한해 </a:t>
            </a:r>
            <a:r>
              <a:rPr lang="ko-KR" altLang="en-US" sz="1400" dirty="0" err="1"/>
              <a:t>개질되게</a:t>
            </a:r>
            <a:r>
              <a:rPr lang="ko-KR" altLang="en-US" sz="1400" dirty="0"/>
              <a:t> 된다</a:t>
            </a:r>
            <a:r>
              <a:rPr lang="en-US" altLang="ko-KR" sz="1400" dirty="0">
                <a:sym typeface="Symbol" panose="05050102010706020507" pitchFamily="18" charset="2"/>
              </a:rPr>
              <a:t>. (</a:t>
            </a:r>
            <a:r>
              <a:rPr lang="ko-KR" altLang="en-US" sz="1400" dirty="0" err="1">
                <a:sym typeface="Symbol" panose="05050102010706020507" pitchFamily="18" charset="2"/>
              </a:rPr>
              <a:t>비커스</a:t>
            </a:r>
            <a:r>
              <a:rPr lang="ko-KR" altLang="en-US" sz="1400" dirty="0">
                <a:sym typeface="Symbol" panose="05050102010706020507" pitchFamily="18" charset="2"/>
              </a:rPr>
              <a:t> 경도 </a:t>
            </a:r>
            <a:r>
              <a:rPr lang="en-US" altLang="ko-KR" sz="1400" dirty="0">
                <a:sym typeface="Symbol" panose="05050102010706020507" pitchFamily="18" charset="2"/>
              </a:rPr>
              <a:t>1000</a:t>
            </a:r>
            <a:r>
              <a:rPr lang="ko-KR" altLang="en-US" sz="1400" dirty="0">
                <a:sym typeface="Symbol" panose="05050102010706020507" pitchFamily="18" charset="2"/>
              </a:rPr>
              <a:t>이상</a:t>
            </a:r>
            <a:r>
              <a:rPr lang="en-US" altLang="ko-KR" sz="1400" dirty="0">
                <a:sym typeface="Symbol" panose="05050102010706020507" pitchFamily="18" charset="2"/>
              </a:rPr>
              <a:t>, </a:t>
            </a:r>
            <a:r>
              <a:rPr lang="ko-KR" altLang="en-US" sz="1400" dirty="0" err="1">
                <a:sym typeface="Symbol" panose="05050102010706020507" pitchFamily="18" charset="2"/>
              </a:rPr>
              <a:t>내마모도</a:t>
            </a:r>
            <a:r>
              <a:rPr lang="ko-KR" altLang="en-US" sz="1400" dirty="0">
                <a:sym typeface="Symbol" panose="05050102010706020507" pitchFamily="18" charset="2"/>
              </a:rPr>
              <a:t> 아주 높음</a:t>
            </a:r>
            <a:r>
              <a:rPr lang="en-US" altLang="ko-KR" sz="1400" dirty="0">
                <a:sym typeface="Symbol" panose="05050102010706020507" pitchFamily="18" charset="2"/>
              </a:rPr>
              <a:t>)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B25719-2014-4A4B-8C74-D0E560CEEDF6}"/>
              </a:ext>
            </a:extLst>
          </p:cNvPr>
          <p:cNvSpPr txBox="1"/>
          <p:nvPr/>
        </p:nvSpPr>
        <p:spPr>
          <a:xfrm>
            <a:off x="6400800" y="2514600"/>
            <a:ext cx="27614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sym typeface="Symbol" panose="05050102010706020507" pitchFamily="18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ym typeface="Symbol" panose="05050102010706020507" pitchFamily="18" charset="2"/>
              </a:rPr>
              <a:t>굉장히 빠르게 냉각되기 때문에 담금질성이 우수한데 그렇다 보니 탄소강</a:t>
            </a:r>
            <a:r>
              <a:rPr lang="en-US" altLang="ko-KR" sz="1400" dirty="0">
                <a:sym typeface="Symbol" panose="05050102010706020507" pitchFamily="18" charset="2"/>
              </a:rPr>
              <a:t>, </a:t>
            </a:r>
            <a:r>
              <a:rPr lang="ko-KR" altLang="en-US" sz="1400" dirty="0">
                <a:sym typeface="Symbol" panose="05050102010706020507" pitchFamily="18" charset="2"/>
              </a:rPr>
              <a:t>합금강을 구분하지 않는다</a:t>
            </a:r>
            <a:r>
              <a:rPr lang="en-US" altLang="ko-KR" sz="1400" dirty="0">
                <a:sym typeface="Symbol" panose="05050102010706020507" pitchFamily="18" charset="2"/>
              </a:rPr>
              <a:t>. (</a:t>
            </a:r>
            <a:r>
              <a:rPr lang="ko-KR" altLang="en-US" sz="1400" dirty="0" err="1">
                <a:sym typeface="Symbol" panose="05050102010706020507" pitchFamily="18" charset="2"/>
              </a:rPr>
              <a:t>충격담금질</a:t>
            </a:r>
            <a:r>
              <a:rPr lang="ko-KR" altLang="en-US" sz="1400" dirty="0">
                <a:sym typeface="Symbol" panose="05050102010706020507" pitchFamily="18" charset="2"/>
              </a:rPr>
              <a:t> 특징</a:t>
            </a:r>
            <a:r>
              <a:rPr lang="en-US" altLang="ko-KR" sz="1400" dirty="0">
                <a:sym typeface="Symbol" panose="05050102010706020507" pitchFamily="18" charset="2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Self-quenching</a:t>
            </a:r>
            <a:r>
              <a:rPr lang="ko-KR" altLang="en-US" sz="1400" dirty="0"/>
              <a:t>이 되기 때문에 별도의 냉각이 </a:t>
            </a:r>
            <a:r>
              <a:rPr lang="ko-KR" altLang="en-US" sz="1400" dirty="0" err="1"/>
              <a:t>필요없다</a:t>
            </a:r>
            <a:r>
              <a:rPr lang="en-US" altLang="ko-KR" sz="1400" dirty="0"/>
              <a:t>. (</a:t>
            </a:r>
            <a:r>
              <a:rPr lang="ko-KR" altLang="en-US" sz="1400" dirty="0" err="1"/>
              <a:t>충격담금질</a:t>
            </a:r>
            <a:r>
              <a:rPr lang="ko-KR" altLang="en-US" sz="1400" dirty="0"/>
              <a:t> 특징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1</a:t>
            </a:r>
            <a:r>
              <a:rPr lang="en-US" altLang="ko-KR" sz="1400" dirty="0">
                <a:sym typeface="Symbol" panose="05050102010706020507" pitchFamily="18" charset="2"/>
              </a:rPr>
              <a:t>m </a:t>
            </a:r>
            <a:r>
              <a:rPr lang="ko-KR" altLang="en-US" sz="1400" dirty="0">
                <a:sym typeface="Symbol" panose="05050102010706020507" pitchFamily="18" charset="2"/>
              </a:rPr>
              <a:t>이하의 표면에 한해 아주 얇게 </a:t>
            </a:r>
            <a:r>
              <a:rPr lang="ko-KR" altLang="en-US" sz="1400" dirty="0" err="1"/>
              <a:t>개질된다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고유특징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만약 </a:t>
            </a:r>
            <a:r>
              <a:rPr lang="en-US" altLang="ko-KR" sz="1400" dirty="0"/>
              <a:t>Fe </a:t>
            </a:r>
            <a:r>
              <a:rPr lang="ko-KR" altLang="en-US" sz="1400" dirty="0"/>
              <a:t>시편을 피처리물을 넣고 질소를 주입하게 되면 표면에 </a:t>
            </a:r>
            <a:r>
              <a:rPr lang="en-US" altLang="ko-KR" sz="1400" dirty="0" err="1"/>
              <a:t>FeN</a:t>
            </a:r>
            <a:r>
              <a:rPr lang="ko-KR" altLang="en-US" sz="1400" dirty="0"/>
              <a:t>이라는 세라믹이 형성되어 표면층의 경도와 </a:t>
            </a:r>
            <a:r>
              <a:rPr lang="ko-KR" altLang="en-US" sz="1400" dirty="0" err="1"/>
              <a:t>내마모도가</a:t>
            </a:r>
            <a:r>
              <a:rPr lang="ko-KR" altLang="en-US" sz="1400" dirty="0"/>
              <a:t> 아주 높아진다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0A3521-B875-4C39-9993-C47313A19C56}"/>
              </a:ext>
            </a:extLst>
          </p:cNvPr>
          <p:cNvSpPr txBox="1"/>
          <p:nvPr/>
        </p:nvSpPr>
        <p:spPr>
          <a:xfrm>
            <a:off x="273812" y="2119123"/>
            <a:ext cx="6126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여기 있는 것은 </a:t>
            </a:r>
            <a:r>
              <a:rPr lang="en-US" altLang="ko-KR" sz="1400" dirty="0"/>
              <a:t>CCP </a:t>
            </a:r>
            <a:r>
              <a:rPr lang="ko-KR" altLang="en-US" sz="1400" dirty="0"/>
              <a:t>타입인데 </a:t>
            </a:r>
            <a:r>
              <a:rPr lang="en-US" altLang="ko-KR" sz="1400" dirty="0"/>
              <a:t>CCP </a:t>
            </a:r>
            <a:r>
              <a:rPr lang="ko-KR" altLang="en-US" sz="1400" dirty="0"/>
              <a:t>타입은 </a:t>
            </a:r>
            <a:r>
              <a:rPr lang="en-US" altLang="ko-KR" sz="1400" dirty="0"/>
              <a:t>ICP</a:t>
            </a:r>
            <a:r>
              <a:rPr lang="ko-KR" altLang="en-US" sz="1400" dirty="0"/>
              <a:t>에 비해 전자나 이온의 수는 </a:t>
            </a:r>
            <a:r>
              <a:rPr lang="en-US" altLang="ko-KR" sz="1400" dirty="0"/>
              <a:t>100</a:t>
            </a:r>
            <a:r>
              <a:rPr lang="ko-KR" altLang="en-US" sz="1400" dirty="0"/>
              <a:t>배 적다</a:t>
            </a:r>
            <a:r>
              <a:rPr lang="en-US" altLang="ko-KR" sz="1400" dirty="0"/>
              <a:t>. </a:t>
            </a:r>
            <a:r>
              <a:rPr lang="ko-KR" altLang="en-US" sz="1400" dirty="0"/>
              <a:t>하지만 에너지의 균일성이 아주 우수하다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D56A5A-01CE-4741-9F78-1E809D9D9156}"/>
              </a:ext>
            </a:extLst>
          </p:cNvPr>
          <p:cNvSpPr txBox="1"/>
          <p:nvPr/>
        </p:nvSpPr>
        <p:spPr>
          <a:xfrm>
            <a:off x="3733800" y="992053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플라즈마 </a:t>
            </a:r>
            <a:r>
              <a:rPr lang="ko-KR" altLang="en-US" sz="1400" dirty="0" err="1"/>
              <a:t>장입</a:t>
            </a:r>
            <a:r>
              <a:rPr lang="ko-KR" altLang="en-US" sz="1400" dirty="0"/>
              <a:t> 이온 주입</a:t>
            </a:r>
            <a:endParaRPr lang="en-US" altLang="ko-KR" sz="1400" dirty="0"/>
          </a:p>
          <a:p>
            <a:r>
              <a:rPr lang="en-US" altLang="ko-KR" sz="1400" dirty="0"/>
              <a:t>PI3</a:t>
            </a:r>
            <a:r>
              <a:rPr lang="ko-KR" altLang="en-US" sz="1400" dirty="0"/>
              <a:t>라고도 한다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B6858-49F6-4194-A4FE-92315C773BE6}"/>
              </a:ext>
            </a:extLst>
          </p:cNvPr>
          <p:cNvSpPr txBox="1"/>
          <p:nvPr/>
        </p:nvSpPr>
        <p:spPr>
          <a:xfrm>
            <a:off x="1524000" y="4723655"/>
            <a:ext cx="243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/>
              <a:t>차원 구조물에 상하좌우 방향에 관계없이 이온 주입이 가능하다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/>
          <a:srcRect l="13333"/>
          <a:stretch/>
        </p:blipFill>
        <p:spPr>
          <a:xfrm>
            <a:off x="228600" y="0"/>
            <a:ext cx="7924800" cy="6858000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809512A-D6E7-4308-9B90-0635F0952168}"/>
              </a:ext>
            </a:extLst>
          </p:cNvPr>
          <p:cNvCxnSpPr/>
          <p:nvPr/>
        </p:nvCxnSpPr>
        <p:spPr>
          <a:xfrm>
            <a:off x="2209800" y="2743200"/>
            <a:ext cx="4419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F7EA88A-E12E-48C8-9567-17681EE3D787}"/>
              </a:ext>
            </a:extLst>
          </p:cNvPr>
          <p:cNvSpPr txBox="1"/>
          <p:nvPr/>
        </p:nvSpPr>
        <p:spPr>
          <a:xfrm>
            <a:off x="1244600" y="2762250"/>
            <a:ext cx="6609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오른쪽으로 갈수록 플라즈마가 강해지며 같은 넓이에 주입되는 이온수가 많아진다</a:t>
            </a:r>
          </a:p>
        </p:txBody>
      </p:sp>
      <p:sp>
        <p:nvSpPr>
          <p:cNvPr id="6" name="별: 꼭짓점 5개 5">
            <a:extLst>
              <a:ext uri="{FF2B5EF4-FFF2-40B4-BE49-F238E27FC236}">
                <a16:creationId xmlns:a16="http://schemas.microsoft.com/office/drawing/2014/main" id="{3E4CDC8D-5173-4F04-AC14-622287AE3BF3}"/>
              </a:ext>
            </a:extLst>
          </p:cNvPr>
          <p:cNvSpPr/>
          <p:nvPr/>
        </p:nvSpPr>
        <p:spPr>
          <a:xfrm>
            <a:off x="113889" y="2612827"/>
            <a:ext cx="816173" cy="816173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별: 꼭짓점 5개 6">
            <a:extLst>
              <a:ext uri="{FF2B5EF4-FFF2-40B4-BE49-F238E27FC236}">
                <a16:creationId xmlns:a16="http://schemas.microsoft.com/office/drawing/2014/main" id="{5458014C-4D0A-4863-9449-D642DF1E7258}"/>
              </a:ext>
            </a:extLst>
          </p:cNvPr>
          <p:cNvSpPr/>
          <p:nvPr/>
        </p:nvSpPr>
        <p:spPr>
          <a:xfrm>
            <a:off x="35754" y="3035894"/>
            <a:ext cx="572852" cy="57285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별: 꼭짓점 5개 7">
            <a:extLst>
              <a:ext uri="{FF2B5EF4-FFF2-40B4-BE49-F238E27FC236}">
                <a16:creationId xmlns:a16="http://schemas.microsoft.com/office/drawing/2014/main" id="{C86D4DD7-1C7A-472F-A252-28FDC89C161F}"/>
              </a:ext>
            </a:extLst>
          </p:cNvPr>
          <p:cNvSpPr/>
          <p:nvPr/>
        </p:nvSpPr>
        <p:spPr>
          <a:xfrm>
            <a:off x="471829" y="3020913"/>
            <a:ext cx="572852" cy="57285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B79C478-0321-47EF-8E87-E10B57E380C6}"/>
              </a:ext>
            </a:extLst>
          </p:cNvPr>
          <p:cNvSpPr/>
          <p:nvPr/>
        </p:nvSpPr>
        <p:spPr>
          <a:xfrm>
            <a:off x="1600207" y="5094732"/>
            <a:ext cx="2819393" cy="4953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4D61961-F7D6-455C-B441-83B80764F143}"/>
              </a:ext>
            </a:extLst>
          </p:cNvPr>
          <p:cNvCxnSpPr>
            <a:cxnSpLocks/>
          </p:cNvCxnSpPr>
          <p:nvPr/>
        </p:nvCxnSpPr>
        <p:spPr>
          <a:xfrm flipV="1">
            <a:off x="3352800" y="5590033"/>
            <a:ext cx="0" cy="6583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B20A895-B352-4FDA-8F8A-BDDB9AED2BA1}"/>
              </a:ext>
            </a:extLst>
          </p:cNvPr>
          <p:cNvSpPr txBox="1"/>
          <p:nvPr/>
        </p:nvSpPr>
        <p:spPr>
          <a:xfrm>
            <a:off x="1460519" y="6258235"/>
            <a:ext cx="3784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서로 다른 결정면을 갖는 </a:t>
            </a:r>
            <a:r>
              <a:rPr lang="en-US" altLang="ko-KR" sz="1400" dirty="0"/>
              <a:t>Grain</a:t>
            </a:r>
            <a:r>
              <a:rPr lang="ko-KR" altLang="en-US" sz="1400" dirty="0"/>
              <a:t>이 </a:t>
            </a:r>
            <a:r>
              <a:rPr lang="en-US" altLang="ko-KR" sz="1400" dirty="0"/>
              <a:t>5</a:t>
            </a:r>
            <a:r>
              <a:rPr lang="ko-KR" altLang="en-US" sz="1400" dirty="0"/>
              <a:t>개 존재한다</a:t>
            </a:r>
          </a:p>
        </p:txBody>
      </p:sp>
      <p:sp>
        <p:nvSpPr>
          <p:cNvPr id="16" name="화살표: 위로 구부러짐 15">
            <a:extLst>
              <a:ext uri="{FF2B5EF4-FFF2-40B4-BE49-F238E27FC236}">
                <a16:creationId xmlns:a16="http://schemas.microsoft.com/office/drawing/2014/main" id="{08EBBFB2-4C74-4A14-83D5-A6655A3CFEF1}"/>
              </a:ext>
            </a:extLst>
          </p:cNvPr>
          <p:cNvSpPr/>
          <p:nvPr/>
        </p:nvSpPr>
        <p:spPr>
          <a:xfrm rot="15940182">
            <a:off x="4141311" y="4560216"/>
            <a:ext cx="1225191" cy="522732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B6F61E-54E2-4F72-B71C-6E979833E07B}"/>
                  </a:ext>
                </a:extLst>
              </p:cNvPr>
              <p:cNvSpPr txBox="1"/>
              <p:nvPr/>
            </p:nvSpPr>
            <p:spPr>
              <a:xfrm>
                <a:off x="5088212" y="3097477"/>
                <a:ext cx="4055787" cy="3425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PIII XRD </a:t>
                </a:r>
                <a:r>
                  <a:rPr lang="ko-KR" altLang="en-US" sz="1400" b="1" dirty="0"/>
                  <a:t>분석으로 알 수 있는 것</a:t>
                </a:r>
              </a:p>
              <a:p>
                <a:endParaRPr lang="en-US" altLang="ko-KR" sz="1400" b="1" dirty="0"/>
              </a:p>
              <a:p>
                <a:r>
                  <a:rPr lang="en-US" altLang="ko-KR" sz="1400" b="1" dirty="0"/>
                  <a:t>1. </a:t>
                </a:r>
                <a:r>
                  <a:rPr lang="ko-KR" altLang="en-US" sz="1400" b="1" dirty="0"/>
                  <a:t>가공경화</a:t>
                </a:r>
                <a:endParaRPr lang="en-US" altLang="ko-KR" sz="1400" b="1" dirty="0"/>
              </a:p>
              <a:p>
                <a:r>
                  <a:rPr lang="ko-KR" altLang="en-US" sz="1400" dirty="0"/>
                  <a:t>질소가 들어가면서 픽이 점점 없어진다는 것은 결정립이 없어진다는 말이고 결정질에서 비정질로 바뀌고 있다는 것을 의미한다</a:t>
                </a:r>
                <a:r>
                  <a:rPr lang="en-US" altLang="ko-KR" sz="1400" dirty="0"/>
                  <a:t>.</a:t>
                </a:r>
              </a:p>
              <a:p>
                <a:r>
                  <a:rPr lang="en-US" altLang="ko-KR" sz="1400" b="1" dirty="0"/>
                  <a:t>2. </a:t>
                </a:r>
                <a:r>
                  <a:rPr lang="ko-KR" altLang="en-US" sz="1400" b="1" dirty="0"/>
                  <a:t>석출경화</a:t>
                </a:r>
                <a:r>
                  <a:rPr lang="ja-JP" altLang="en-US" sz="1400" b="1" dirty="0"/>
                  <a:t> </a:t>
                </a:r>
                <a:endParaRPr lang="en-US" altLang="ja-JP" sz="1400" b="1" dirty="0"/>
              </a:p>
              <a:p>
                <a:r>
                  <a:rPr lang="en-US" altLang="ko-KR" sz="1400" dirty="0" err="1"/>
                  <a:t>FeN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픽이 떴다는 것은 세라믹이 생겼다는 말이고 이는 석출물이 생성되었다는 것을 의미한다</a:t>
                </a:r>
                <a:r>
                  <a:rPr lang="en-US" altLang="ko-KR" sz="1400" dirty="0"/>
                  <a:t>.</a:t>
                </a:r>
              </a:p>
              <a:p>
                <a:r>
                  <a:rPr lang="en-US" altLang="ko-KR" sz="1400" b="1" dirty="0"/>
                  <a:t>3. </a:t>
                </a:r>
                <a:r>
                  <a:rPr lang="ko-KR" altLang="en-US" sz="1400" b="1" dirty="0" err="1"/>
                  <a:t>입계경화</a:t>
                </a:r>
                <a:endParaRPr lang="en-US" altLang="ko-KR" sz="1400" b="1" dirty="0"/>
              </a:p>
              <a:p>
                <a:pPr algn="r"/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0.9</m:t>
                        </m:r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func>
                          <m:func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ko-KR" altLang="en-US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ko-KR" sz="1400" dirty="0"/>
                  <a:t>        D: Grain Size, B: </a:t>
                </a:r>
                <a:r>
                  <a:rPr lang="ko-KR" altLang="en-US" sz="1400" dirty="0" err="1"/>
                  <a:t>반치폭</a:t>
                </a:r>
                <a:endParaRPr lang="en-US" altLang="ko-KR" sz="1400" dirty="0"/>
              </a:p>
              <a:p>
                <a:r>
                  <a:rPr lang="ko-KR" altLang="en-US" sz="1400" dirty="0"/>
                  <a:t>이 공식을 적용하면 </a:t>
                </a:r>
                <a:r>
                  <a:rPr lang="en-US" altLang="ko-KR" sz="1400" dirty="0"/>
                  <a:t>Grain size</a:t>
                </a:r>
                <a:r>
                  <a:rPr lang="ko-KR" altLang="en-US" sz="1400" dirty="0"/>
                  <a:t>를 구할 수 있다</a:t>
                </a:r>
                <a:r>
                  <a:rPr lang="en-US" altLang="ko-KR" sz="1400" dirty="0"/>
                  <a:t>.</a:t>
                </a:r>
              </a:p>
              <a:p>
                <a:r>
                  <a:rPr lang="ko-KR" altLang="en-US" sz="1400" dirty="0" err="1"/>
                  <a:t>반치폭이</a:t>
                </a:r>
                <a:r>
                  <a:rPr lang="ko-KR" altLang="en-US" sz="1400" dirty="0"/>
                  <a:t> 커질수록 </a:t>
                </a:r>
                <a:r>
                  <a:rPr lang="en-US" altLang="ko-KR" sz="1400" dirty="0"/>
                  <a:t>Grain Size</a:t>
                </a:r>
                <a:r>
                  <a:rPr lang="ko-KR" altLang="en-US" sz="1400" dirty="0"/>
                  <a:t>는 작아진다</a:t>
                </a:r>
                <a:r>
                  <a:rPr lang="en-US" altLang="ko-KR" sz="1400" dirty="0"/>
                  <a:t>.</a:t>
                </a:r>
              </a:p>
              <a:p>
                <a:endParaRPr lang="en-US" altLang="ko-KR" sz="1400" dirty="0"/>
              </a:p>
              <a:p>
                <a:r>
                  <a:rPr lang="ko-KR" altLang="en-US" sz="1400" dirty="0" err="1"/>
                  <a:t>반치폭</a:t>
                </a:r>
                <a:r>
                  <a:rPr lang="en-US" altLang="ko-KR" sz="1400" dirty="0"/>
                  <a:t>(FWHM) : Full Wide Half Maximum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B6F61E-54E2-4F72-B71C-6E979833E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212" y="3097477"/>
                <a:ext cx="4055787" cy="3425105"/>
              </a:xfrm>
              <a:prstGeom prst="rect">
                <a:avLst/>
              </a:prstGeom>
              <a:blipFill>
                <a:blip r:embed="rId4"/>
                <a:stretch>
                  <a:fillRect l="-451" t="-534" r="-451" b="-10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B12737CE-3773-4EE3-BA87-69B2D5C548B2}"/>
              </a:ext>
            </a:extLst>
          </p:cNvPr>
          <p:cNvSpPr/>
          <p:nvPr/>
        </p:nvSpPr>
        <p:spPr>
          <a:xfrm>
            <a:off x="6888480" y="512035"/>
            <a:ext cx="451104" cy="1938557"/>
          </a:xfrm>
          <a:custGeom>
            <a:avLst/>
            <a:gdLst>
              <a:gd name="connsiteX0" fmla="*/ 0 w 451104"/>
              <a:gd name="connsiteY0" fmla="*/ 1938557 h 1938557"/>
              <a:gd name="connsiteX1" fmla="*/ 219456 w 451104"/>
              <a:gd name="connsiteY1" fmla="*/ 29 h 1938557"/>
              <a:gd name="connsiteX2" fmla="*/ 451104 w 451104"/>
              <a:gd name="connsiteY2" fmla="*/ 1901981 h 1938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1104" h="1938557">
                <a:moveTo>
                  <a:pt x="0" y="1938557"/>
                </a:moveTo>
                <a:cubicBezTo>
                  <a:pt x="72136" y="972341"/>
                  <a:pt x="144272" y="6125"/>
                  <a:pt x="219456" y="29"/>
                </a:cubicBezTo>
                <a:cubicBezTo>
                  <a:pt x="294640" y="-6067"/>
                  <a:pt x="372872" y="947957"/>
                  <a:pt x="451104" y="190198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557CE21-677A-4DCD-8856-1D5A4B1E8985}"/>
              </a:ext>
            </a:extLst>
          </p:cNvPr>
          <p:cNvCxnSpPr/>
          <p:nvPr/>
        </p:nvCxnSpPr>
        <p:spPr>
          <a:xfrm>
            <a:off x="6923532" y="2114474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C1C706B-91EC-433A-98C8-772F64177FA7}"/>
              </a:ext>
            </a:extLst>
          </p:cNvPr>
          <p:cNvCxnSpPr>
            <a:cxnSpLocks/>
          </p:cNvCxnSpPr>
          <p:nvPr/>
        </p:nvCxnSpPr>
        <p:spPr>
          <a:xfrm flipH="1">
            <a:off x="7114032" y="1143000"/>
            <a:ext cx="582168" cy="838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2677512-EEE7-4A80-9B9E-FDA1D54D8316}"/>
              </a:ext>
            </a:extLst>
          </p:cNvPr>
          <p:cNvSpPr txBox="1"/>
          <p:nvPr/>
        </p:nvSpPr>
        <p:spPr>
          <a:xfrm>
            <a:off x="7772400" y="9620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반치폭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F31FC57-295D-43A8-9A79-ACB73DBEDCA2}"/>
              </a:ext>
            </a:extLst>
          </p:cNvPr>
          <p:cNvCxnSpPr>
            <a:cxnSpLocks/>
          </p:cNvCxnSpPr>
          <p:nvPr/>
        </p:nvCxnSpPr>
        <p:spPr>
          <a:xfrm flipH="1">
            <a:off x="7331964" y="381000"/>
            <a:ext cx="582168" cy="838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88CD31D-6FA6-4E42-A2BB-C562CE9AFA8E}"/>
              </a:ext>
            </a:extLst>
          </p:cNvPr>
          <p:cNvSpPr txBox="1"/>
          <p:nvPr/>
        </p:nvSpPr>
        <p:spPr>
          <a:xfrm>
            <a:off x="7863685" y="1005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피크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FA8048-3FA0-4A9E-9778-7A6E3A7A7096}"/>
              </a:ext>
            </a:extLst>
          </p:cNvPr>
          <p:cNvSpPr txBox="1"/>
          <p:nvPr/>
        </p:nvSpPr>
        <p:spPr>
          <a:xfrm>
            <a:off x="4800600" y="322582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이온 주입만 했는데도 </a:t>
            </a:r>
            <a:r>
              <a:rPr lang="ko-KR" altLang="en-US" sz="1400" dirty="0" err="1"/>
              <a:t>비커스</a:t>
            </a:r>
            <a:r>
              <a:rPr lang="ko-KR" altLang="en-US" sz="1400" dirty="0"/>
              <a:t> 경도가 </a:t>
            </a:r>
            <a:r>
              <a:rPr lang="en-US" altLang="ko-KR" sz="1400" dirty="0"/>
              <a:t>1500</a:t>
            </a:r>
            <a:r>
              <a:rPr lang="ko-KR" altLang="en-US" sz="1400" dirty="0"/>
              <a:t>정도까지 올라갔고 열처리까지 했더니 </a:t>
            </a:r>
            <a:r>
              <a:rPr lang="en-US" altLang="ko-KR" sz="1400" dirty="0"/>
              <a:t>2000</a:t>
            </a:r>
            <a:r>
              <a:rPr lang="ko-KR" altLang="en-US" sz="1400" dirty="0"/>
              <a:t>까지 올라갔다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3952F-1A3D-44D3-914E-8138A5C2C387}"/>
              </a:ext>
            </a:extLst>
          </p:cNvPr>
          <p:cNvSpPr txBox="1"/>
          <p:nvPr/>
        </p:nvSpPr>
        <p:spPr>
          <a:xfrm>
            <a:off x="5334000" y="6334780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경도가 올라간 만큼 </a:t>
            </a:r>
            <a:r>
              <a:rPr lang="ko-KR" altLang="en-US" sz="1400" dirty="0" err="1"/>
              <a:t>내마모도가</a:t>
            </a:r>
            <a:r>
              <a:rPr lang="ko-KR" altLang="en-US" sz="1400" dirty="0"/>
              <a:t> 올라갔다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577" y="143891"/>
            <a:ext cx="6696583" cy="32581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43579" y="528066"/>
            <a:ext cx="1361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0000"/>
                </a:solidFill>
              </a:rPr>
              <a:t>연비효율(%)</a:t>
            </a:r>
            <a:endParaRPr lang="ko-KR" altLang="ko-KR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969770" y="897890"/>
            <a:ext cx="1042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</a:rPr>
              <a:t>피스톤</a:t>
            </a:r>
            <a:endParaRPr lang="ko-KR" altLang="ko-KR" sz="1400" b="1" dirty="0"/>
          </a:p>
        </p:txBody>
      </p:sp>
      <p:sp>
        <p:nvSpPr>
          <p:cNvPr id="2" name="TextBox 5"/>
          <p:cNvSpPr txBox="1"/>
          <p:nvPr/>
        </p:nvSpPr>
        <p:spPr>
          <a:xfrm>
            <a:off x="6435090" y="3302762"/>
            <a:ext cx="1221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</a:rPr>
              <a:t>내마모도</a:t>
            </a:r>
            <a:endParaRPr lang="ko-KR" altLang="ko-KR" sz="1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8355" y="3918204"/>
            <a:ext cx="2960243" cy="20747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67937" y="3961637"/>
            <a:ext cx="4231386" cy="19879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752F76-06B9-4FCF-B89C-12503FA8CBDE}"/>
              </a:ext>
            </a:extLst>
          </p:cNvPr>
          <p:cNvSpPr txBox="1"/>
          <p:nvPr/>
        </p:nvSpPr>
        <p:spPr>
          <a:xfrm>
            <a:off x="471869" y="3361739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오른쪽은 왼쪽에 있는 알루미늄 피스톤에 카본을 주입한 상태이다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DC550D-F5D6-480D-89CE-134F53C60FEF}"/>
              </a:ext>
            </a:extLst>
          </p:cNvPr>
          <p:cNvSpPr txBox="1"/>
          <p:nvPr/>
        </p:nvSpPr>
        <p:spPr>
          <a:xfrm>
            <a:off x="228600" y="6067778"/>
            <a:ext cx="876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플라즈마를 이용한 표면처리를 하게 되면 위와 같이 복잡한 피처리물도 비교적 간단하게 코팅할 수 있고 </a:t>
            </a:r>
            <a:r>
              <a:rPr lang="ko-KR" altLang="en-US" dirty="0" err="1"/>
              <a:t>내마모도가</a:t>
            </a:r>
            <a:r>
              <a:rPr lang="ko-KR" altLang="en-US" dirty="0"/>
              <a:t> 올라가기 때문에 산업적으로 많이 적용되고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F65ADB0B-72C9-4516-937E-CB4275B4410D}"/>
              </a:ext>
            </a:extLst>
          </p:cNvPr>
          <p:cNvSpPr/>
          <p:nvPr/>
        </p:nvSpPr>
        <p:spPr>
          <a:xfrm>
            <a:off x="353568" y="3669792"/>
            <a:ext cx="524256" cy="960583"/>
          </a:xfrm>
          <a:custGeom>
            <a:avLst/>
            <a:gdLst>
              <a:gd name="connsiteX0" fmla="*/ 146304 w 524256"/>
              <a:gd name="connsiteY0" fmla="*/ 0 h 960583"/>
              <a:gd name="connsiteX1" fmla="*/ 85344 w 524256"/>
              <a:gd name="connsiteY1" fmla="*/ 36576 h 960583"/>
              <a:gd name="connsiteX2" fmla="*/ 60960 w 524256"/>
              <a:gd name="connsiteY2" fmla="*/ 109728 h 960583"/>
              <a:gd name="connsiteX3" fmla="*/ 36576 w 524256"/>
              <a:gd name="connsiteY3" fmla="*/ 146304 h 960583"/>
              <a:gd name="connsiteX4" fmla="*/ 12192 w 524256"/>
              <a:gd name="connsiteY4" fmla="*/ 256032 h 960583"/>
              <a:gd name="connsiteX5" fmla="*/ 0 w 524256"/>
              <a:gd name="connsiteY5" fmla="*/ 451104 h 960583"/>
              <a:gd name="connsiteX6" fmla="*/ 12192 w 524256"/>
              <a:gd name="connsiteY6" fmla="*/ 816864 h 960583"/>
              <a:gd name="connsiteX7" fmla="*/ 97536 w 524256"/>
              <a:gd name="connsiteY7" fmla="*/ 902208 h 960583"/>
              <a:gd name="connsiteX8" fmla="*/ 134112 w 524256"/>
              <a:gd name="connsiteY8" fmla="*/ 926592 h 960583"/>
              <a:gd name="connsiteX9" fmla="*/ 524256 w 524256"/>
              <a:gd name="connsiteY9" fmla="*/ 950976 h 96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4256" h="960583">
                <a:moveTo>
                  <a:pt x="146304" y="0"/>
                </a:moveTo>
                <a:cubicBezTo>
                  <a:pt x="125984" y="12192"/>
                  <a:pt x="99893" y="17871"/>
                  <a:pt x="85344" y="36576"/>
                </a:cubicBezTo>
                <a:cubicBezTo>
                  <a:pt x="69564" y="56865"/>
                  <a:pt x="75217" y="88342"/>
                  <a:pt x="60960" y="109728"/>
                </a:cubicBezTo>
                <a:lnTo>
                  <a:pt x="36576" y="146304"/>
                </a:lnTo>
                <a:cubicBezTo>
                  <a:pt x="29948" y="172815"/>
                  <a:pt x="14573" y="231029"/>
                  <a:pt x="12192" y="256032"/>
                </a:cubicBezTo>
                <a:cubicBezTo>
                  <a:pt x="6015" y="320889"/>
                  <a:pt x="4064" y="386080"/>
                  <a:pt x="0" y="451104"/>
                </a:cubicBezTo>
                <a:cubicBezTo>
                  <a:pt x="4064" y="573024"/>
                  <a:pt x="4812" y="695100"/>
                  <a:pt x="12192" y="816864"/>
                </a:cubicBezTo>
                <a:cubicBezTo>
                  <a:pt x="15354" y="869044"/>
                  <a:pt x="55414" y="874127"/>
                  <a:pt x="97536" y="902208"/>
                </a:cubicBezTo>
                <a:cubicBezTo>
                  <a:pt x="109728" y="910336"/>
                  <a:pt x="120211" y="921958"/>
                  <a:pt x="134112" y="926592"/>
                </a:cubicBezTo>
                <a:cubicBezTo>
                  <a:pt x="307506" y="984390"/>
                  <a:pt x="181561" y="950976"/>
                  <a:pt x="524256" y="95097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7BD3CD-01C2-4933-AAB2-B43548034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33984"/>
            <a:ext cx="2847975" cy="2876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7E7A93-DF6E-4762-81CF-1DAEBF12AF07}"/>
                  </a:ext>
                </a:extLst>
              </p:cNvPr>
              <p:cNvSpPr txBox="1"/>
              <p:nvPr/>
            </p:nvSpPr>
            <p:spPr>
              <a:xfrm>
                <a:off x="3276600" y="506492"/>
                <a:ext cx="5562600" cy="5088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CCP</a:t>
                </a:r>
                <a:r>
                  <a:rPr lang="ko-KR" altLang="en-US" dirty="0"/>
                  <a:t>가 균일하다고 하는 좀 더 정확한 설명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챔버 안에 피처리물을 넣고 피처리물에는 </a:t>
                </a:r>
                <a:r>
                  <a:rPr lang="en-US" altLang="ko-KR" dirty="0"/>
                  <a:t>( - ) </a:t>
                </a:r>
                <a:r>
                  <a:rPr lang="ko-KR" altLang="en-US" dirty="0"/>
                  <a:t>전극을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챔버에는 </a:t>
                </a:r>
                <a:r>
                  <a:rPr lang="en-US" altLang="ko-KR" dirty="0"/>
                  <a:t>( + ) </a:t>
                </a:r>
                <a:r>
                  <a:rPr lang="ko-KR" altLang="en-US" dirty="0"/>
                  <a:t>전극을 걸어주고 안에 질소를 주입하면 챔버 안에 플라즈마가 형성되게 된다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이 안에는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/>
                          <m:t>N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/>
                          <m:t>N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2+</m:t>
                        </m:r>
                      </m:sup>
                    </m:sSup>
                  </m:oMath>
                </a14:m>
                <a:r>
                  <a:rPr lang="ko-KR" altLang="en-US" dirty="0"/>
                  <a:t>가 상존하게 되는데 그 비율은 보통 </a:t>
                </a:r>
                <a:r>
                  <a:rPr lang="en-US" altLang="ko-KR" dirty="0"/>
                  <a:t>8:2</a:t>
                </a:r>
                <a:r>
                  <a:rPr lang="ko-KR" altLang="en-US" dirty="0"/>
                  <a:t>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/>
                          <m:t>N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ko-KR" altLang="en-US" dirty="0"/>
                  <a:t>가 더 많다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 때 같은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/>
                          <m:t>N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ko-KR" altLang="en-US" dirty="0"/>
                  <a:t>라도 에너지가 각각 다른데 </a:t>
                </a:r>
                <a:r>
                  <a:rPr lang="en-US" altLang="ko-KR" dirty="0"/>
                  <a:t>CCP</a:t>
                </a:r>
                <a:r>
                  <a:rPr lang="ko-KR" altLang="en-US" dirty="0"/>
                  <a:t>의 경우에는 각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각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/>
                          <m:t>N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ko-KR" altLang="en-US" dirty="0"/>
                  <a:t>이온이 가지고 있는 에너지가 거의 동일하기 때문에 균일하다고 표현하는 것이다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그리고 왼쪽과 같이 피처리물에 홈이 있는 구조라면 레이저로 작업할 경우에는 피처리물을 레이저 각도에 맞게 반복적으로 돌려주는 작업을 해야 하는데 플라즈마를 사용하게 되면 그럴 필요가 없다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7E7A93-DF6E-4762-81CF-1DAEBF12A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06492"/>
                <a:ext cx="5562600" cy="5088701"/>
              </a:xfrm>
              <a:prstGeom prst="rect">
                <a:avLst/>
              </a:prstGeom>
              <a:blipFill>
                <a:blip r:embed="rId3"/>
                <a:stretch>
                  <a:fillRect l="-987" t="-838" b="-9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538C4D9-96FE-4125-A570-FBC70BEF7CCC}"/>
              </a:ext>
            </a:extLst>
          </p:cNvPr>
          <p:cNvSpPr txBox="1"/>
          <p:nvPr/>
        </p:nvSpPr>
        <p:spPr>
          <a:xfrm>
            <a:off x="0" y="0"/>
            <a:ext cx="730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챔버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25E87F9-7792-4F42-A353-FA3CCD6901E6}"/>
              </a:ext>
            </a:extLst>
          </p:cNvPr>
          <p:cNvCxnSpPr>
            <a:cxnSpLocks/>
          </p:cNvCxnSpPr>
          <p:nvPr/>
        </p:nvCxnSpPr>
        <p:spPr>
          <a:xfrm flipH="1" flipV="1">
            <a:off x="381000" y="321826"/>
            <a:ext cx="76200" cy="10741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10E90A9-6DE7-4922-9FCB-711D1483F155}"/>
              </a:ext>
            </a:extLst>
          </p:cNvPr>
          <p:cNvSpPr txBox="1"/>
          <p:nvPr/>
        </p:nvSpPr>
        <p:spPr>
          <a:xfrm>
            <a:off x="631986" y="137160"/>
            <a:ext cx="117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피처리물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A88AA9F-EAF4-4723-B4AA-C5FFB57B0637}"/>
              </a:ext>
            </a:extLst>
          </p:cNvPr>
          <p:cNvCxnSpPr>
            <a:cxnSpLocks/>
          </p:cNvCxnSpPr>
          <p:nvPr/>
        </p:nvCxnSpPr>
        <p:spPr>
          <a:xfrm flipV="1">
            <a:off x="1219200" y="474012"/>
            <a:ext cx="0" cy="14670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BC3D581-3D0E-4610-9072-2BA661DC5C1D}"/>
              </a:ext>
            </a:extLst>
          </p:cNvPr>
          <p:cNvSpPr txBox="1"/>
          <p:nvPr/>
        </p:nvSpPr>
        <p:spPr>
          <a:xfrm>
            <a:off x="1854038" y="137160"/>
            <a:ext cx="117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플라즈마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C788D9C-B839-4FCD-A591-20AA3C757279}"/>
              </a:ext>
            </a:extLst>
          </p:cNvPr>
          <p:cNvCxnSpPr>
            <a:cxnSpLocks/>
          </p:cNvCxnSpPr>
          <p:nvPr/>
        </p:nvCxnSpPr>
        <p:spPr>
          <a:xfrm flipV="1">
            <a:off x="1399032" y="474012"/>
            <a:ext cx="963168" cy="14670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B9D66263-27A6-4614-8E21-B0BE5B47B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75" y="3691842"/>
            <a:ext cx="2895600" cy="285750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B9D9418-9EE3-4D6E-96FD-7047DFBD0896}"/>
              </a:ext>
            </a:extLst>
          </p:cNvPr>
          <p:cNvCxnSpPr>
            <a:cxnSpLocks/>
          </p:cNvCxnSpPr>
          <p:nvPr/>
        </p:nvCxnSpPr>
        <p:spPr>
          <a:xfrm flipV="1">
            <a:off x="1257299" y="5029200"/>
            <a:ext cx="2019301" cy="3121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677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/>
          <a:srcRect r="2500"/>
          <a:stretch/>
        </p:blipFill>
        <p:spPr>
          <a:xfrm>
            <a:off x="228600" y="0"/>
            <a:ext cx="89154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E1643D-E2D0-45A0-AA50-A8897DA0C5AD}"/>
              </a:ext>
            </a:extLst>
          </p:cNvPr>
          <p:cNvSpPr txBox="1"/>
          <p:nvPr/>
        </p:nvSpPr>
        <p:spPr>
          <a:xfrm>
            <a:off x="0" y="5017531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DLC</a:t>
            </a:r>
            <a:r>
              <a:rPr lang="ko-KR" altLang="en-US" sz="1600" dirty="0"/>
              <a:t>막을 입혀 놨는데 접착력이 안 좋으면 쉽게 떨어져 나가게 된다</a:t>
            </a:r>
            <a:r>
              <a:rPr lang="en-US" altLang="ko-KR" sz="1600" dirty="0"/>
              <a:t>.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5D2756-D791-44CD-9BB1-144DE781A57B}"/>
              </a:ext>
            </a:extLst>
          </p:cNvPr>
          <p:cNvSpPr/>
          <p:nvPr/>
        </p:nvSpPr>
        <p:spPr>
          <a:xfrm>
            <a:off x="6781800" y="4894421"/>
            <a:ext cx="2438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이 두 사진을 비교해보면 이온주입 후의 </a:t>
            </a:r>
            <a:r>
              <a:rPr lang="en-US" altLang="ko-KR" sz="1600" dirty="0"/>
              <a:t>DLC </a:t>
            </a:r>
            <a:r>
              <a:rPr lang="ko-KR" altLang="en-US" sz="1600" dirty="0"/>
              <a:t>막의 접착력이 아주 좋아진 것을 확인할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D885D7-1702-4411-BC27-72090340A3AD}"/>
                  </a:ext>
                </a:extLst>
              </p:cNvPr>
              <p:cNvSpPr txBox="1"/>
              <p:nvPr/>
            </p:nvSpPr>
            <p:spPr>
              <a:xfrm>
                <a:off x="76200" y="914400"/>
                <a:ext cx="17526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Carbon</a:t>
                </a:r>
              </a:p>
              <a:p>
                <a:r>
                  <a:rPr lang="en-US" altLang="ko-KR" dirty="0"/>
                  <a:t>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/>
                          <m:t>Sp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: </a:t>
                </a:r>
                <a:r>
                  <a:rPr lang="ko-KR" altLang="en-US" sz="1400" dirty="0"/>
                  <a:t>다이아몬드</a:t>
                </a:r>
                <a:endParaRPr lang="en-US" altLang="ko-KR" dirty="0"/>
              </a:p>
              <a:p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/>
                          <m:t>Sp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sz="1400" dirty="0"/>
                  <a:t>흑연</a:t>
                </a:r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ko-KR" dirty="0"/>
                            <m:t>Sp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ko-KR" dirty="0"/>
                            <m:t>Sp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pPr marL="342900" indent="-342900" algn="ctr">
                  <a:buAutoNum type="arabicPlain" startAt="80"/>
                </a:pPr>
                <a:r>
                  <a:rPr lang="en-US" altLang="ko-KR" dirty="0"/>
                  <a:t>20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ko-KR" dirty="0"/>
                            <m:t>Sp</m:t>
                          </m:r>
                        </m:e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ko-KR" dirty="0"/>
                            <m:t>Sp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pPr algn="ctr"/>
                <a:r>
                  <a:rPr lang="en-US" altLang="ko-KR" dirty="0"/>
                  <a:t>20   80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D885D7-1702-4411-BC27-72090340A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914400"/>
                <a:ext cx="1752600" cy="2031325"/>
              </a:xfrm>
              <a:prstGeom prst="rect">
                <a:avLst/>
              </a:prstGeom>
              <a:blipFill>
                <a:blip r:embed="rId3"/>
                <a:stretch>
                  <a:fillRect l="-3136" t="-1502" b="-39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9B0A1B1-20BA-4767-AE5D-E125B49E8551}"/>
              </a:ext>
            </a:extLst>
          </p:cNvPr>
          <p:cNvSpPr txBox="1"/>
          <p:nvPr/>
        </p:nvSpPr>
        <p:spPr>
          <a:xfrm>
            <a:off x="76200" y="185847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DLC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832C5A-C5BD-4F3F-94BE-3071328B1E38}"/>
              </a:ext>
            </a:extLst>
          </p:cNvPr>
          <p:cNvSpPr/>
          <p:nvPr/>
        </p:nvSpPr>
        <p:spPr>
          <a:xfrm>
            <a:off x="76200" y="1786890"/>
            <a:ext cx="1371600" cy="512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55E1A9-2CB7-4A20-8FD1-7526A0F15AB1}"/>
              </a:ext>
            </a:extLst>
          </p:cNvPr>
          <p:cNvSpPr txBox="1"/>
          <p:nvPr/>
        </p:nvSpPr>
        <p:spPr>
          <a:xfrm>
            <a:off x="76200" y="28956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질</a:t>
            </a:r>
            <a:r>
              <a:rPr lang="en-US" altLang="ko-KR" sz="1600" dirty="0"/>
              <a:t> </a:t>
            </a:r>
            <a:r>
              <a:rPr lang="ko-KR" altLang="en-US" sz="1600" dirty="0"/>
              <a:t>낮은 다이아몬드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015C7D9-4D0E-4F49-94E6-04B59EB2A9A7}"/>
              </a:ext>
            </a:extLst>
          </p:cNvPr>
          <p:cNvSpPr/>
          <p:nvPr/>
        </p:nvSpPr>
        <p:spPr>
          <a:xfrm>
            <a:off x="245471" y="2561918"/>
            <a:ext cx="230779" cy="314632"/>
          </a:xfrm>
          <a:custGeom>
            <a:avLst/>
            <a:gdLst>
              <a:gd name="connsiteX0" fmla="*/ 230779 w 230779"/>
              <a:gd name="connsiteY0" fmla="*/ 9832 h 314632"/>
              <a:gd name="connsiteX1" fmla="*/ 183154 w 230779"/>
              <a:gd name="connsiteY1" fmla="*/ 307 h 314632"/>
              <a:gd name="connsiteX2" fmla="*/ 154579 w 230779"/>
              <a:gd name="connsiteY2" fmla="*/ 19357 h 314632"/>
              <a:gd name="connsiteX3" fmla="*/ 97429 w 230779"/>
              <a:gd name="connsiteY3" fmla="*/ 47932 h 314632"/>
              <a:gd name="connsiteX4" fmla="*/ 78379 w 230779"/>
              <a:gd name="connsiteY4" fmla="*/ 76507 h 314632"/>
              <a:gd name="connsiteX5" fmla="*/ 49804 w 230779"/>
              <a:gd name="connsiteY5" fmla="*/ 95557 h 314632"/>
              <a:gd name="connsiteX6" fmla="*/ 11704 w 230779"/>
              <a:gd name="connsiteY6" fmla="*/ 143182 h 314632"/>
              <a:gd name="connsiteX7" fmla="*/ 11704 w 230779"/>
              <a:gd name="connsiteY7" fmla="*/ 286057 h 314632"/>
              <a:gd name="connsiteX8" fmla="*/ 21229 w 230779"/>
              <a:gd name="connsiteY8" fmla="*/ 314632 h 31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0779" h="314632">
                <a:moveTo>
                  <a:pt x="230779" y="9832"/>
                </a:moveTo>
                <a:cubicBezTo>
                  <a:pt x="214904" y="6657"/>
                  <a:pt x="199218" y="-1701"/>
                  <a:pt x="183154" y="307"/>
                </a:cubicBezTo>
                <a:cubicBezTo>
                  <a:pt x="171795" y="1727"/>
                  <a:pt x="164818" y="14237"/>
                  <a:pt x="154579" y="19357"/>
                </a:cubicBezTo>
                <a:cubicBezTo>
                  <a:pt x="75709" y="58792"/>
                  <a:pt x="179321" y="-6663"/>
                  <a:pt x="97429" y="47932"/>
                </a:cubicBezTo>
                <a:cubicBezTo>
                  <a:pt x="91079" y="57457"/>
                  <a:pt x="86474" y="68412"/>
                  <a:pt x="78379" y="76507"/>
                </a:cubicBezTo>
                <a:cubicBezTo>
                  <a:pt x="70284" y="84602"/>
                  <a:pt x="56955" y="86618"/>
                  <a:pt x="49804" y="95557"/>
                </a:cubicBezTo>
                <a:cubicBezTo>
                  <a:pt x="-2776" y="161282"/>
                  <a:pt x="93596" y="88587"/>
                  <a:pt x="11704" y="143182"/>
                </a:cubicBezTo>
                <a:cubicBezTo>
                  <a:pt x="-4873" y="209489"/>
                  <a:pt x="-2901" y="183823"/>
                  <a:pt x="11704" y="286057"/>
                </a:cubicBezTo>
                <a:cubicBezTo>
                  <a:pt x="13124" y="295996"/>
                  <a:pt x="21229" y="314632"/>
                  <a:pt x="21229" y="314632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AF8463-E4F9-4D42-A29B-8F99EEA00604}"/>
                  </a:ext>
                </a:extLst>
              </p:cNvPr>
              <p:cNvSpPr txBox="1"/>
              <p:nvPr/>
            </p:nvSpPr>
            <p:spPr>
              <a:xfrm>
                <a:off x="0" y="3276600"/>
                <a:ext cx="2133600" cy="1447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인조 다이아몬드를 만들 때 필요한 특성에 따라 </a:t>
                </a:r>
                <a:r>
                  <a:rPr lang="en-US" altLang="ko-KR" sz="1200" dirty="0" err="1"/>
                  <a:t>Sp</a:t>
                </a:r>
                <a:r>
                  <a:rPr lang="en-US" altLang="ko-KR" sz="1200" dirty="0"/>
                  <a:t> </a:t>
                </a:r>
                <a:r>
                  <a:rPr lang="ko-KR" altLang="en-US" sz="1200" dirty="0"/>
                  <a:t>구조 비율을 조절한다</a:t>
                </a:r>
                <a:r>
                  <a:rPr lang="en-US" altLang="ko-KR" sz="1200" dirty="0"/>
                  <a:t>.</a:t>
                </a:r>
              </a:p>
              <a:p>
                <a:r>
                  <a:rPr lang="ko-KR" altLang="en-US" sz="1200" dirty="0"/>
                  <a:t>높은 경도를 원한다면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1200" dirty="0"/>
                          <m:t>Sp</m:t>
                        </m:r>
                      </m:e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를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ko-KR" altLang="en-US" sz="1200" dirty="0"/>
                  <a:t>미끄러지는 특성을 원한다면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1200" dirty="0"/>
                          <m:t>Sp</m:t>
                        </m:r>
                      </m:e>
                      <m:sup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더 많게 하여 물성을 조절한다</a:t>
                </a:r>
                <a:r>
                  <a:rPr lang="en-US" altLang="ko-KR" sz="1200" dirty="0"/>
                  <a:t>.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AF8463-E4F9-4D42-A29B-8F99EEA00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76600"/>
                <a:ext cx="2133600" cy="1447576"/>
              </a:xfrm>
              <a:prstGeom prst="rect">
                <a:avLst/>
              </a:prstGeom>
              <a:blipFill>
                <a:blip r:embed="rId4"/>
                <a:stretch>
                  <a:fillRect t="-844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509</Words>
  <Application>Microsoft Office PowerPoint</Application>
  <PresentationFormat>화면 슬라이드 쇼(4:3)</PresentationFormat>
  <Paragraphs>63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MSI</cp:lastModifiedBy>
  <cp:revision>15</cp:revision>
  <dcterms:created xsi:type="dcterms:W3CDTF">2006-08-16T00:00:00Z</dcterms:created>
  <dcterms:modified xsi:type="dcterms:W3CDTF">2020-12-09T05:40:33Z</dcterms:modified>
</cp:coreProperties>
</file>