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embeddedFontLst>
    <p:embeddedFont>
      <p:font typeface="Rockwell" panose="02060603020205020403" pitchFamily="18" charset="0"/>
      <p:regular r:id="rId12"/>
      <p:bold r:id="rId13"/>
      <p:italic r:id="rId14"/>
      <p:boldItalic r:id="rId15"/>
    </p:embeddedFont>
    <p:embeddedFont>
      <p:font typeface="Rokkitt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96">
          <p15:clr>
            <a:srgbClr val="A4A3A4"/>
          </p15:clr>
        </p15:guide>
        <p15:guide id="4" orient="horz" pos="4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presentation will benefit audience: Adult learners are more interested in a subject if they know how or why it is important to them.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Presenter’s level of expertise in the subject: Briefly state your credentials in this area, or explain why participants should listen to you.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objectives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lesson, you will be able to: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files to the team Web server.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files to different locations on the team Web server.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files on the team Web server.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objectives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lesson, you will be able to: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files to the team Web server.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files to different locations on the team Web server.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files on the team Web server.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0" name="Shape 5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609600" y="1705233"/>
            <a:ext cx="11277600" cy="11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96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FACIAL TISSUES</a:t>
            </a:r>
            <a:br>
              <a:rPr lang="en-US" sz="9600" b="0" i="0" u="none" strike="noStrike" cap="none" dirty="0">
                <a:latin typeface="Rokkitt"/>
                <a:ea typeface="Rokkitt"/>
                <a:cs typeface="Rokkitt"/>
                <a:sym typeface="Rokkitt"/>
              </a:rPr>
            </a:br>
            <a:r>
              <a:rPr lang="en-US" sz="30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Group No 3 </a:t>
            </a:r>
            <a:endParaRPr sz="3000" dirty="0"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609600" y="4213654"/>
            <a:ext cx="11079892" cy="195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590"/>
              <a:buFont typeface="Noto Sans Symbols"/>
              <a:buNone/>
            </a:pPr>
            <a:endParaRPr sz="187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90"/>
              <a:buFont typeface="Noto Sans Symbols"/>
              <a:buNone/>
            </a:pPr>
            <a:r>
              <a:rPr lang="en-US" sz="187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Ajinkya </a:t>
            </a:r>
            <a:r>
              <a:rPr lang="en-US" sz="187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Rane</a:t>
            </a:r>
            <a:r>
              <a:rPr lang="en-US" sz="187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Mohit Shah</a:t>
            </a:r>
            <a:endParaRPr sz="187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90"/>
              <a:buFont typeface="Noto Sans Symbols"/>
              <a:buNone/>
            </a:pPr>
            <a:r>
              <a:rPr lang="en-US" sz="187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</a:t>
            </a:r>
            <a:r>
              <a:rPr lang="en-US" sz="187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Darshil</a:t>
            </a:r>
            <a:r>
              <a:rPr lang="en-US" sz="187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Sanghvi		                     </a:t>
            </a:r>
            <a:r>
              <a:rPr lang="en-US" sz="187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Sanskruti</a:t>
            </a:r>
            <a:r>
              <a:rPr lang="en-US" sz="187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Jain 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90"/>
              <a:buFont typeface="Noto Sans Symbols"/>
              <a:buNone/>
            </a:pPr>
            <a:r>
              <a:rPr lang="en-US" sz="187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  Divya Chandramohan                         Yung-</a:t>
            </a:r>
            <a:r>
              <a:rPr lang="en-US" sz="187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Kuei</a:t>
            </a:r>
            <a:r>
              <a:rPr lang="en-US" sz="187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Chen 				</a:t>
            </a:r>
            <a:endParaRPr sz="187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90"/>
              <a:buFont typeface="Noto Sans Symbols"/>
              <a:buNone/>
            </a:pPr>
            <a:r>
              <a:rPr lang="en-US" sz="187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1</a:t>
            </a:fld>
            <a:endParaRPr sz="28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599413" y="685801"/>
            <a:ext cx="10018713" cy="88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kkitt"/>
              <a:buNone/>
            </a:pPr>
            <a:r>
              <a:rPr lang="en-US" sz="3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Kleenex is the market leader in the facial tissue category</a:t>
            </a:r>
            <a:endParaRPr sz="3200" dirty="0"/>
          </a:p>
        </p:txBody>
      </p:sp>
      <p:pic>
        <p:nvPicPr>
          <p:cNvPr id="117" name="Shape 1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74" t="6210"/>
          <a:stretch/>
        </p:blipFill>
        <p:spPr>
          <a:xfrm>
            <a:off x="729049" y="1964723"/>
            <a:ext cx="6557000" cy="379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389341" y="1713125"/>
            <a:ext cx="4337221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t="2826"/>
          <a:stretch/>
        </p:blipFill>
        <p:spPr>
          <a:xfrm>
            <a:off x="6264876" y="1964723"/>
            <a:ext cx="5461686" cy="379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2</a:t>
            </a:fld>
            <a:endParaRPr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9B6F27-51ED-4700-A912-D0D9FD106277}"/>
              </a:ext>
            </a:extLst>
          </p:cNvPr>
          <p:cNvSpPr/>
          <p:nvPr/>
        </p:nvSpPr>
        <p:spPr>
          <a:xfrm>
            <a:off x="4542503" y="1964723"/>
            <a:ext cx="2020529" cy="513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AA3ED-A431-49DB-938A-D0EFFEF4460C}"/>
              </a:ext>
            </a:extLst>
          </p:cNvPr>
          <p:cNvSpPr/>
          <p:nvPr/>
        </p:nvSpPr>
        <p:spPr>
          <a:xfrm>
            <a:off x="4542503" y="2477729"/>
            <a:ext cx="1106129" cy="125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11472" y="715296"/>
            <a:ext cx="10018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60"/>
              <a:buFont typeface="Rokkitt"/>
              <a:buNone/>
            </a:pPr>
            <a:r>
              <a:rPr lang="en-US" sz="3200" dirty="0"/>
              <a:t>Store performance across cities were mapped to identify best and worst regions</a:t>
            </a:r>
            <a:endParaRPr sz="3200" dirty="0"/>
          </a:p>
        </p:txBody>
      </p:sp>
      <p:pic>
        <p:nvPicPr>
          <p:cNvPr id="127" name="Shape 1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7703" t="7199"/>
          <a:stretch/>
        </p:blipFill>
        <p:spPr>
          <a:xfrm>
            <a:off x="584668" y="1512098"/>
            <a:ext cx="8529838" cy="5015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9540000" y="2121716"/>
            <a:ext cx="2323069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Average units sold per store in a city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Top 3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1- Grand Rapids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2- Boston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3- Milwaukee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Bottom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1- New Orleans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2- Spokane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3- Knoxville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3</a:t>
            </a:fld>
            <a:endParaRPr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" name="Shape 126">
            <a:extLst>
              <a:ext uri="{FF2B5EF4-FFF2-40B4-BE49-F238E27FC236}">
                <a16:creationId xmlns:a16="http://schemas.microsoft.com/office/drawing/2014/main" id="{87D0B38C-EEB5-4904-B91A-F613710371AB}"/>
              </a:ext>
            </a:extLst>
          </p:cNvPr>
          <p:cNvSpPr txBox="1">
            <a:spLocks/>
          </p:cNvSpPr>
          <p:nvPr/>
        </p:nvSpPr>
        <p:spPr>
          <a:xfrm>
            <a:off x="611472" y="685800"/>
            <a:ext cx="10018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kkitt"/>
              <a:buNone/>
              <a:defRPr sz="5400" b="0" i="0" u="none" strike="noStrike" cap="none">
                <a:solidFill>
                  <a:srgbClr val="000000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60"/>
            </a:pPr>
            <a:r>
              <a:rPr lang="en-US" sz="3200" dirty="0"/>
              <a:t>Panel regression was performed to understand the factors effecting units sold</a:t>
            </a:r>
          </a:p>
        </p:txBody>
      </p:sp>
      <p:pic>
        <p:nvPicPr>
          <p:cNvPr id="1026" name="Picture 2" descr="https://lh6.googleusercontent.com/NQe15z2l5jS3nhl7YJijiBbAgWeclHrvy6moECmugms0CB2SJ9ZYKjW6ThPLOLiIMcN0dfuAPV5QW-rP70nu99FGr5HzpafZjxRz_9Osu5Az7uS8aoD-C5HRZho5AC0QeBZz-rqM">
            <a:extLst>
              <a:ext uri="{FF2B5EF4-FFF2-40B4-BE49-F238E27FC236}">
                <a16:creationId xmlns:a16="http://schemas.microsoft.com/office/drawing/2014/main" id="{B210C5B3-21B8-42E6-8BEE-C7FEF580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8" y="1857064"/>
            <a:ext cx="4830267" cy="34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4F8263-3DF9-43CB-98E7-22660D4C7E11}"/>
              </a:ext>
            </a:extLst>
          </p:cNvPr>
          <p:cNvSpPr/>
          <p:nvPr/>
        </p:nvSpPr>
        <p:spPr>
          <a:xfrm>
            <a:off x="5209885" y="2265843"/>
            <a:ext cx="67649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Rockwell"/>
              </a:rPr>
              <a:t>Insights</a:t>
            </a:r>
          </a:p>
          <a:p>
            <a:pPr marL="285750" indent="-285750" algn="just" fontAlgn="base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Rockwell"/>
              </a:rPr>
              <a:t>As cent per sheet value increases by one cent, total sheet sold will decrease by approx. 19000.</a:t>
            </a:r>
          </a:p>
          <a:p>
            <a:pPr marL="285750" indent="-285750" algn="just" fontAlgn="base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Rockwell"/>
              </a:rPr>
              <a:t>In a feature variable, we consider no feature as a base level. A large size ad (Feature A) is most effective. If that particular </a:t>
            </a:r>
            <a:r>
              <a:rPr lang="en-US" sz="1800" dirty="0" err="1">
                <a:solidFill>
                  <a:schemeClr val="dk1"/>
                </a:solidFill>
                <a:latin typeface="Rockwell"/>
              </a:rPr>
              <a:t>kleenex</a:t>
            </a:r>
            <a:r>
              <a:rPr lang="en-US" sz="1800" dirty="0">
                <a:solidFill>
                  <a:schemeClr val="dk1"/>
                </a:solidFill>
                <a:latin typeface="Rockwell"/>
              </a:rPr>
              <a:t> brand has a large display then it will sell approx. 51000 sheet more.</a:t>
            </a:r>
          </a:p>
          <a:p>
            <a:pPr marL="285750" indent="-285750" algn="just" fontAlgn="base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Rockwell"/>
              </a:rPr>
              <a:t>Retailer coupon or rebate is least effective feature type, which suggest that people tend to use less coupons for purchase</a:t>
            </a:r>
          </a:p>
          <a:p>
            <a:pPr marL="285750" indent="-285750" algn="just" fontAlgn="base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Rockwell"/>
              </a:rPr>
              <a:t>Order of feature effectiveness </a:t>
            </a:r>
          </a:p>
          <a:p>
            <a:pPr lvl="6" algn="just" fontAlgn="base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Rockwell"/>
              </a:rPr>
              <a:t>      A&gt;B&gt;C&gt;A+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26220" y="685800"/>
            <a:ext cx="10058400" cy="88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kkitt"/>
              <a:buNone/>
            </a:pPr>
            <a:r>
              <a:rPr lang="en-US" sz="3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Mid western states are more sensitive to price changes compared to other regions</a:t>
            </a:r>
            <a:endParaRPr sz="3200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218129" y="2875170"/>
            <a:ext cx="10058400" cy="1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7492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5</a:t>
            </a:fld>
            <a:endParaRPr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45" name="Shape 145" descr="F:\ms data\sem2\Predictive\project\factiss\Store level Price Elasticit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131" y="1627173"/>
            <a:ext cx="10622072" cy="5285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26214" y="685800"/>
            <a:ext cx="10058400" cy="99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3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Customers were segmented into high, low, and medium based on value generated </a:t>
            </a:r>
            <a:endParaRPr sz="36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r="12389"/>
          <a:stretch/>
        </p:blipFill>
        <p:spPr>
          <a:xfrm>
            <a:off x="4327184" y="1964311"/>
            <a:ext cx="7859626" cy="280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875" y="1915044"/>
            <a:ext cx="4033817" cy="39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l="89219" b="30255"/>
          <a:stretch/>
        </p:blipFill>
        <p:spPr>
          <a:xfrm>
            <a:off x="7477266" y="4773507"/>
            <a:ext cx="1629664" cy="1775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6</a:t>
            </a:fld>
            <a:endParaRPr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7FD6D-0617-45C8-8DC2-F9F3D1201456}"/>
              </a:ext>
            </a:extLst>
          </p:cNvPr>
          <p:cNvSpPr/>
          <p:nvPr/>
        </p:nvSpPr>
        <p:spPr>
          <a:xfrm>
            <a:off x="330875" y="1915044"/>
            <a:ext cx="883735" cy="267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11472" y="700548"/>
            <a:ext cx="10058400" cy="99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kkitt"/>
              <a:buNone/>
            </a:pPr>
            <a:r>
              <a:rPr lang="en-US" sz="3200" dirty="0"/>
              <a:t>The type of Feature used plays an important role in customer behavior</a:t>
            </a:r>
            <a:endParaRPr sz="3200" dirty="0"/>
          </a:p>
        </p:txBody>
      </p:sp>
      <p:sp>
        <p:nvSpPr>
          <p:cNvPr id="163" name="Shape 163"/>
          <p:cNvSpPr/>
          <p:nvPr/>
        </p:nvSpPr>
        <p:spPr>
          <a:xfrm>
            <a:off x="7772399" y="2220963"/>
            <a:ext cx="381823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Insights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"c” Feature has no effect on units of facial tissue sold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price sensitivity increases as the value of customers decrease (Lo&gt;Med&gt;HI)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020421" y="5106268"/>
            <a:ext cx="103477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Recommendation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Focus should be on A features to draw the attention of medium valued customer instead of investing on low valued features as it has no effect. </a:t>
            </a:r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7</a:t>
            </a:fld>
            <a:endParaRPr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AAE8F5-1970-4228-8427-78EB4BCF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9" y="1751733"/>
            <a:ext cx="6914875" cy="3354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4154" y="546089"/>
            <a:ext cx="9822121" cy="667264"/>
          </a:xfrm>
        </p:spPr>
        <p:txBody>
          <a:bodyPr>
            <a:noAutofit/>
          </a:bodyPr>
          <a:lstStyle/>
          <a:p>
            <a:r>
              <a:rPr lang="en-US" sz="3200" dirty="0"/>
              <a:t>Age, family size and pet ownership have the most impact of customer brand preference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586295" y="5296869"/>
            <a:ext cx="8906934" cy="1260580"/>
          </a:xfrm>
        </p:spPr>
        <p:txBody>
          <a:bodyPr>
            <a:normAutofit fontScale="85000" lnSpcReduction="20000"/>
          </a:bodyPr>
          <a:lstStyle/>
          <a:p>
            <a:pPr marL="120650" indent="0">
              <a:buNone/>
            </a:pPr>
            <a:r>
              <a:rPr lang="en-US" sz="2600" dirty="0"/>
              <a:t>Insights</a:t>
            </a:r>
          </a:p>
          <a:p>
            <a:pPr lvl="1"/>
            <a:r>
              <a:rPr lang="en-US" dirty="0"/>
              <a:t>Kleenex </a:t>
            </a:r>
            <a:r>
              <a:rPr lang="en-US" dirty="0" err="1"/>
              <a:t>Coldcare</a:t>
            </a:r>
            <a:r>
              <a:rPr lang="en-US" dirty="0"/>
              <a:t>: Young people, Dog owner	</a:t>
            </a:r>
          </a:p>
          <a:p>
            <a:pPr lvl="1"/>
            <a:r>
              <a:rPr lang="en-US" dirty="0"/>
              <a:t>Kleenex </a:t>
            </a:r>
            <a:r>
              <a:rPr lang="en-US" dirty="0" err="1"/>
              <a:t>Coldcare</a:t>
            </a:r>
            <a:r>
              <a:rPr lang="en-US" dirty="0"/>
              <a:t> Ultra: Small family, Young people</a:t>
            </a:r>
          </a:p>
          <a:p>
            <a:pPr lvl="1"/>
            <a:r>
              <a:rPr lang="en-US" dirty="0"/>
              <a:t>Kleenex Expressions: Small family, Cat owner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CD581-C36C-4716-AF3A-54C96F32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18DA2-F981-A148-A43C-1A632A74EF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9" r="30750" b="21995"/>
          <a:stretch/>
        </p:blipFill>
        <p:spPr>
          <a:xfrm>
            <a:off x="270475" y="1366415"/>
            <a:ext cx="3782236" cy="2276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14410F-98A6-DA43-B7AE-7511056AC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8" y="1263446"/>
            <a:ext cx="7862569" cy="40188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F084AD-163C-364E-B846-E850A1833C31}"/>
              </a:ext>
            </a:extLst>
          </p:cNvPr>
          <p:cNvSpPr/>
          <p:nvPr/>
        </p:nvSpPr>
        <p:spPr>
          <a:xfrm>
            <a:off x="4413956" y="2192592"/>
            <a:ext cx="2867377" cy="10385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62F725-85A8-0745-8483-F59FEE37B29B}"/>
              </a:ext>
            </a:extLst>
          </p:cNvPr>
          <p:cNvSpPr/>
          <p:nvPr/>
        </p:nvSpPr>
        <p:spPr>
          <a:xfrm>
            <a:off x="7281333" y="1492681"/>
            <a:ext cx="2393245" cy="6999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715B9-DD47-7B40-A5AD-73377D21265C}"/>
              </a:ext>
            </a:extLst>
          </p:cNvPr>
          <p:cNvSpPr/>
          <p:nvPr/>
        </p:nvSpPr>
        <p:spPr>
          <a:xfrm>
            <a:off x="9674579" y="1492681"/>
            <a:ext cx="1761066" cy="9595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8B6BAA-8599-3D45-8B1C-66F4B109D46E}"/>
              </a:ext>
            </a:extLst>
          </p:cNvPr>
          <p:cNvSpPr txBox="1"/>
          <p:nvPr/>
        </p:nvSpPr>
        <p:spPr>
          <a:xfrm>
            <a:off x="769788" y="3664534"/>
            <a:ext cx="2935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Brand: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Kleenex</a:t>
            </a:r>
          </a:p>
          <a:p>
            <a:r>
              <a:rPr lang="en-US" dirty="0"/>
              <a:t>Reference group: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Family_size:6+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AGE: 65+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Income:100K+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8EAA1-2AB2-4F84-BF4B-753C5C664B26}"/>
              </a:ext>
            </a:extLst>
          </p:cNvPr>
          <p:cNvSpPr txBox="1"/>
          <p:nvPr/>
        </p:nvSpPr>
        <p:spPr>
          <a:xfrm>
            <a:off x="7978877" y="5928852"/>
            <a:ext cx="292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Grey- insignificant variables</a:t>
            </a:r>
          </a:p>
          <a:p>
            <a:r>
              <a:rPr lang="en-US" dirty="0"/>
              <a:t>Colored- Significant variables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t="9347" b="8622"/>
          <a:stretch/>
        </p:blipFill>
        <p:spPr>
          <a:xfrm>
            <a:off x="3057525" y="2038866"/>
            <a:ext cx="6076950" cy="2804984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9</a:t>
            </a:fld>
            <a:endParaRPr sz="1400" b="1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474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Rockwell</vt:lpstr>
      <vt:lpstr>Arial</vt:lpstr>
      <vt:lpstr>Noto Sans Symbols</vt:lpstr>
      <vt:lpstr>Wingdings</vt:lpstr>
      <vt:lpstr>Rokkitt</vt:lpstr>
      <vt:lpstr>Calibri</vt:lpstr>
      <vt:lpstr>Wood Type</vt:lpstr>
      <vt:lpstr>FACIAL TISSUES Group No 3 </vt:lpstr>
      <vt:lpstr>Kleenex is the market leader in the facial tissue category</vt:lpstr>
      <vt:lpstr>Store performance across cities were mapped to identify best and worst regions</vt:lpstr>
      <vt:lpstr>PowerPoint Presentation</vt:lpstr>
      <vt:lpstr>Mid western states are more sensitive to price changes compared to other regions</vt:lpstr>
      <vt:lpstr>Customers were segmented into high, low, and medium based on value generated </vt:lpstr>
      <vt:lpstr>The type of Feature used plays an important role in customer behavior</vt:lpstr>
      <vt:lpstr>Age, family size and pet ownership have the most impact of customer brand preference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TISSUES </dc:title>
  <cp:lastModifiedBy>Rane, Ajinkya Ravindra</cp:lastModifiedBy>
  <cp:revision>13</cp:revision>
  <dcterms:modified xsi:type="dcterms:W3CDTF">2018-04-26T22:00:12Z</dcterms:modified>
</cp:coreProperties>
</file>