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1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01D5-1263-49A7-8C82-1BCBEC46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5300-D6BB-4AF2-A55A-67FF9DD8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84F-D386-4F0C-9FEA-F5B9DC4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3815-93E5-4F94-94F5-0F211374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62CD-54D5-4C18-9D69-BEE54B0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C59-EC1D-4623-BBB0-BFD996EF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852E-8506-43D6-ACE1-2E19EF4E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F11-7FC1-4D68-964D-40EADD9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D707-8DBE-4B39-92EE-757D9507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3A9F-3736-43F1-8DE9-F0C1A3A2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16C4-9641-43E6-B855-2CC726B9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27AE-DF87-48C7-9C8A-33287E6B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1F26-D0D2-4E1A-9601-E5C5A5C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0C13-C987-4F0C-B998-DBB6FE5A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BEB2-0FF6-4500-8CC1-5F7B73A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FF96-B97E-4B21-8B2F-205A2A6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2D28-5CE7-4C5B-A910-32F08CE6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F2E9-912B-4D03-A606-81CA46D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70F9-BF43-4A6E-A589-91DEE85C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B33F-0203-474C-81B0-9D40CF36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EB83-EA00-4D97-8F7C-CA74431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A871-C75E-4AF8-883F-D449ABA2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1B1A-F027-4210-B934-513E653C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7979-92A4-4D8A-B6D0-9F1C61E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778E-7705-4D7F-95E9-0A87C60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4032-285A-4B92-B5E3-6CD4BAE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975F-9C77-4EBA-9EB1-DBDB6B22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1424-CDBE-442B-871A-729F37407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1669-C38F-45F6-8082-4332499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DDB2-62F0-4C14-9531-DB6F195E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0C45-4A0E-42C6-B2DA-C7F5ABE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203D-EC50-43A7-893D-7EE6CA85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B04B-2FE9-476C-A238-2F843301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70727-FD7B-4967-8B7C-50D4CCC6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357D3-CCB5-4F27-B611-1EBB2EF9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F1CE-381B-453B-ADEA-59C6330E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BF9D-4198-488B-A12D-D152064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C17FF-9793-46C1-AB57-177BFD0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34EEF-6822-48EB-BD9A-33EB00A0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6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105D-4FDA-4E92-B968-0EF9037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1F13D-D32B-4E65-9EEE-7F71C77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E74C-5302-421A-85FE-B42EA51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476E-BE1A-416B-965F-E7CD2A3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62516-6A19-474A-AF77-B9A81FBF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350B-56C0-4CED-B2D4-A34F152C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CE7E-55D2-4025-A17C-2F498926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B49E-B057-4299-BDD9-ADC62E8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4AC7-3120-47A3-BDB5-4C3B558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AA9A-ABAC-4891-BAAF-775C210C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9E91A-02BA-4B4A-8F03-8A3D6D33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7358-51EF-488A-A063-36F608B6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3206-F5E1-49F5-9E5B-D386B6D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A40-B55D-48C0-9CAB-E4830F8C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304C-35C2-4B13-8323-FE163592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94B4-E344-4978-905D-427EEC02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2D42-9950-4F09-8A78-B00BBCD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BE7C-12F0-4C5F-A05F-DA0C4F4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D89E-77D9-4F5F-9E94-216CC1C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49096-0463-46E4-B5D8-A84694E7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F512-0FB3-423C-8A23-DEB995BD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9E2E-72F6-498D-8C11-7E959893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7F15-0AAC-42F2-8E51-219167F5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CAEF-979B-4EAB-8826-0782772C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list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2CF-31CD-435B-B6C4-F0AA024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 – Python(Lists)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06D7-6093-43C4-BB60-BC1299BD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Pratik Sanghvi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F8E-E956-4B2B-8DD9-B518CAC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212"/>
            <a:ext cx="10515600" cy="352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Values and accessing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AB66-3A2C-49A3-9246-5C30525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617517"/>
            <a:ext cx="12061371" cy="6240483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List is a sequence of values</a:t>
            </a:r>
          </a:p>
          <a:p>
            <a:r>
              <a:rPr lang="en-US" dirty="0">
                <a:solidFill>
                  <a:srgbClr val="000000"/>
                </a:solidFill>
              </a:rPr>
              <a:t>The values inside the list can be of any type, and the values inside are known as elements or items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</a:rPr>
              <a:t>List can be created by enclosing the values between square brackets E.g. A=[1,2,3]</a:t>
            </a:r>
          </a:p>
          <a:p>
            <a:r>
              <a:rPr lang="en-IN" dirty="0">
                <a:solidFill>
                  <a:srgbClr val="000000"/>
                </a:solidFill>
              </a:rPr>
              <a:t>A list within another list is called a nested list E.g. A=[1,2,[3,4]]</a:t>
            </a:r>
          </a:p>
          <a:p>
            <a:r>
              <a:rPr lang="en-IN" dirty="0">
                <a:solidFill>
                  <a:srgbClr val="000000"/>
                </a:solidFill>
              </a:rPr>
              <a:t>List elements can be accessed in a same way as strings E.g. A=[1,2], A[0]-&gt;1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C3BA7-AFD0-4A80-B69B-41771F8A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4272796"/>
            <a:ext cx="5324475" cy="150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A1357-BEB2-49C3-8F97-8661D4D24E24}"/>
              </a:ext>
            </a:extLst>
          </p:cNvPr>
          <p:cNvSpPr txBox="1"/>
          <p:nvPr/>
        </p:nvSpPr>
        <p:spPr>
          <a:xfrm>
            <a:off x="5188298" y="5871151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EF47-A45C-4340-B43F-AC8A94EE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4"/>
            <a:ext cx="10515600" cy="774700"/>
          </a:xfrm>
        </p:spPr>
        <p:txBody>
          <a:bodyPr/>
          <a:lstStyle/>
          <a:p>
            <a:pPr algn="ctr"/>
            <a:r>
              <a:rPr lang="en-US" dirty="0"/>
              <a:t>Lists are mutable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A489-5123-43A3-B6D8-E1800295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044"/>
            <a:ext cx="12192000" cy="5787511"/>
          </a:xfrm>
        </p:spPr>
        <p:txBody>
          <a:bodyPr/>
          <a:lstStyle/>
          <a:p>
            <a:r>
              <a:rPr lang="en-US" dirty="0"/>
              <a:t>Unlike strings, the lists are mutable</a:t>
            </a:r>
          </a:p>
          <a:p>
            <a:r>
              <a:rPr lang="en-US" dirty="0"/>
              <a:t>It means that, a list once created can be modified with any objects</a:t>
            </a:r>
          </a:p>
          <a:p>
            <a:r>
              <a:rPr lang="en-US" dirty="0"/>
              <a:t>Also, we can change the list slices with any object</a:t>
            </a:r>
          </a:p>
          <a:p>
            <a:r>
              <a:rPr lang="en-IN" dirty="0"/>
              <a:t>Each element in the list maps to one index which is helpful in accessing the list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5C6B5-5319-42B1-A048-72216BC3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3575905"/>
            <a:ext cx="2647950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B053A-7922-4B9D-BEAC-ECFE97F27843}"/>
              </a:ext>
            </a:extLst>
          </p:cNvPr>
          <p:cNvSpPr txBox="1"/>
          <p:nvPr/>
        </p:nvSpPr>
        <p:spPr>
          <a:xfrm>
            <a:off x="5897869" y="459508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IN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7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BD81-081E-42B9-BE58-C5BA672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8"/>
            <a:ext cx="10515600" cy="5979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Traversing a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2C53-986C-47D4-9D7B-098F3830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681038"/>
            <a:ext cx="11678392" cy="6093834"/>
          </a:xfrm>
        </p:spPr>
        <p:txBody>
          <a:bodyPr/>
          <a:lstStyle/>
          <a:p>
            <a:r>
              <a:rPr lang="en-US" dirty="0"/>
              <a:t>List is a sequence of values which can be traversed using basic for loop. Ref: Ex1</a:t>
            </a:r>
          </a:p>
          <a:p>
            <a:r>
              <a:rPr lang="en-US" dirty="0"/>
              <a:t>If we want to change the elements of the list then we have to use the </a:t>
            </a:r>
            <a:r>
              <a:rPr lang="en-US" b="1" dirty="0"/>
              <a:t>range()</a:t>
            </a:r>
            <a:r>
              <a:rPr lang="en-US" dirty="0"/>
              <a:t> and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function. Ref:Ex2</a:t>
            </a:r>
          </a:p>
          <a:p>
            <a:r>
              <a:rPr lang="en-US" dirty="0"/>
              <a:t>Iteration over empty list will not execute the loop body. Ref: Ex3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EC6F9-CFF2-483A-B2F4-91790AF9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5490420"/>
            <a:ext cx="2266950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00B62-BE4F-423E-B0E0-95989148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3575078"/>
            <a:ext cx="1962150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3D553-E749-442F-8237-12473C1D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625" y="2972840"/>
            <a:ext cx="3829050" cy="1787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7D78F-E345-4BE6-AE17-59DBC7684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063" y="5454546"/>
            <a:ext cx="3438525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D3E267-D906-4E93-91E7-420390557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675" y="5425971"/>
            <a:ext cx="4862389" cy="638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B475A6-0E8F-41C4-9C0C-A9851C213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959" y="3888514"/>
            <a:ext cx="2505075" cy="504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ECA007-7AD1-41DE-B751-966A8CA9B3D4}"/>
              </a:ext>
            </a:extLst>
          </p:cNvPr>
          <p:cNvSpPr txBox="1"/>
          <p:nvPr/>
        </p:nvSpPr>
        <p:spPr>
          <a:xfrm flipH="1">
            <a:off x="774010" y="4786259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0F1B6-D783-4336-BDBD-FCA9A0ADD1E6}"/>
              </a:ext>
            </a:extLst>
          </p:cNvPr>
          <p:cNvSpPr txBox="1"/>
          <p:nvPr/>
        </p:nvSpPr>
        <p:spPr>
          <a:xfrm flipH="1">
            <a:off x="4439774" y="4786259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DC435-BC76-4B99-9DA0-101E1898E5DF}"/>
              </a:ext>
            </a:extLst>
          </p:cNvPr>
          <p:cNvSpPr txBox="1"/>
          <p:nvPr/>
        </p:nvSpPr>
        <p:spPr>
          <a:xfrm flipH="1">
            <a:off x="8783756" y="4782714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C6EFC-25D2-44D0-806C-780EDA1B7616}"/>
              </a:ext>
            </a:extLst>
          </p:cNvPr>
          <p:cNvSpPr txBox="1"/>
          <p:nvPr/>
        </p:nvSpPr>
        <p:spPr>
          <a:xfrm flipH="1">
            <a:off x="774010" y="6542941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3953EE-A926-4A2C-AF65-06DAC1DDD6A6}"/>
              </a:ext>
            </a:extLst>
          </p:cNvPr>
          <p:cNvSpPr txBox="1"/>
          <p:nvPr/>
        </p:nvSpPr>
        <p:spPr>
          <a:xfrm flipH="1">
            <a:off x="4483787" y="6474241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82902-1B2D-407B-A95A-D2F22BDF6DA1}"/>
              </a:ext>
            </a:extLst>
          </p:cNvPr>
          <p:cNvSpPr txBox="1"/>
          <p:nvPr/>
        </p:nvSpPr>
        <p:spPr>
          <a:xfrm flipH="1">
            <a:off x="8783756" y="6469931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1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E4C-FFCB-4EA7-AF12-07A92659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6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Deleting Elements from a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6E3A-70CA-4A36-AD23-AD147916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If you know the list index to remove the element, then you can use </a:t>
            </a:r>
            <a:r>
              <a:rPr lang="en-US" b="1" dirty="0"/>
              <a:t>pop()</a:t>
            </a:r>
            <a:r>
              <a:rPr lang="en-US" dirty="0"/>
              <a:t>. Ref:Ex1</a:t>
            </a:r>
          </a:p>
          <a:p>
            <a:r>
              <a:rPr lang="en-US" dirty="0"/>
              <a:t>By default pop removes the last element from the list, if no index specified</a:t>
            </a:r>
          </a:p>
          <a:p>
            <a:r>
              <a:rPr lang="en-US" dirty="0"/>
              <a:t>Pop returns the value which was removed</a:t>
            </a:r>
          </a:p>
          <a:p>
            <a:r>
              <a:rPr lang="en-US" dirty="0"/>
              <a:t>If you do not want the removed value in return , then you can use </a:t>
            </a:r>
            <a:r>
              <a:rPr lang="en-US" b="1" dirty="0"/>
              <a:t>del()</a:t>
            </a:r>
            <a:r>
              <a:rPr lang="en-US" dirty="0"/>
              <a:t> Ref:Ex2</a:t>
            </a:r>
          </a:p>
          <a:p>
            <a:r>
              <a:rPr lang="en-US" dirty="0"/>
              <a:t>If you know the element which you want to remove, but not the index then </a:t>
            </a:r>
            <a:r>
              <a:rPr lang="en-US" b="1" dirty="0"/>
              <a:t>remove()</a:t>
            </a:r>
            <a:r>
              <a:rPr lang="en-US" dirty="0"/>
              <a:t> can be used Ref: Ex3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36FD8-DB36-4AF7-AC68-89FCD194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7" y="4024620"/>
            <a:ext cx="222885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94D48-D3A4-47FC-970B-65DB2A12EEBF}"/>
              </a:ext>
            </a:extLst>
          </p:cNvPr>
          <p:cNvSpPr txBox="1"/>
          <p:nvPr/>
        </p:nvSpPr>
        <p:spPr>
          <a:xfrm flipH="1">
            <a:off x="846215" y="5367646"/>
            <a:ext cx="11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4E208B-290B-48B5-9BE3-D6244F8E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1" y="4299505"/>
            <a:ext cx="2238375" cy="866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9CD0D-B093-4FCE-81D5-36D1799AEAE9}"/>
              </a:ext>
            </a:extLst>
          </p:cNvPr>
          <p:cNvSpPr txBox="1"/>
          <p:nvPr/>
        </p:nvSpPr>
        <p:spPr>
          <a:xfrm flipH="1">
            <a:off x="4358440" y="5367646"/>
            <a:ext cx="11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2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A305B8-E274-4B19-84BB-69E012624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673" y="4204255"/>
            <a:ext cx="2314575" cy="962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65F194-F69A-4D19-ABC6-0C8AE11505A3}"/>
              </a:ext>
            </a:extLst>
          </p:cNvPr>
          <p:cNvSpPr txBox="1"/>
          <p:nvPr/>
        </p:nvSpPr>
        <p:spPr>
          <a:xfrm flipH="1">
            <a:off x="9009053" y="5367646"/>
            <a:ext cx="11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73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BB8-F717-49A6-8C03-0DC04DC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Built-in list operators, Concatenation, Repetition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23E6-4B30-4420-9708-6A33AAE2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6640"/>
            <a:ext cx="12192000" cy="6081359"/>
          </a:xfrm>
        </p:spPr>
        <p:txBody>
          <a:bodyPr/>
          <a:lstStyle/>
          <a:p>
            <a:r>
              <a:rPr lang="en-US" dirty="0"/>
              <a:t>The ‘+’ operator concatenates the list Ref: Ex1</a:t>
            </a:r>
          </a:p>
          <a:p>
            <a:r>
              <a:rPr lang="en-US" dirty="0"/>
              <a:t>The ‘*’ operator repeats the list given number of times Ref: Ex2 </a:t>
            </a:r>
          </a:p>
          <a:p>
            <a:r>
              <a:rPr lang="en-US" dirty="0"/>
              <a:t>Slicing also works on list. We can specify the start and end index to extract a slice of a list. Ref: Ex3</a:t>
            </a:r>
          </a:p>
          <a:p>
            <a:r>
              <a:rPr lang="en-US" dirty="0"/>
              <a:t>We can change a subset of elements in the list by using slicing. Ref: Ex4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AF6BB-34CE-4ECD-8FB6-7BDA44B3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4" y="4357408"/>
            <a:ext cx="1819275" cy="116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D61AAD-842C-4BB8-B3FA-2750ACFB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84" y="4550249"/>
            <a:ext cx="2724150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DF421-07A1-4F8B-880C-89FABB5A9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228" y="3950174"/>
            <a:ext cx="3467224" cy="1533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D24C94-6AF1-42CA-BEE4-3D9215E3D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859" y="4597874"/>
            <a:ext cx="3173804" cy="885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A9B18B-5464-48A9-B4A5-6CA6F3A6BA0A}"/>
              </a:ext>
            </a:extLst>
          </p:cNvPr>
          <p:cNvSpPr txBox="1"/>
          <p:nvPr/>
        </p:nvSpPr>
        <p:spPr>
          <a:xfrm flipH="1">
            <a:off x="838200" y="5519458"/>
            <a:ext cx="6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1ADCB-46E1-4747-A3F2-4C690A47ECC6}"/>
              </a:ext>
            </a:extLst>
          </p:cNvPr>
          <p:cNvSpPr txBox="1"/>
          <p:nvPr/>
        </p:nvSpPr>
        <p:spPr>
          <a:xfrm flipH="1">
            <a:off x="6573637" y="5483699"/>
            <a:ext cx="6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21DD3-C0B5-42BF-BA7D-633D3B28B03B}"/>
              </a:ext>
            </a:extLst>
          </p:cNvPr>
          <p:cNvSpPr txBox="1"/>
          <p:nvPr/>
        </p:nvSpPr>
        <p:spPr>
          <a:xfrm flipH="1">
            <a:off x="3086988" y="5519458"/>
            <a:ext cx="6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832821-CD78-428D-B474-3D9C4A9A650C}"/>
              </a:ext>
            </a:extLst>
          </p:cNvPr>
          <p:cNvSpPr txBox="1"/>
          <p:nvPr/>
        </p:nvSpPr>
        <p:spPr>
          <a:xfrm flipH="1">
            <a:off x="10014862" y="5519458"/>
            <a:ext cx="6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82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1A7-75ED-4BC2-9897-1115CAC4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A086-B181-488C-988B-8E780A0C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</a:t>
            </a:r>
            <a:r>
              <a:rPr lang="en-US" dirty="0"/>
              <a:t> operator is used as a membership operator to check the presence of a value in the list Ref: Ex1</a:t>
            </a:r>
          </a:p>
          <a:p>
            <a:r>
              <a:rPr lang="en-US" dirty="0"/>
              <a:t>It is also used to get the elements while iterating over a given list. Ref: Ex1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BC580-0F20-4F9C-81A5-3900854E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37" y="3526785"/>
            <a:ext cx="1362075" cy="15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36571-107A-485F-9C9D-2BBFF4E4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26" y="3726810"/>
            <a:ext cx="2581275" cy="1314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78A6-B502-4C14-81FC-09C9D988027D}"/>
              </a:ext>
            </a:extLst>
          </p:cNvPr>
          <p:cNvSpPr txBox="1"/>
          <p:nvPr/>
        </p:nvSpPr>
        <p:spPr>
          <a:xfrm>
            <a:off x="3895106" y="5239779"/>
            <a:ext cx="73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8B843-32DA-4E75-AFF9-DC85DE122955}"/>
              </a:ext>
            </a:extLst>
          </p:cNvPr>
          <p:cNvSpPr txBox="1"/>
          <p:nvPr/>
        </p:nvSpPr>
        <p:spPr>
          <a:xfrm>
            <a:off x="8595755" y="5239779"/>
            <a:ext cx="93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56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23A-DB43-4098-89E6-CAA9D462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Built-in List functions and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3BA3-2A72-4B1A-AF81-78B6418F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2"/>
          </a:xfrm>
        </p:spPr>
        <p:txBody>
          <a:bodyPr/>
          <a:lstStyle/>
          <a:p>
            <a:r>
              <a:rPr lang="en-US" dirty="0"/>
              <a:t>Since lists are mutable we can change them </a:t>
            </a:r>
            <a:r>
              <a:rPr lang="en-US" dirty="0" err="1"/>
              <a:t>inplace</a:t>
            </a:r>
            <a:r>
              <a:rPr lang="en-IN" dirty="0"/>
              <a:t> using methods</a:t>
            </a:r>
          </a:p>
          <a:p>
            <a:r>
              <a:rPr lang="en-IN" b="1" dirty="0"/>
              <a:t>Append</a:t>
            </a:r>
            <a:r>
              <a:rPr lang="en-IN" dirty="0"/>
              <a:t> method adds the element to the referenced list Ref: Ex1</a:t>
            </a:r>
          </a:p>
          <a:p>
            <a:r>
              <a:rPr lang="en-IN" b="1" dirty="0"/>
              <a:t>Extend</a:t>
            </a:r>
            <a:r>
              <a:rPr lang="en-IN" dirty="0"/>
              <a:t> takes a list as an argument an adds all the argument list elements to the referenced list Ref: Ex2</a:t>
            </a:r>
          </a:p>
          <a:p>
            <a:r>
              <a:rPr lang="en-IN" b="1" dirty="0"/>
              <a:t>Sort</a:t>
            </a:r>
            <a:r>
              <a:rPr lang="en-IN" dirty="0"/>
              <a:t> arranges the elements of the list from low to high. Ref: Ex3</a:t>
            </a:r>
          </a:p>
          <a:p>
            <a:r>
              <a:rPr lang="en-IN" dirty="0"/>
              <a:t>Note: All the methods of the list returns None</a:t>
            </a:r>
          </a:p>
          <a:p>
            <a:r>
              <a:rPr lang="en-IN" b="1" dirty="0"/>
              <a:t>Sum</a:t>
            </a:r>
            <a:r>
              <a:rPr lang="en-IN" dirty="0"/>
              <a:t> method can be used to reduce a list to a single value Ref: Ex4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07735-6ED1-4D96-AF32-98725574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6" y="4323545"/>
            <a:ext cx="234315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DBFAA-075E-498B-9FD6-D1EDC74D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53" y="4171145"/>
            <a:ext cx="263842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33807-EDC0-4956-BCEB-836F11DC8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778" y="4341976"/>
            <a:ext cx="33909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A8AC2-79D0-4F22-9104-354FCF2C0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121" y="4609295"/>
            <a:ext cx="1800225" cy="676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769F23-FFC1-4C3A-8748-5519D4F485A4}"/>
              </a:ext>
            </a:extLst>
          </p:cNvPr>
          <p:cNvSpPr txBox="1"/>
          <p:nvPr/>
        </p:nvSpPr>
        <p:spPr>
          <a:xfrm>
            <a:off x="676894" y="5294476"/>
            <a:ext cx="8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39578-B800-4D98-820C-1D6F2708F62B}"/>
              </a:ext>
            </a:extLst>
          </p:cNvPr>
          <p:cNvSpPr txBox="1"/>
          <p:nvPr/>
        </p:nvSpPr>
        <p:spPr>
          <a:xfrm>
            <a:off x="3334988" y="5294476"/>
            <a:ext cx="8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1B1E4-F8A4-4544-859D-4C6FB88F02C7}"/>
              </a:ext>
            </a:extLst>
          </p:cNvPr>
          <p:cNvSpPr txBox="1"/>
          <p:nvPr/>
        </p:nvSpPr>
        <p:spPr>
          <a:xfrm>
            <a:off x="6118080" y="5280641"/>
            <a:ext cx="8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6C38F-4F90-4534-B24D-C71FA29C036A}"/>
              </a:ext>
            </a:extLst>
          </p:cNvPr>
          <p:cNvSpPr txBox="1"/>
          <p:nvPr/>
        </p:nvSpPr>
        <p:spPr>
          <a:xfrm>
            <a:off x="9763371" y="5280641"/>
            <a:ext cx="8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Ex4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C1B02-3436-4CE2-A680-46FAD5736BF4}"/>
              </a:ext>
            </a:extLst>
          </p:cNvPr>
          <p:cNvSpPr txBox="1"/>
          <p:nvPr/>
        </p:nvSpPr>
        <p:spPr>
          <a:xfrm>
            <a:off x="4073236" y="6146343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List Methods Reference: 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6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549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6 – Python(Lists)  </vt:lpstr>
      <vt:lpstr>Values and accessing elements</vt:lpstr>
      <vt:lpstr>Lists are mutable</vt:lpstr>
      <vt:lpstr>Traversing a list</vt:lpstr>
      <vt:lpstr>Deleting Elements from a list</vt:lpstr>
      <vt:lpstr>Built-in list operators, Concatenation, Repetition</vt:lpstr>
      <vt:lpstr>In operator</vt:lpstr>
      <vt:lpstr>Built-in List functions and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– Python(Strings)  </dc:title>
  <dc:creator>Pratik Sanghvi</dc:creator>
  <cp:lastModifiedBy>Pratik Sanghvi</cp:lastModifiedBy>
  <cp:revision>228</cp:revision>
  <dcterms:created xsi:type="dcterms:W3CDTF">2021-06-08T21:05:14Z</dcterms:created>
  <dcterms:modified xsi:type="dcterms:W3CDTF">2021-08-28T22:25:14Z</dcterms:modified>
</cp:coreProperties>
</file>