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68" r:id="rId3"/>
    <p:sldId id="257" r:id="rId4"/>
    <p:sldId id="258" r:id="rId5"/>
    <p:sldId id="259" r:id="rId6"/>
    <p:sldId id="260" r:id="rId7"/>
    <p:sldId id="261" r:id="rId8"/>
    <p:sldId id="262" r:id="rId9"/>
    <p:sldId id="263" r:id="rId10"/>
    <p:sldId id="264" r:id="rId11"/>
    <p:sldId id="265" r:id="rId12"/>
    <p:sldId id="266" r:id="rId13"/>
    <p:sldId id="267"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0" d="100"/>
          <a:sy n="120" d="100"/>
        </p:scale>
        <p:origin x="19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08ACA3-5BA3-4B05-B235-E1CA96D6F7D6}" type="datetimeFigureOut">
              <a:rPr lang="en-IN" smtClean="0"/>
              <a:t>07-06-2021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FC0FFA-9453-4B5E-A31E-4AB471C244EB}" type="slidenum">
              <a:rPr lang="en-IN" smtClean="0"/>
              <a:t>‹#›</a:t>
            </a:fld>
            <a:endParaRPr lang="en-IN"/>
          </a:p>
        </p:txBody>
      </p:sp>
    </p:spTree>
    <p:extLst>
      <p:ext uri="{BB962C8B-B14F-4D97-AF65-F5344CB8AC3E}">
        <p14:creationId xmlns:p14="http://schemas.microsoft.com/office/powerpoint/2010/main" val="38358302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when python displays error , then also the sequence of the function starts from the outer most to the inner most.</a:t>
            </a:r>
            <a:endParaRPr lang="en-IN" dirty="0"/>
          </a:p>
        </p:txBody>
      </p:sp>
      <p:sp>
        <p:nvSpPr>
          <p:cNvPr id="4" name="Slide Number Placeholder 3"/>
          <p:cNvSpPr>
            <a:spLocks noGrp="1"/>
          </p:cNvSpPr>
          <p:nvPr>
            <p:ph type="sldNum" sz="quarter" idx="5"/>
          </p:nvPr>
        </p:nvSpPr>
        <p:spPr/>
        <p:txBody>
          <a:bodyPr/>
          <a:lstStyle/>
          <a:p>
            <a:fld id="{87FC0FFA-9453-4B5E-A31E-4AB471C244EB}" type="slidenum">
              <a:rPr lang="en-IN" smtClean="0"/>
              <a:t>12</a:t>
            </a:fld>
            <a:endParaRPr lang="en-IN"/>
          </a:p>
        </p:txBody>
      </p:sp>
    </p:spTree>
    <p:extLst>
      <p:ext uri="{BB962C8B-B14F-4D97-AF65-F5344CB8AC3E}">
        <p14:creationId xmlns:p14="http://schemas.microsoft.com/office/powerpoint/2010/main" val="2535965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Bring up the comparison of the </a:t>
            </a:r>
            <a:r>
              <a:rPr lang="en-US" dirty="0" err="1"/>
              <a:t>isinstance</a:t>
            </a:r>
            <a:r>
              <a:rPr lang="en-US" dirty="0"/>
              <a:t> and type functions</a:t>
            </a:r>
            <a:endParaRPr lang="en-IN" dirty="0"/>
          </a:p>
        </p:txBody>
      </p:sp>
      <p:sp>
        <p:nvSpPr>
          <p:cNvPr id="4" name="Slide Number Placeholder 3"/>
          <p:cNvSpPr>
            <a:spLocks noGrp="1"/>
          </p:cNvSpPr>
          <p:nvPr>
            <p:ph type="sldNum" sz="quarter" idx="5"/>
          </p:nvPr>
        </p:nvSpPr>
        <p:spPr/>
        <p:txBody>
          <a:bodyPr/>
          <a:lstStyle/>
          <a:p>
            <a:fld id="{87FC0FFA-9453-4B5E-A31E-4AB471C244EB}" type="slidenum">
              <a:rPr lang="en-IN" smtClean="0"/>
              <a:t>21</a:t>
            </a:fld>
            <a:endParaRPr lang="en-IN"/>
          </a:p>
        </p:txBody>
      </p:sp>
    </p:spTree>
    <p:extLst>
      <p:ext uri="{BB962C8B-B14F-4D97-AF65-F5344CB8AC3E}">
        <p14:creationId xmlns:p14="http://schemas.microsoft.com/office/powerpoint/2010/main" val="2428522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0778B-695A-4EEA-97A0-DFE709ACB3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F18739E-0DF9-43D0-82C7-1DE260F766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16BAE14-FA53-4E60-9164-236BBABE74BD}"/>
              </a:ext>
            </a:extLst>
          </p:cNvPr>
          <p:cNvSpPr>
            <a:spLocks noGrp="1"/>
          </p:cNvSpPr>
          <p:nvPr>
            <p:ph type="dt" sz="half" idx="10"/>
          </p:nvPr>
        </p:nvSpPr>
        <p:spPr/>
        <p:txBody>
          <a:bodyPr/>
          <a:lstStyle/>
          <a:p>
            <a:fld id="{95E5B900-8E5A-46AA-A3D8-B7BC7D3436F8}" type="datetimeFigureOut">
              <a:rPr lang="en-IN" smtClean="0"/>
              <a:t>07-06-2021</a:t>
            </a:fld>
            <a:endParaRPr lang="en-IN"/>
          </a:p>
        </p:txBody>
      </p:sp>
      <p:sp>
        <p:nvSpPr>
          <p:cNvPr id="5" name="Footer Placeholder 4">
            <a:extLst>
              <a:ext uri="{FF2B5EF4-FFF2-40B4-BE49-F238E27FC236}">
                <a16:creationId xmlns:a16="http://schemas.microsoft.com/office/drawing/2014/main" id="{A879B2F2-8E57-44B2-A450-183C2C81D1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B74507-A9A3-4292-8290-13847AEDC13F}"/>
              </a:ext>
            </a:extLst>
          </p:cNvPr>
          <p:cNvSpPr>
            <a:spLocks noGrp="1"/>
          </p:cNvSpPr>
          <p:nvPr>
            <p:ph type="sldNum" sz="quarter" idx="12"/>
          </p:nvPr>
        </p:nvSpPr>
        <p:spPr/>
        <p:txBody>
          <a:bodyPr/>
          <a:lstStyle/>
          <a:p>
            <a:fld id="{5B26B42A-31F0-4D83-BF9A-77B3548EA9E4}" type="slidenum">
              <a:rPr lang="en-IN" smtClean="0"/>
              <a:t>‹#›</a:t>
            </a:fld>
            <a:endParaRPr lang="en-IN"/>
          </a:p>
        </p:txBody>
      </p:sp>
    </p:spTree>
    <p:extLst>
      <p:ext uri="{BB962C8B-B14F-4D97-AF65-F5344CB8AC3E}">
        <p14:creationId xmlns:p14="http://schemas.microsoft.com/office/powerpoint/2010/main" val="3739281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D4641-EBC7-4B51-AED9-F08047E3ED7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4B0A93F-C1C1-41B9-A504-E9ADFD7E7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5FFCE9-4D7F-412C-A1CD-885CEC88BC79}"/>
              </a:ext>
            </a:extLst>
          </p:cNvPr>
          <p:cNvSpPr>
            <a:spLocks noGrp="1"/>
          </p:cNvSpPr>
          <p:nvPr>
            <p:ph type="dt" sz="half" idx="10"/>
          </p:nvPr>
        </p:nvSpPr>
        <p:spPr/>
        <p:txBody>
          <a:bodyPr/>
          <a:lstStyle/>
          <a:p>
            <a:fld id="{95E5B900-8E5A-46AA-A3D8-B7BC7D3436F8}" type="datetimeFigureOut">
              <a:rPr lang="en-IN" smtClean="0"/>
              <a:t>07-06-2021</a:t>
            </a:fld>
            <a:endParaRPr lang="en-IN"/>
          </a:p>
        </p:txBody>
      </p:sp>
      <p:sp>
        <p:nvSpPr>
          <p:cNvPr id="5" name="Footer Placeholder 4">
            <a:extLst>
              <a:ext uri="{FF2B5EF4-FFF2-40B4-BE49-F238E27FC236}">
                <a16:creationId xmlns:a16="http://schemas.microsoft.com/office/drawing/2014/main" id="{31A7514F-5074-479A-9E04-D364812F37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605A73-27E3-4FE9-972D-2AF1D83D4A3A}"/>
              </a:ext>
            </a:extLst>
          </p:cNvPr>
          <p:cNvSpPr>
            <a:spLocks noGrp="1"/>
          </p:cNvSpPr>
          <p:nvPr>
            <p:ph type="sldNum" sz="quarter" idx="12"/>
          </p:nvPr>
        </p:nvSpPr>
        <p:spPr/>
        <p:txBody>
          <a:bodyPr/>
          <a:lstStyle/>
          <a:p>
            <a:fld id="{5B26B42A-31F0-4D83-BF9A-77B3548EA9E4}" type="slidenum">
              <a:rPr lang="en-IN" smtClean="0"/>
              <a:t>‹#›</a:t>
            </a:fld>
            <a:endParaRPr lang="en-IN"/>
          </a:p>
        </p:txBody>
      </p:sp>
    </p:spTree>
    <p:extLst>
      <p:ext uri="{BB962C8B-B14F-4D97-AF65-F5344CB8AC3E}">
        <p14:creationId xmlns:p14="http://schemas.microsoft.com/office/powerpoint/2010/main" val="1159955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0DA1AD-0B85-4D53-B9C5-A976D7AEA91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F134C0A-00F1-4762-BB82-1389D316706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D557F0-47B2-4202-8A91-C127DD49E99F}"/>
              </a:ext>
            </a:extLst>
          </p:cNvPr>
          <p:cNvSpPr>
            <a:spLocks noGrp="1"/>
          </p:cNvSpPr>
          <p:nvPr>
            <p:ph type="dt" sz="half" idx="10"/>
          </p:nvPr>
        </p:nvSpPr>
        <p:spPr/>
        <p:txBody>
          <a:bodyPr/>
          <a:lstStyle/>
          <a:p>
            <a:fld id="{95E5B900-8E5A-46AA-A3D8-B7BC7D3436F8}" type="datetimeFigureOut">
              <a:rPr lang="en-IN" smtClean="0"/>
              <a:t>07-06-2021</a:t>
            </a:fld>
            <a:endParaRPr lang="en-IN"/>
          </a:p>
        </p:txBody>
      </p:sp>
      <p:sp>
        <p:nvSpPr>
          <p:cNvPr id="5" name="Footer Placeholder 4">
            <a:extLst>
              <a:ext uri="{FF2B5EF4-FFF2-40B4-BE49-F238E27FC236}">
                <a16:creationId xmlns:a16="http://schemas.microsoft.com/office/drawing/2014/main" id="{C6B1EBD5-1FC8-4F97-9EF0-26AB61E86F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E59FD4-FA24-4E96-8176-0AA4A1357343}"/>
              </a:ext>
            </a:extLst>
          </p:cNvPr>
          <p:cNvSpPr>
            <a:spLocks noGrp="1"/>
          </p:cNvSpPr>
          <p:nvPr>
            <p:ph type="sldNum" sz="quarter" idx="12"/>
          </p:nvPr>
        </p:nvSpPr>
        <p:spPr/>
        <p:txBody>
          <a:bodyPr/>
          <a:lstStyle/>
          <a:p>
            <a:fld id="{5B26B42A-31F0-4D83-BF9A-77B3548EA9E4}" type="slidenum">
              <a:rPr lang="en-IN" smtClean="0"/>
              <a:t>‹#›</a:t>
            </a:fld>
            <a:endParaRPr lang="en-IN"/>
          </a:p>
        </p:txBody>
      </p:sp>
    </p:spTree>
    <p:extLst>
      <p:ext uri="{BB962C8B-B14F-4D97-AF65-F5344CB8AC3E}">
        <p14:creationId xmlns:p14="http://schemas.microsoft.com/office/powerpoint/2010/main" val="2936764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3CDBE-767B-48AD-8FCA-366B2ED74C4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4E9CDB1-D092-4518-A09C-0C51FFDD50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217C98-8545-48A5-81D0-C1457EA21687}"/>
              </a:ext>
            </a:extLst>
          </p:cNvPr>
          <p:cNvSpPr>
            <a:spLocks noGrp="1"/>
          </p:cNvSpPr>
          <p:nvPr>
            <p:ph type="dt" sz="half" idx="10"/>
          </p:nvPr>
        </p:nvSpPr>
        <p:spPr/>
        <p:txBody>
          <a:bodyPr/>
          <a:lstStyle/>
          <a:p>
            <a:fld id="{95E5B900-8E5A-46AA-A3D8-B7BC7D3436F8}" type="datetimeFigureOut">
              <a:rPr lang="en-IN" smtClean="0"/>
              <a:t>07-06-2021</a:t>
            </a:fld>
            <a:endParaRPr lang="en-IN"/>
          </a:p>
        </p:txBody>
      </p:sp>
      <p:sp>
        <p:nvSpPr>
          <p:cNvPr id="5" name="Footer Placeholder 4">
            <a:extLst>
              <a:ext uri="{FF2B5EF4-FFF2-40B4-BE49-F238E27FC236}">
                <a16:creationId xmlns:a16="http://schemas.microsoft.com/office/drawing/2014/main" id="{87F4D0FA-ED74-42C4-ACFA-4BE52BEDDB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3C93CF-33F8-47D3-9632-CCA77BCDDDBE}"/>
              </a:ext>
            </a:extLst>
          </p:cNvPr>
          <p:cNvSpPr>
            <a:spLocks noGrp="1"/>
          </p:cNvSpPr>
          <p:nvPr>
            <p:ph type="sldNum" sz="quarter" idx="12"/>
          </p:nvPr>
        </p:nvSpPr>
        <p:spPr/>
        <p:txBody>
          <a:bodyPr/>
          <a:lstStyle/>
          <a:p>
            <a:fld id="{5B26B42A-31F0-4D83-BF9A-77B3548EA9E4}" type="slidenum">
              <a:rPr lang="en-IN" smtClean="0"/>
              <a:t>‹#›</a:t>
            </a:fld>
            <a:endParaRPr lang="en-IN"/>
          </a:p>
        </p:txBody>
      </p:sp>
    </p:spTree>
    <p:extLst>
      <p:ext uri="{BB962C8B-B14F-4D97-AF65-F5344CB8AC3E}">
        <p14:creationId xmlns:p14="http://schemas.microsoft.com/office/powerpoint/2010/main" val="2765042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CFE19-09E4-4908-97B5-1320C03F023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8267524-16FF-4D58-B7AE-F8648FBC94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8997AC-3B3A-4C67-BDC6-02907D56DA29}"/>
              </a:ext>
            </a:extLst>
          </p:cNvPr>
          <p:cNvSpPr>
            <a:spLocks noGrp="1"/>
          </p:cNvSpPr>
          <p:nvPr>
            <p:ph type="dt" sz="half" idx="10"/>
          </p:nvPr>
        </p:nvSpPr>
        <p:spPr/>
        <p:txBody>
          <a:bodyPr/>
          <a:lstStyle/>
          <a:p>
            <a:fld id="{95E5B900-8E5A-46AA-A3D8-B7BC7D3436F8}" type="datetimeFigureOut">
              <a:rPr lang="en-IN" smtClean="0"/>
              <a:t>07-06-2021</a:t>
            </a:fld>
            <a:endParaRPr lang="en-IN"/>
          </a:p>
        </p:txBody>
      </p:sp>
      <p:sp>
        <p:nvSpPr>
          <p:cNvPr id="5" name="Footer Placeholder 4">
            <a:extLst>
              <a:ext uri="{FF2B5EF4-FFF2-40B4-BE49-F238E27FC236}">
                <a16:creationId xmlns:a16="http://schemas.microsoft.com/office/drawing/2014/main" id="{67AC24EC-01BF-4606-8374-0A1185D71A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362171-97BF-45DD-9067-6D7CE0869FA6}"/>
              </a:ext>
            </a:extLst>
          </p:cNvPr>
          <p:cNvSpPr>
            <a:spLocks noGrp="1"/>
          </p:cNvSpPr>
          <p:nvPr>
            <p:ph type="sldNum" sz="quarter" idx="12"/>
          </p:nvPr>
        </p:nvSpPr>
        <p:spPr/>
        <p:txBody>
          <a:bodyPr/>
          <a:lstStyle/>
          <a:p>
            <a:fld id="{5B26B42A-31F0-4D83-BF9A-77B3548EA9E4}" type="slidenum">
              <a:rPr lang="en-IN" smtClean="0"/>
              <a:t>‹#›</a:t>
            </a:fld>
            <a:endParaRPr lang="en-IN"/>
          </a:p>
        </p:txBody>
      </p:sp>
    </p:spTree>
    <p:extLst>
      <p:ext uri="{BB962C8B-B14F-4D97-AF65-F5344CB8AC3E}">
        <p14:creationId xmlns:p14="http://schemas.microsoft.com/office/powerpoint/2010/main" val="3718526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3D847-95DD-4D69-B17A-FED409E542F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87689DB-D909-4EEE-BFD2-A8670DFA559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6A20210-4DF3-4FAA-AB1A-EAB106C2663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2B3010F-2CE4-4811-B9B4-621F47590799}"/>
              </a:ext>
            </a:extLst>
          </p:cNvPr>
          <p:cNvSpPr>
            <a:spLocks noGrp="1"/>
          </p:cNvSpPr>
          <p:nvPr>
            <p:ph type="dt" sz="half" idx="10"/>
          </p:nvPr>
        </p:nvSpPr>
        <p:spPr/>
        <p:txBody>
          <a:bodyPr/>
          <a:lstStyle/>
          <a:p>
            <a:fld id="{95E5B900-8E5A-46AA-A3D8-B7BC7D3436F8}" type="datetimeFigureOut">
              <a:rPr lang="en-IN" smtClean="0"/>
              <a:t>07-06-2021</a:t>
            </a:fld>
            <a:endParaRPr lang="en-IN"/>
          </a:p>
        </p:txBody>
      </p:sp>
      <p:sp>
        <p:nvSpPr>
          <p:cNvPr id="6" name="Footer Placeholder 5">
            <a:extLst>
              <a:ext uri="{FF2B5EF4-FFF2-40B4-BE49-F238E27FC236}">
                <a16:creationId xmlns:a16="http://schemas.microsoft.com/office/drawing/2014/main" id="{76694D45-EE33-4BF6-B420-A78DF2FC5F2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77C56C9-F7CE-4B9A-8EB5-F1C2C27EFAC3}"/>
              </a:ext>
            </a:extLst>
          </p:cNvPr>
          <p:cNvSpPr>
            <a:spLocks noGrp="1"/>
          </p:cNvSpPr>
          <p:nvPr>
            <p:ph type="sldNum" sz="quarter" idx="12"/>
          </p:nvPr>
        </p:nvSpPr>
        <p:spPr/>
        <p:txBody>
          <a:bodyPr/>
          <a:lstStyle/>
          <a:p>
            <a:fld id="{5B26B42A-31F0-4D83-BF9A-77B3548EA9E4}" type="slidenum">
              <a:rPr lang="en-IN" smtClean="0"/>
              <a:t>‹#›</a:t>
            </a:fld>
            <a:endParaRPr lang="en-IN"/>
          </a:p>
        </p:txBody>
      </p:sp>
    </p:spTree>
    <p:extLst>
      <p:ext uri="{BB962C8B-B14F-4D97-AF65-F5344CB8AC3E}">
        <p14:creationId xmlns:p14="http://schemas.microsoft.com/office/powerpoint/2010/main" val="2819973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D8BD6-4EF9-44C7-989C-EAE5DEA15A4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27B11B4-F900-4243-98DA-639F7A1D16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5776BA-E502-4F50-BAAC-1951ED96F51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160BCFF-66BD-4581-ABCF-DC8CDB0558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DCEF29-9A0E-4FDB-8485-FAB857CD48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5DA8F89-F8AA-4D46-9930-DFE6FA9F0EBA}"/>
              </a:ext>
            </a:extLst>
          </p:cNvPr>
          <p:cNvSpPr>
            <a:spLocks noGrp="1"/>
          </p:cNvSpPr>
          <p:nvPr>
            <p:ph type="dt" sz="half" idx="10"/>
          </p:nvPr>
        </p:nvSpPr>
        <p:spPr/>
        <p:txBody>
          <a:bodyPr/>
          <a:lstStyle/>
          <a:p>
            <a:fld id="{95E5B900-8E5A-46AA-A3D8-B7BC7D3436F8}" type="datetimeFigureOut">
              <a:rPr lang="en-IN" smtClean="0"/>
              <a:t>07-06-2021</a:t>
            </a:fld>
            <a:endParaRPr lang="en-IN"/>
          </a:p>
        </p:txBody>
      </p:sp>
      <p:sp>
        <p:nvSpPr>
          <p:cNvPr id="8" name="Footer Placeholder 7">
            <a:extLst>
              <a:ext uri="{FF2B5EF4-FFF2-40B4-BE49-F238E27FC236}">
                <a16:creationId xmlns:a16="http://schemas.microsoft.com/office/drawing/2014/main" id="{3C7CBA50-D3AC-4D1D-8FBF-8C29720858B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EEC6586-8F89-4D68-B73A-8D09C22850A3}"/>
              </a:ext>
            </a:extLst>
          </p:cNvPr>
          <p:cNvSpPr>
            <a:spLocks noGrp="1"/>
          </p:cNvSpPr>
          <p:nvPr>
            <p:ph type="sldNum" sz="quarter" idx="12"/>
          </p:nvPr>
        </p:nvSpPr>
        <p:spPr/>
        <p:txBody>
          <a:bodyPr/>
          <a:lstStyle/>
          <a:p>
            <a:fld id="{5B26B42A-31F0-4D83-BF9A-77B3548EA9E4}" type="slidenum">
              <a:rPr lang="en-IN" smtClean="0"/>
              <a:t>‹#›</a:t>
            </a:fld>
            <a:endParaRPr lang="en-IN"/>
          </a:p>
        </p:txBody>
      </p:sp>
    </p:spTree>
    <p:extLst>
      <p:ext uri="{BB962C8B-B14F-4D97-AF65-F5344CB8AC3E}">
        <p14:creationId xmlns:p14="http://schemas.microsoft.com/office/powerpoint/2010/main" val="2192292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29E9E-528C-4F68-BAB5-B41288C44A0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758ED9E-7B8A-4B18-A3B7-4FF351AE8D18}"/>
              </a:ext>
            </a:extLst>
          </p:cNvPr>
          <p:cNvSpPr>
            <a:spLocks noGrp="1"/>
          </p:cNvSpPr>
          <p:nvPr>
            <p:ph type="dt" sz="half" idx="10"/>
          </p:nvPr>
        </p:nvSpPr>
        <p:spPr/>
        <p:txBody>
          <a:bodyPr/>
          <a:lstStyle/>
          <a:p>
            <a:fld id="{95E5B900-8E5A-46AA-A3D8-B7BC7D3436F8}" type="datetimeFigureOut">
              <a:rPr lang="en-IN" smtClean="0"/>
              <a:t>07-06-2021</a:t>
            </a:fld>
            <a:endParaRPr lang="en-IN"/>
          </a:p>
        </p:txBody>
      </p:sp>
      <p:sp>
        <p:nvSpPr>
          <p:cNvPr id="4" name="Footer Placeholder 3">
            <a:extLst>
              <a:ext uri="{FF2B5EF4-FFF2-40B4-BE49-F238E27FC236}">
                <a16:creationId xmlns:a16="http://schemas.microsoft.com/office/drawing/2014/main" id="{21D8269B-B8CF-4995-8424-9BE0088AAD1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926AA9D-9DC0-478F-B0D7-74C4D25694EB}"/>
              </a:ext>
            </a:extLst>
          </p:cNvPr>
          <p:cNvSpPr>
            <a:spLocks noGrp="1"/>
          </p:cNvSpPr>
          <p:nvPr>
            <p:ph type="sldNum" sz="quarter" idx="12"/>
          </p:nvPr>
        </p:nvSpPr>
        <p:spPr/>
        <p:txBody>
          <a:bodyPr/>
          <a:lstStyle/>
          <a:p>
            <a:fld id="{5B26B42A-31F0-4D83-BF9A-77B3548EA9E4}" type="slidenum">
              <a:rPr lang="en-IN" smtClean="0"/>
              <a:t>‹#›</a:t>
            </a:fld>
            <a:endParaRPr lang="en-IN"/>
          </a:p>
        </p:txBody>
      </p:sp>
    </p:spTree>
    <p:extLst>
      <p:ext uri="{BB962C8B-B14F-4D97-AF65-F5344CB8AC3E}">
        <p14:creationId xmlns:p14="http://schemas.microsoft.com/office/powerpoint/2010/main" val="3052088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047E63-F0FC-499B-A3F1-1AC1C6602E17}"/>
              </a:ext>
            </a:extLst>
          </p:cNvPr>
          <p:cNvSpPr>
            <a:spLocks noGrp="1"/>
          </p:cNvSpPr>
          <p:nvPr>
            <p:ph type="dt" sz="half" idx="10"/>
          </p:nvPr>
        </p:nvSpPr>
        <p:spPr/>
        <p:txBody>
          <a:bodyPr/>
          <a:lstStyle/>
          <a:p>
            <a:fld id="{95E5B900-8E5A-46AA-A3D8-B7BC7D3436F8}" type="datetimeFigureOut">
              <a:rPr lang="en-IN" smtClean="0"/>
              <a:t>07-06-2021</a:t>
            </a:fld>
            <a:endParaRPr lang="en-IN"/>
          </a:p>
        </p:txBody>
      </p:sp>
      <p:sp>
        <p:nvSpPr>
          <p:cNvPr id="3" name="Footer Placeholder 2">
            <a:extLst>
              <a:ext uri="{FF2B5EF4-FFF2-40B4-BE49-F238E27FC236}">
                <a16:creationId xmlns:a16="http://schemas.microsoft.com/office/drawing/2014/main" id="{42A9AF43-78C9-4276-9E53-EF4AE7A28FE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9A685B6-32F7-4778-A4CB-4B4291101470}"/>
              </a:ext>
            </a:extLst>
          </p:cNvPr>
          <p:cNvSpPr>
            <a:spLocks noGrp="1"/>
          </p:cNvSpPr>
          <p:nvPr>
            <p:ph type="sldNum" sz="quarter" idx="12"/>
          </p:nvPr>
        </p:nvSpPr>
        <p:spPr/>
        <p:txBody>
          <a:bodyPr/>
          <a:lstStyle/>
          <a:p>
            <a:fld id="{5B26B42A-31F0-4D83-BF9A-77B3548EA9E4}" type="slidenum">
              <a:rPr lang="en-IN" smtClean="0"/>
              <a:t>‹#›</a:t>
            </a:fld>
            <a:endParaRPr lang="en-IN"/>
          </a:p>
        </p:txBody>
      </p:sp>
    </p:spTree>
    <p:extLst>
      <p:ext uri="{BB962C8B-B14F-4D97-AF65-F5344CB8AC3E}">
        <p14:creationId xmlns:p14="http://schemas.microsoft.com/office/powerpoint/2010/main" val="2897215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B019A-3751-4ED2-A50A-F3099B1D82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E1366E2-A8EF-42AA-86A6-F05CB40D40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D5A770A-0497-4C46-B6D4-86EC7054FF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34E3FD-C87F-45DD-B6A6-A124D35D786D}"/>
              </a:ext>
            </a:extLst>
          </p:cNvPr>
          <p:cNvSpPr>
            <a:spLocks noGrp="1"/>
          </p:cNvSpPr>
          <p:nvPr>
            <p:ph type="dt" sz="half" idx="10"/>
          </p:nvPr>
        </p:nvSpPr>
        <p:spPr/>
        <p:txBody>
          <a:bodyPr/>
          <a:lstStyle/>
          <a:p>
            <a:fld id="{95E5B900-8E5A-46AA-A3D8-B7BC7D3436F8}" type="datetimeFigureOut">
              <a:rPr lang="en-IN" smtClean="0"/>
              <a:t>07-06-2021</a:t>
            </a:fld>
            <a:endParaRPr lang="en-IN"/>
          </a:p>
        </p:txBody>
      </p:sp>
      <p:sp>
        <p:nvSpPr>
          <p:cNvPr id="6" name="Footer Placeholder 5">
            <a:extLst>
              <a:ext uri="{FF2B5EF4-FFF2-40B4-BE49-F238E27FC236}">
                <a16:creationId xmlns:a16="http://schemas.microsoft.com/office/drawing/2014/main" id="{2937128F-2955-4E11-BDD1-36AD5ECFBF8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A12BB40-4E0E-4AFE-8DD2-457BCDE54A1D}"/>
              </a:ext>
            </a:extLst>
          </p:cNvPr>
          <p:cNvSpPr>
            <a:spLocks noGrp="1"/>
          </p:cNvSpPr>
          <p:nvPr>
            <p:ph type="sldNum" sz="quarter" idx="12"/>
          </p:nvPr>
        </p:nvSpPr>
        <p:spPr/>
        <p:txBody>
          <a:bodyPr/>
          <a:lstStyle/>
          <a:p>
            <a:fld id="{5B26B42A-31F0-4D83-BF9A-77B3548EA9E4}" type="slidenum">
              <a:rPr lang="en-IN" smtClean="0"/>
              <a:t>‹#›</a:t>
            </a:fld>
            <a:endParaRPr lang="en-IN"/>
          </a:p>
        </p:txBody>
      </p:sp>
    </p:spTree>
    <p:extLst>
      <p:ext uri="{BB962C8B-B14F-4D97-AF65-F5344CB8AC3E}">
        <p14:creationId xmlns:p14="http://schemas.microsoft.com/office/powerpoint/2010/main" val="1701088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6474D-F3E2-4FF3-B90E-217E4DB4F6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4CD678B-D83B-4BDC-A7CE-513141FCC5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C47EEA5-1F0D-4C93-A7AB-031A77A636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2B9454-8143-4176-AD5F-BC0325F32184}"/>
              </a:ext>
            </a:extLst>
          </p:cNvPr>
          <p:cNvSpPr>
            <a:spLocks noGrp="1"/>
          </p:cNvSpPr>
          <p:nvPr>
            <p:ph type="dt" sz="half" idx="10"/>
          </p:nvPr>
        </p:nvSpPr>
        <p:spPr/>
        <p:txBody>
          <a:bodyPr/>
          <a:lstStyle/>
          <a:p>
            <a:fld id="{95E5B900-8E5A-46AA-A3D8-B7BC7D3436F8}" type="datetimeFigureOut">
              <a:rPr lang="en-IN" smtClean="0"/>
              <a:t>07-06-2021</a:t>
            </a:fld>
            <a:endParaRPr lang="en-IN"/>
          </a:p>
        </p:txBody>
      </p:sp>
      <p:sp>
        <p:nvSpPr>
          <p:cNvPr id="6" name="Footer Placeholder 5">
            <a:extLst>
              <a:ext uri="{FF2B5EF4-FFF2-40B4-BE49-F238E27FC236}">
                <a16:creationId xmlns:a16="http://schemas.microsoft.com/office/drawing/2014/main" id="{87F0AC47-DBA4-4463-A80B-27CF316DA7F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8DE252A-A8BC-431F-9378-1BC5554325BD}"/>
              </a:ext>
            </a:extLst>
          </p:cNvPr>
          <p:cNvSpPr>
            <a:spLocks noGrp="1"/>
          </p:cNvSpPr>
          <p:nvPr>
            <p:ph type="sldNum" sz="quarter" idx="12"/>
          </p:nvPr>
        </p:nvSpPr>
        <p:spPr/>
        <p:txBody>
          <a:bodyPr/>
          <a:lstStyle/>
          <a:p>
            <a:fld id="{5B26B42A-31F0-4D83-BF9A-77B3548EA9E4}" type="slidenum">
              <a:rPr lang="en-IN" smtClean="0"/>
              <a:t>‹#›</a:t>
            </a:fld>
            <a:endParaRPr lang="en-IN"/>
          </a:p>
        </p:txBody>
      </p:sp>
    </p:spTree>
    <p:extLst>
      <p:ext uri="{BB962C8B-B14F-4D97-AF65-F5344CB8AC3E}">
        <p14:creationId xmlns:p14="http://schemas.microsoft.com/office/powerpoint/2010/main" val="1693674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1B09B3-52D7-4376-A5BC-E58D585C34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10A093B-46A7-47D7-BE0D-34BFC3AF45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24745A-57E2-4A4D-9803-DAC5CD4D6A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E5B900-8E5A-46AA-A3D8-B7BC7D3436F8}" type="datetimeFigureOut">
              <a:rPr lang="en-IN" smtClean="0"/>
              <a:t>07-06-2021</a:t>
            </a:fld>
            <a:endParaRPr lang="en-IN"/>
          </a:p>
        </p:txBody>
      </p:sp>
      <p:sp>
        <p:nvSpPr>
          <p:cNvPr id="5" name="Footer Placeholder 4">
            <a:extLst>
              <a:ext uri="{FF2B5EF4-FFF2-40B4-BE49-F238E27FC236}">
                <a16:creationId xmlns:a16="http://schemas.microsoft.com/office/drawing/2014/main" id="{56A538AF-BA5B-4F3C-8E90-3D4C3D6CCF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CEDB7E5-BCBD-4B3C-95DE-54F4FEF1E2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26B42A-31F0-4D83-BF9A-77B3548EA9E4}" type="slidenum">
              <a:rPr lang="en-IN" smtClean="0"/>
              <a:t>‹#›</a:t>
            </a:fld>
            <a:endParaRPr lang="en-IN"/>
          </a:p>
        </p:txBody>
      </p:sp>
    </p:spTree>
    <p:extLst>
      <p:ext uri="{BB962C8B-B14F-4D97-AF65-F5344CB8AC3E}">
        <p14:creationId xmlns:p14="http://schemas.microsoft.com/office/powerpoint/2010/main" val="32242110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ocs.python.org/3/library/trace.html"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AA6D7-1198-4157-927D-7DB3D58B7AAC}"/>
              </a:ext>
            </a:extLst>
          </p:cNvPr>
          <p:cNvSpPr>
            <a:spLocks noGrp="1"/>
          </p:cNvSpPr>
          <p:nvPr>
            <p:ph type="ctrTitle"/>
          </p:nvPr>
        </p:nvSpPr>
        <p:spPr/>
        <p:txBody>
          <a:bodyPr/>
          <a:lstStyle/>
          <a:p>
            <a:r>
              <a:rPr lang="en-US" dirty="0"/>
              <a:t>Lecture 4-Python(Functions)</a:t>
            </a:r>
            <a:endParaRPr lang="en-IN" dirty="0"/>
          </a:p>
        </p:txBody>
      </p:sp>
      <p:sp>
        <p:nvSpPr>
          <p:cNvPr id="3" name="Subtitle 2">
            <a:extLst>
              <a:ext uri="{FF2B5EF4-FFF2-40B4-BE49-F238E27FC236}">
                <a16:creationId xmlns:a16="http://schemas.microsoft.com/office/drawing/2014/main" id="{F6331E4B-888B-4D46-A6AC-2AB7609E4ECA}"/>
              </a:ext>
            </a:extLst>
          </p:cNvPr>
          <p:cNvSpPr>
            <a:spLocks noGrp="1"/>
          </p:cNvSpPr>
          <p:nvPr>
            <p:ph type="subTitle" idx="1"/>
          </p:nvPr>
        </p:nvSpPr>
        <p:spPr/>
        <p:txBody>
          <a:bodyPr/>
          <a:lstStyle/>
          <a:p>
            <a:r>
              <a:rPr lang="en-US" dirty="0"/>
              <a:t>by-Pratik Sanghvi</a:t>
            </a:r>
            <a:endParaRPr lang="en-IN" dirty="0"/>
          </a:p>
        </p:txBody>
      </p:sp>
    </p:spTree>
    <p:extLst>
      <p:ext uri="{BB962C8B-B14F-4D97-AF65-F5344CB8AC3E}">
        <p14:creationId xmlns:p14="http://schemas.microsoft.com/office/powerpoint/2010/main" val="4992247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9550D-AE6D-4349-B686-A51DF0340A19}"/>
              </a:ext>
            </a:extLst>
          </p:cNvPr>
          <p:cNvSpPr>
            <a:spLocks noGrp="1"/>
          </p:cNvSpPr>
          <p:nvPr>
            <p:ph type="title"/>
          </p:nvPr>
        </p:nvSpPr>
        <p:spPr/>
        <p:txBody>
          <a:bodyPr/>
          <a:lstStyle/>
          <a:p>
            <a:pPr algn="ctr"/>
            <a:r>
              <a:rPr lang="en-US" dirty="0"/>
              <a:t>Parameters and arguments</a:t>
            </a:r>
            <a:endParaRPr lang="en-IN" dirty="0"/>
          </a:p>
        </p:txBody>
      </p:sp>
      <p:sp>
        <p:nvSpPr>
          <p:cNvPr id="3" name="Content Placeholder 2">
            <a:extLst>
              <a:ext uri="{FF2B5EF4-FFF2-40B4-BE49-F238E27FC236}">
                <a16:creationId xmlns:a16="http://schemas.microsoft.com/office/drawing/2014/main" id="{A3A83645-D3F1-482E-9864-AC732BA7F069}"/>
              </a:ext>
            </a:extLst>
          </p:cNvPr>
          <p:cNvSpPr>
            <a:spLocks noGrp="1"/>
          </p:cNvSpPr>
          <p:nvPr>
            <p:ph idx="1"/>
          </p:nvPr>
        </p:nvSpPr>
        <p:spPr/>
        <p:txBody>
          <a:bodyPr/>
          <a:lstStyle/>
          <a:p>
            <a:r>
              <a:rPr lang="en-US" dirty="0"/>
              <a:t>When you call a function, the values passed to it is called as arguments</a:t>
            </a:r>
          </a:p>
          <a:p>
            <a:r>
              <a:rPr lang="en-US" dirty="0"/>
              <a:t>Inside the function the values are assigned to variables called parameters</a:t>
            </a:r>
          </a:p>
          <a:p>
            <a:endParaRPr lang="en-IN" dirty="0"/>
          </a:p>
        </p:txBody>
      </p:sp>
      <p:pic>
        <p:nvPicPr>
          <p:cNvPr id="5" name="Picture 4">
            <a:extLst>
              <a:ext uri="{FF2B5EF4-FFF2-40B4-BE49-F238E27FC236}">
                <a16:creationId xmlns:a16="http://schemas.microsoft.com/office/drawing/2014/main" id="{69CBB0A7-BA4D-4856-9786-BE4CF9A58688}"/>
              </a:ext>
            </a:extLst>
          </p:cNvPr>
          <p:cNvPicPr>
            <a:picLocks noChangeAspect="1"/>
          </p:cNvPicPr>
          <p:nvPr/>
        </p:nvPicPr>
        <p:blipFill>
          <a:blip r:embed="rId2"/>
          <a:stretch>
            <a:fillRect/>
          </a:stretch>
        </p:blipFill>
        <p:spPr>
          <a:xfrm>
            <a:off x="1098633" y="3647824"/>
            <a:ext cx="8350167" cy="2066636"/>
          </a:xfrm>
          <a:prstGeom prst="rect">
            <a:avLst/>
          </a:prstGeom>
        </p:spPr>
      </p:pic>
      <p:sp>
        <p:nvSpPr>
          <p:cNvPr id="6" name="TextBox 5">
            <a:extLst>
              <a:ext uri="{FF2B5EF4-FFF2-40B4-BE49-F238E27FC236}">
                <a16:creationId xmlns:a16="http://schemas.microsoft.com/office/drawing/2014/main" id="{4B95A236-56E1-4288-A82D-1843EA62F957}"/>
              </a:ext>
            </a:extLst>
          </p:cNvPr>
          <p:cNvSpPr txBox="1"/>
          <p:nvPr/>
        </p:nvSpPr>
        <p:spPr>
          <a:xfrm>
            <a:off x="2694824" y="6127234"/>
            <a:ext cx="5157784" cy="369332"/>
          </a:xfrm>
          <a:prstGeom prst="rect">
            <a:avLst/>
          </a:prstGeom>
          <a:noFill/>
        </p:spPr>
        <p:txBody>
          <a:bodyPr wrap="square" rtlCol="0">
            <a:spAutoFit/>
          </a:bodyPr>
          <a:lstStyle/>
          <a:p>
            <a:r>
              <a:rPr lang="en-US" dirty="0"/>
              <a:t>Example of  a function with parameter </a:t>
            </a:r>
            <a:r>
              <a:rPr lang="en-US" i="1" dirty="0" err="1"/>
              <a:t>bruce</a:t>
            </a:r>
            <a:endParaRPr lang="en-IN" i="1" dirty="0"/>
          </a:p>
        </p:txBody>
      </p:sp>
    </p:spTree>
    <p:extLst>
      <p:ext uri="{BB962C8B-B14F-4D97-AF65-F5344CB8AC3E}">
        <p14:creationId xmlns:p14="http://schemas.microsoft.com/office/powerpoint/2010/main" val="2885771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1BEAA-CDDC-418D-9752-95332BBAAE2B}"/>
              </a:ext>
            </a:extLst>
          </p:cNvPr>
          <p:cNvSpPr>
            <a:spLocks noGrp="1"/>
          </p:cNvSpPr>
          <p:nvPr>
            <p:ph type="title"/>
          </p:nvPr>
        </p:nvSpPr>
        <p:spPr/>
        <p:txBody>
          <a:bodyPr/>
          <a:lstStyle/>
          <a:p>
            <a:pPr algn="ctr"/>
            <a:r>
              <a:rPr lang="en-US" dirty="0"/>
              <a:t>Variables and parameters are local</a:t>
            </a:r>
            <a:endParaRPr lang="en-IN" dirty="0"/>
          </a:p>
        </p:txBody>
      </p:sp>
      <p:sp>
        <p:nvSpPr>
          <p:cNvPr id="3" name="Content Placeholder 2">
            <a:extLst>
              <a:ext uri="{FF2B5EF4-FFF2-40B4-BE49-F238E27FC236}">
                <a16:creationId xmlns:a16="http://schemas.microsoft.com/office/drawing/2014/main" id="{8CE1849A-33A1-48CF-B66D-5AE669B83CA0}"/>
              </a:ext>
            </a:extLst>
          </p:cNvPr>
          <p:cNvSpPr>
            <a:spLocks noGrp="1"/>
          </p:cNvSpPr>
          <p:nvPr>
            <p:ph idx="1"/>
          </p:nvPr>
        </p:nvSpPr>
        <p:spPr/>
        <p:txBody>
          <a:bodyPr/>
          <a:lstStyle/>
          <a:p>
            <a:r>
              <a:rPr lang="en-US" dirty="0"/>
              <a:t>When you create a variable inside a function, it is local, which means that it only exists inside the function</a:t>
            </a:r>
          </a:p>
          <a:p>
            <a:endParaRPr lang="en-IN" dirty="0"/>
          </a:p>
        </p:txBody>
      </p:sp>
      <p:pic>
        <p:nvPicPr>
          <p:cNvPr id="5" name="Picture 4">
            <a:extLst>
              <a:ext uri="{FF2B5EF4-FFF2-40B4-BE49-F238E27FC236}">
                <a16:creationId xmlns:a16="http://schemas.microsoft.com/office/drawing/2014/main" id="{C01DE056-8D7C-4E0B-9473-35AF25DA2660}"/>
              </a:ext>
            </a:extLst>
          </p:cNvPr>
          <p:cNvPicPr>
            <a:picLocks noChangeAspect="1"/>
          </p:cNvPicPr>
          <p:nvPr/>
        </p:nvPicPr>
        <p:blipFill>
          <a:blip r:embed="rId2"/>
          <a:stretch>
            <a:fillRect/>
          </a:stretch>
        </p:blipFill>
        <p:spPr>
          <a:xfrm>
            <a:off x="978568" y="2744452"/>
            <a:ext cx="6705600" cy="3133725"/>
          </a:xfrm>
          <a:prstGeom prst="rect">
            <a:avLst/>
          </a:prstGeom>
        </p:spPr>
      </p:pic>
      <p:sp>
        <p:nvSpPr>
          <p:cNvPr id="6" name="TextBox 5">
            <a:extLst>
              <a:ext uri="{FF2B5EF4-FFF2-40B4-BE49-F238E27FC236}">
                <a16:creationId xmlns:a16="http://schemas.microsoft.com/office/drawing/2014/main" id="{557DF4B6-DDBF-44AE-819D-431A76D18570}"/>
              </a:ext>
            </a:extLst>
          </p:cNvPr>
          <p:cNvSpPr txBox="1"/>
          <p:nvPr/>
        </p:nvSpPr>
        <p:spPr>
          <a:xfrm>
            <a:off x="8598568" y="2744451"/>
            <a:ext cx="2614863" cy="3416320"/>
          </a:xfrm>
          <a:prstGeom prst="rect">
            <a:avLst/>
          </a:prstGeom>
          <a:noFill/>
        </p:spPr>
        <p:txBody>
          <a:bodyPr wrap="square" rtlCol="0">
            <a:spAutoFit/>
          </a:bodyPr>
          <a:lstStyle/>
          <a:p>
            <a:pPr algn="just"/>
            <a:r>
              <a:rPr lang="en-US" dirty="0"/>
              <a:t>When trying to print cat, we encounter error because the scope of the cat variable is only limited to the function definition body. </a:t>
            </a:r>
          </a:p>
          <a:p>
            <a:pPr algn="just"/>
            <a:r>
              <a:rPr lang="en-US" dirty="0"/>
              <a:t>If you want to access the variables inside a function, then return the value back with a return statement.</a:t>
            </a:r>
          </a:p>
          <a:p>
            <a:endParaRPr lang="en-IN" dirty="0"/>
          </a:p>
        </p:txBody>
      </p:sp>
    </p:spTree>
    <p:extLst>
      <p:ext uri="{BB962C8B-B14F-4D97-AF65-F5344CB8AC3E}">
        <p14:creationId xmlns:p14="http://schemas.microsoft.com/office/powerpoint/2010/main" val="74818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68963-D03F-4F38-BA7B-7693DFA127E0}"/>
              </a:ext>
            </a:extLst>
          </p:cNvPr>
          <p:cNvSpPr>
            <a:spLocks noGrp="1"/>
          </p:cNvSpPr>
          <p:nvPr>
            <p:ph type="title"/>
          </p:nvPr>
        </p:nvSpPr>
        <p:spPr/>
        <p:txBody>
          <a:bodyPr/>
          <a:lstStyle/>
          <a:p>
            <a:pPr algn="ctr"/>
            <a:r>
              <a:rPr lang="en-US" dirty="0"/>
              <a:t>Stack Diagrams</a:t>
            </a:r>
            <a:endParaRPr lang="en-IN" dirty="0"/>
          </a:p>
        </p:txBody>
      </p:sp>
      <p:sp>
        <p:nvSpPr>
          <p:cNvPr id="3" name="Content Placeholder 2">
            <a:extLst>
              <a:ext uri="{FF2B5EF4-FFF2-40B4-BE49-F238E27FC236}">
                <a16:creationId xmlns:a16="http://schemas.microsoft.com/office/drawing/2014/main" id="{643511AD-DBA9-4B9F-B067-A7CDD5610269}"/>
              </a:ext>
            </a:extLst>
          </p:cNvPr>
          <p:cNvSpPr>
            <a:spLocks noGrp="1"/>
          </p:cNvSpPr>
          <p:nvPr>
            <p:ph idx="1"/>
          </p:nvPr>
        </p:nvSpPr>
        <p:spPr/>
        <p:txBody>
          <a:bodyPr/>
          <a:lstStyle/>
          <a:p>
            <a:r>
              <a:rPr lang="en-US" dirty="0"/>
              <a:t>Stack diagrams show the value of each variable, but they also show the function each variable belongs to.</a:t>
            </a:r>
          </a:p>
          <a:p>
            <a:r>
              <a:rPr lang="en-US" dirty="0"/>
              <a:t>Each function is represented by a frame</a:t>
            </a:r>
          </a:p>
          <a:p>
            <a:r>
              <a:rPr lang="en-US" dirty="0"/>
              <a:t> A frame is a box with the name of a function beside it and the parameters and variables of the function inside it</a:t>
            </a:r>
            <a:endParaRPr lang="en-IN" dirty="0"/>
          </a:p>
        </p:txBody>
      </p:sp>
      <p:pic>
        <p:nvPicPr>
          <p:cNvPr id="7" name="Picture 6">
            <a:extLst>
              <a:ext uri="{FF2B5EF4-FFF2-40B4-BE49-F238E27FC236}">
                <a16:creationId xmlns:a16="http://schemas.microsoft.com/office/drawing/2014/main" id="{0C47B575-4672-4F3B-8D79-6690A98F9C3D}"/>
              </a:ext>
            </a:extLst>
          </p:cNvPr>
          <p:cNvPicPr>
            <a:picLocks noChangeAspect="1"/>
          </p:cNvPicPr>
          <p:nvPr/>
        </p:nvPicPr>
        <p:blipFill>
          <a:blip r:embed="rId3"/>
          <a:stretch>
            <a:fillRect/>
          </a:stretch>
        </p:blipFill>
        <p:spPr>
          <a:xfrm>
            <a:off x="5611478" y="4133669"/>
            <a:ext cx="4562475" cy="2600325"/>
          </a:xfrm>
          <a:prstGeom prst="rect">
            <a:avLst/>
          </a:prstGeom>
        </p:spPr>
      </p:pic>
      <p:pic>
        <p:nvPicPr>
          <p:cNvPr id="9" name="Picture 8">
            <a:extLst>
              <a:ext uri="{FF2B5EF4-FFF2-40B4-BE49-F238E27FC236}">
                <a16:creationId xmlns:a16="http://schemas.microsoft.com/office/drawing/2014/main" id="{38CCCAAF-9038-4D12-BFCE-F56CCA1268C2}"/>
              </a:ext>
            </a:extLst>
          </p:cNvPr>
          <p:cNvPicPr>
            <a:picLocks noChangeAspect="1"/>
          </p:cNvPicPr>
          <p:nvPr/>
        </p:nvPicPr>
        <p:blipFill>
          <a:blip r:embed="rId4"/>
          <a:stretch>
            <a:fillRect/>
          </a:stretch>
        </p:blipFill>
        <p:spPr>
          <a:xfrm>
            <a:off x="1515102" y="4001294"/>
            <a:ext cx="3419475" cy="2571750"/>
          </a:xfrm>
          <a:prstGeom prst="rect">
            <a:avLst/>
          </a:prstGeom>
        </p:spPr>
      </p:pic>
    </p:spTree>
    <p:extLst>
      <p:ext uri="{BB962C8B-B14F-4D97-AF65-F5344CB8AC3E}">
        <p14:creationId xmlns:p14="http://schemas.microsoft.com/office/powerpoint/2010/main" val="1667944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D7209-3A3B-442B-8571-5A2D0E3B0D6B}"/>
              </a:ext>
            </a:extLst>
          </p:cNvPr>
          <p:cNvSpPr>
            <a:spLocks noGrp="1"/>
          </p:cNvSpPr>
          <p:nvPr>
            <p:ph type="title"/>
          </p:nvPr>
        </p:nvSpPr>
        <p:spPr/>
        <p:txBody>
          <a:bodyPr/>
          <a:lstStyle/>
          <a:p>
            <a:pPr algn="ctr"/>
            <a:r>
              <a:rPr lang="en-US" dirty="0"/>
              <a:t>Fruitful function and void functions	</a:t>
            </a:r>
            <a:endParaRPr lang="en-IN" dirty="0"/>
          </a:p>
        </p:txBody>
      </p:sp>
      <p:sp>
        <p:nvSpPr>
          <p:cNvPr id="3" name="Content Placeholder 2">
            <a:extLst>
              <a:ext uri="{FF2B5EF4-FFF2-40B4-BE49-F238E27FC236}">
                <a16:creationId xmlns:a16="http://schemas.microsoft.com/office/drawing/2014/main" id="{DCF7F989-38ED-4A54-9702-239350C224BA}"/>
              </a:ext>
            </a:extLst>
          </p:cNvPr>
          <p:cNvSpPr>
            <a:spLocks noGrp="1"/>
          </p:cNvSpPr>
          <p:nvPr>
            <p:ph idx="1"/>
          </p:nvPr>
        </p:nvSpPr>
        <p:spPr/>
        <p:txBody>
          <a:bodyPr/>
          <a:lstStyle/>
          <a:p>
            <a:pPr lvl="1"/>
            <a:r>
              <a:rPr lang="en-US" dirty="0"/>
              <a:t>Functions which return result are called fruitful functions </a:t>
            </a:r>
            <a:r>
              <a:rPr lang="en-US" dirty="0" err="1"/>
              <a:t>eg</a:t>
            </a:r>
            <a:r>
              <a:rPr lang="en-US" dirty="0"/>
              <a:t>: </a:t>
            </a:r>
            <a:r>
              <a:rPr lang="en-US" i="1" dirty="0" err="1"/>
              <a:t>math.sin</a:t>
            </a:r>
            <a:r>
              <a:rPr lang="en-US" i="1" dirty="0"/>
              <a:t>(), </a:t>
            </a:r>
            <a:r>
              <a:rPr lang="en-US" i="1" dirty="0" err="1"/>
              <a:t>math.cos</a:t>
            </a:r>
            <a:r>
              <a:rPr lang="en-US" i="1" dirty="0"/>
              <a:t>()</a:t>
            </a:r>
          </a:p>
          <a:p>
            <a:pPr lvl="1"/>
            <a:r>
              <a:rPr lang="en-US" dirty="0"/>
              <a:t>Void functions are the ones which return none or nothing </a:t>
            </a:r>
            <a:r>
              <a:rPr lang="en-US" dirty="0" err="1"/>
              <a:t>eg</a:t>
            </a:r>
            <a:r>
              <a:rPr lang="en-US" dirty="0"/>
              <a:t>: </a:t>
            </a:r>
            <a:r>
              <a:rPr lang="en-US" i="1" dirty="0"/>
              <a:t>print()</a:t>
            </a:r>
          </a:p>
          <a:p>
            <a:pPr lvl="1"/>
            <a:r>
              <a:rPr lang="en-US" dirty="0"/>
              <a:t>A user can define both void and fruitful functions</a:t>
            </a:r>
          </a:p>
          <a:p>
            <a:pPr lvl="1"/>
            <a:endParaRPr lang="en-IN" dirty="0"/>
          </a:p>
        </p:txBody>
      </p:sp>
    </p:spTree>
    <p:extLst>
      <p:ext uri="{BB962C8B-B14F-4D97-AF65-F5344CB8AC3E}">
        <p14:creationId xmlns:p14="http://schemas.microsoft.com/office/powerpoint/2010/main" val="1616935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B137B-DA7B-4E1C-955E-97885AE764A5}"/>
              </a:ext>
            </a:extLst>
          </p:cNvPr>
          <p:cNvSpPr>
            <a:spLocks noGrp="1"/>
          </p:cNvSpPr>
          <p:nvPr>
            <p:ph type="title"/>
          </p:nvPr>
        </p:nvSpPr>
        <p:spPr/>
        <p:txBody>
          <a:bodyPr/>
          <a:lstStyle/>
          <a:p>
            <a:pPr algn="ctr"/>
            <a:r>
              <a:rPr lang="en-US" dirty="0"/>
              <a:t>Importing with from</a:t>
            </a:r>
            <a:endParaRPr lang="en-IN" dirty="0"/>
          </a:p>
        </p:txBody>
      </p:sp>
      <p:sp>
        <p:nvSpPr>
          <p:cNvPr id="3" name="Content Placeholder 2">
            <a:extLst>
              <a:ext uri="{FF2B5EF4-FFF2-40B4-BE49-F238E27FC236}">
                <a16:creationId xmlns:a16="http://schemas.microsoft.com/office/drawing/2014/main" id="{BDAFA6CA-B5A0-48E1-8B76-DA7CB8858F4A}"/>
              </a:ext>
            </a:extLst>
          </p:cNvPr>
          <p:cNvSpPr>
            <a:spLocks noGrp="1"/>
          </p:cNvSpPr>
          <p:nvPr>
            <p:ph idx="1"/>
          </p:nvPr>
        </p:nvSpPr>
        <p:spPr/>
        <p:txBody>
          <a:bodyPr>
            <a:normAutofit lnSpcReduction="10000"/>
          </a:bodyPr>
          <a:lstStyle/>
          <a:p>
            <a:r>
              <a:rPr lang="en-US" dirty="0"/>
              <a:t>In a python program imports can be made at any line</a:t>
            </a:r>
          </a:p>
          <a:p>
            <a:r>
              <a:rPr lang="en-US" dirty="0"/>
              <a:t>There are two types of imports: </a:t>
            </a:r>
            <a:r>
              <a:rPr lang="en-US" i="1" dirty="0"/>
              <a:t>a. using import b. using from</a:t>
            </a:r>
          </a:p>
          <a:p>
            <a:r>
              <a:rPr lang="en-US" dirty="0"/>
              <a:t>Generally we import modules using the </a:t>
            </a:r>
            <a:r>
              <a:rPr lang="en-US" i="1" dirty="0"/>
              <a:t>import </a:t>
            </a:r>
            <a:r>
              <a:rPr lang="en-US" dirty="0"/>
              <a:t>keyword</a:t>
            </a:r>
          </a:p>
          <a:p>
            <a:r>
              <a:rPr lang="en-US" dirty="0"/>
              <a:t>But if we want to import some specific modules we can use the </a:t>
            </a:r>
          </a:p>
          <a:p>
            <a:pPr marL="0" indent="0">
              <a:buNone/>
            </a:pPr>
            <a:r>
              <a:rPr lang="en-US" b="1" i="1" dirty="0"/>
              <a:t>From&lt;module&gt; import &lt;function name&gt; </a:t>
            </a:r>
            <a:r>
              <a:rPr lang="en-US" dirty="0"/>
              <a:t>construct</a:t>
            </a:r>
          </a:p>
          <a:p>
            <a:pPr marL="0" indent="0">
              <a:buNone/>
            </a:pPr>
            <a:r>
              <a:rPr lang="en-US" dirty="0" err="1"/>
              <a:t>Eg</a:t>
            </a:r>
            <a:r>
              <a:rPr lang="en-US" dirty="0"/>
              <a:t>:</a:t>
            </a:r>
            <a:r>
              <a:rPr lang="en-US" i="1" dirty="0"/>
              <a:t> from </a:t>
            </a:r>
            <a:r>
              <a:rPr lang="en-US" i="1" dirty="0" err="1"/>
              <a:t>sklearn.preprocessing.text</a:t>
            </a:r>
            <a:r>
              <a:rPr lang="en-US" i="1" dirty="0"/>
              <a:t> import </a:t>
            </a:r>
            <a:r>
              <a:rPr lang="en-US" i="1" dirty="0" err="1"/>
              <a:t>CountVectorizer</a:t>
            </a:r>
            <a:endParaRPr lang="en-US" i="1" dirty="0"/>
          </a:p>
          <a:p>
            <a:pPr marL="0" indent="0">
              <a:buNone/>
            </a:pPr>
            <a:r>
              <a:rPr lang="en-US" dirty="0"/>
              <a:t>Note: </a:t>
            </a:r>
            <a:r>
              <a:rPr lang="en-US" sz="2400" dirty="0"/>
              <a:t>The advantage of importing everything from the math module is that your code can be more concise. The disadvantage is that there might be conflicts between names defined in different modules, or between a name from a module and one of your variables</a:t>
            </a:r>
            <a:r>
              <a:rPr lang="en-US" i="1" dirty="0"/>
              <a:t>.</a:t>
            </a:r>
          </a:p>
          <a:p>
            <a:pPr marL="0" indent="0">
              <a:buNone/>
            </a:pPr>
            <a:endParaRPr lang="en-IN" i="1" dirty="0"/>
          </a:p>
        </p:txBody>
      </p:sp>
    </p:spTree>
    <p:extLst>
      <p:ext uri="{BB962C8B-B14F-4D97-AF65-F5344CB8AC3E}">
        <p14:creationId xmlns:p14="http://schemas.microsoft.com/office/powerpoint/2010/main" val="29812055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6CB67-3CA3-4797-AFB1-EB1334CC6A60}"/>
              </a:ext>
            </a:extLst>
          </p:cNvPr>
          <p:cNvSpPr>
            <a:spLocks noGrp="1"/>
          </p:cNvSpPr>
          <p:nvPr>
            <p:ph type="title"/>
          </p:nvPr>
        </p:nvSpPr>
        <p:spPr/>
        <p:txBody>
          <a:bodyPr/>
          <a:lstStyle/>
          <a:p>
            <a:pPr algn="ctr"/>
            <a:r>
              <a:rPr lang="en-US" dirty="0"/>
              <a:t>Return Values</a:t>
            </a:r>
            <a:endParaRPr lang="en-IN" dirty="0"/>
          </a:p>
        </p:txBody>
      </p:sp>
      <p:sp>
        <p:nvSpPr>
          <p:cNvPr id="3" name="Content Placeholder 2">
            <a:extLst>
              <a:ext uri="{FF2B5EF4-FFF2-40B4-BE49-F238E27FC236}">
                <a16:creationId xmlns:a16="http://schemas.microsoft.com/office/drawing/2014/main" id="{8E2DA2F8-C38E-4299-8857-55250D3E34DF}"/>
              </a:ext>
            </a:extLst>
          </p:cNvPr>
          <p:cNvSpPr>
            <a:spLocks noGrp="1"/>
          </p:cNvSpPr>
          <p:nvPr>
            <p:ph idx="1"/>
          </p:nvPr>
        </p:nvSpPr>
        <p:spPr/>
        <p:txBody>
          <a:bodyPr/>
          <a:lstStyle/>
          <a:p>
            <a:r>
              <a:rPr lang="en-US" dirty="0"/>
              <a:t>In Python functions, you can return values using </a:t>
            </a:r>
            <a:r>
              <a:rPr lang="en-US" i="1" dirty="0"/>
              <a:t>return</a:t>
            </a:r>
            <a:r>
              <a:rPr lang="en-US" dirty="0"/>
              <a:t> keyword</a:t>
            </a:r>
          </a:p>
          <a:p>
            <a:r>
              <a:rPr lang="en-US" dirty="0"/>
              <a:t>But you can also return multiple values separated with comma</a:t>
            </a:r>
          </a:p>
          <a:p>
            <a:r>
              <a:rPr lang="en-US" dirty="0" err="1"/>
              <a:t>Eg</a:t>
            </a:r>
            <a:r>
              <a:rPr lang="en-US" dirty="0"/>
              <a:t>: </a:t>
            </a:r>
            <a:r>
              <a:rPr lang="en-US" i="1" dirty="0"/>
              <a:t>def </a:t>
            </a:r>
            <a:r>
              <a:rPr lang="en-US" i="1" dirty="0" err="1"/>
              <a:t>calcValues</a:t>
            </a:r>
            <a:r>
              <a:rPr lang="en-US" i="1" dirty="0"/>
              <a:t>(bag, product): return total, discount, price</a:t>
            </a:r>
          </a:p>
          <a:p>
            <a:r>
              <a:rPr lang="en-US" dirty="0"/>
              <a:t>When there are multiple values in the return statement, the return object will be a tuple which you need to unpack</a:t>
            </a:r>
          </a:p>
          <a:p>
            <a:r>
              <a:rPr lang="en-US" dirty="0" err="1"/>
              <a:t>Eg</a:t>
            </a:r>
            <a:r>
              <a:rPr lang="en-US" dirty="0"/>
              <a:t>: Total, discount, price = </a:t>
            </a:r>
            <a:r>
              <a:rPr lang="en-US" dirty="0" err="1"/>
              <a:t>calcValues</a:t>
            </a:r>
            <a:r>
              <a:rPr lang="en-US" dirty="0"/>
              <a:t>(bag, product)</a:t>
            </a:r>
          </a:p>
          <a:p>
            <a:r>
              <a:rPr lang="en-US" dirty="0"/>
              <a:t>You can have multiple return statements in a function</a:t>
            </a:r>
          </a:p>
          <a:p>
            <a:endParaRPr lang="en-US" dirty="0"/>
          </a:p>
          <a:p>
            <a:endParaRPr lang="en-IN" dirty="0"/>
          </a:p>
        </p:txBody>
      </p:sp>
    </p:spTree>
    <p:extLst>
      <p:ext uri="{BB962C8B-B14F-4D97-AF65-F5344CB8AC3E}">
        <p14:creationId xmlns:p14="http://schemas.microsoft.com/office/powerpoint/2010/main" val="31165295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13125-AE30-4A08-9AB3-DF0D54858A8D}"/>
              </a:ext>
            </a:extLst>
          </p:cNvPr>
          <p:cNvSpPr>
            <a:spLocks noGrp="1"/>
          </p:cNvSpPr>
          <p:nvPr>
            <p:ph type="title"/>
          </p:nvPr>
        </p:nvSpPr>
        <p:spPr/>
        <p:txBody>
          <a:bodyPr/>
          <a:lstStyle/>
          <a:p>
            <a:pPr algn="ctr"/>
            <a:r>
              <a:rPr lang="en-US" dirty="0"/>
              <a:t>Incremental development</a:t>
            </a:r>
            <a:endParaRPr lang="en-IN" dirty="0"/>
          </a:p>
        </p:txBody>
      </p:sp>
      <p:sp>
        <p:nvSpPr>
          <p:cNvPr id="3" name="Content Placeholder 2">
            <a:extLst>
              <a:ext uri="{FF2B5EF4-FFF2-40B4-BE49-F238E27FC236}">
                <a16:creationId xmlns:a16="http://schemas.microsoft.com/office/drawing/2014/main" id="{F350BD87-B4E0-4F1F-AC99-68337FDCD018}"/>
              </a:ext>
            </a:extLst>
          </p:cNvPr>
          <p:cNvSpPr>
            <a:spLocks noGrp="1"/>
          </p:cNvSpPr>
          <p:nvPr>
            <p:ph idx="1"/>
          </p:nvPr>
        </p:nvSpPr>
        <p:spPr>
          <a:xfrm>
            <a:off x="838200" y="1825624"/>
            <a:ext cx="10515600" cy="4912059"/>
          </a:xfrm>
        </p:spPr>
        <p:txBody>
          <a:bodyPr>
            <a:normAutofit fontScale="70000" lnSpcReduction="20000"/>
          </a:bodyPr>
          <a:lstStyle/>
          <a:p>
            <a:r>
              <a:rPr lang="en-US" dirty="0"/>
              <a:t>Incremental development is to develop code by adding only few statements at a time</a:t>
            </a:r>
          </a:p>
          <a:p>
            <a:r>
              <a:rPr lang="en-US" dirty="0"/>
              <a:t>The goal of incremental development is to avoid long debugging sessions by adding and testing only a small amount of code at a time.</a:t>
            </a:r>
          </a:p>
          <a:p>
            <a:endParaRPr lang="en-US" dirty="0"/>
          </a:p>
          <a:p>
            <a:pPr marL="0" indent="0">
              <a:buNone/>
            </a:pPr>
            <a:r>
              <a:rPr lang="en-US" b="1" dirty="0"/>
              <a:t>The key aspects of the process are:</a:t>
            </a:r>
          </a:p>
          <a:p>
            <a:pPr marL="0" indent="0">
              <a:buNone/>
            </a:pPr>
            <a:r>
              <a:rPr lang="en-US" dirty="0"/>
              <a:t>1. Start with a working program and make small incremental changes. At any point, if</a:t>
            </a:r>
          </a:p>
          <a:p>
            <a:pPr marL="0" indent="0">
              <a:buNone/>
            </a:pPr>
            <a:r>
              <a:rPr lang="en-US" dirty="0"/>
              <a:t>there is an error, you should have a good idea where it is.</a:t>
            </a:r>
          </a:p>
          <a:p>
            <a:pPr marL="0" indent="0">
              <a:buNone/>
            </a:pPr>
            <a:endParaRPr lang="en-US" dirty="0"/>
          </a:p>
          <a:p>
            <a:pPr marL="0" indent="0">
              <a:buNone/>
            </a:pPr>
            <a:r>
              <a:rPr lang="en-US" dirty="0"/>
              <a:t>2. Use temporary variables to hold intermediate values so you can display and check</a:t>
            </a:r>
          </a:p>
          <a:p>
            <a:pPr marL="0" indent="0">
              <a:buNone/>
            </a:pPr>
            <a:r>
              <a:rPr lang="en-US" dirty="0"/>
              <a:t>them.</a:t>
            </a:r>
          </a:p>
          <a:p>
            <a:pPr marL="0" indent="0">
              <a:buNone/>
            </a:pPr>
            <a:endParaRPr lang="en-US" dirty="0"/>
          </a:p>
          <a:p>
            <a:pPr marL="0" indent="0">
              <a:buNone/>
            </a:pPr>
            <a:r>
              <a:rPr lang="en-US" dirty="0"/>
              <a:t>3. Once the program is working, you might want to remove some of the scaffolding or</a:t>
            </a:r>
          </a:p>
          <a:p>
            <a:pPr marL="0" indent="0">
              <a:buNone/>
            </a:pPr>
            <a:r>
              <a:rPr lang="en-US" dirty="0"/>
              <a:t>consolidate multiple statements into compound expressions, but only if it does not</a:t>
            </a:r>
          </a:p>
          <a:p>
            <a:pPr marL="0" indent="0">
              <a:buNone/>
            </a:pPr>
            <a:r>
              <a:rPr lang="en-US" dirty="0"/>
              <a:t>make the program difficult to read.</a:t>
            </a:r>
            <a:endParaRPr lang="en-IN" dirty="0"/>
          </a:p>
        </p:txBody>
      </p:sp>
    </p:spTree>
    <p:extLst>
      <p:ext uri="{BB962C8B-B14F-4D97-AF65-F5344CB8AC3E}">
        <p14:creationId xmlns:p14="http://schemas.microsoft.com/office/powerpoint/2010/main" val="19949413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165A4-6988-4933-B7AF-EC673AF432A4}"/>
              </a:ext>
            </a:extLst>
          </p:cNvPr>
          <p:cNvSpPr>
            <a:spLocks noGrp="1"/>
          </p:cNvSpPr>
          <p:nvPr>
            <p:ph type="title"/>
          </p:nvPr>
        </p:nvSpPr>
        <p:spPr/>
        <p:txBody>
          <a:bodyPr/>
          <a:lstStyle/>
          <a:p>
            <a:pPr algn="ctr"/>
            <a:r>
              <a:rPr lang="en-US" dirty="0"/>
              <a:t>Composition for a function</a:t>
            </a:r>
            <a:endParaRPr lang="en-IN" dirty="0"/>
          </a:p>
        </p:txBody>
      </p:sp>
      <p:sp>
        <p:nvSpPr>
          <p:cNvPr id="3" name="Content Placeholder 2">
            <a:extLst>
              <a:ext uri="{FF2B5EF4-FFF2-40B4-BE49-F238E27FC236}">
                <a16:creationId xmlns:a16="http://schemas.microsoft.com/office/drawing/2014/main" id="{D0DEF100-FDAD-4A5E-A47C-A7B21C8DB22F}"/>
              </a:ext>
            </a:extLst>
          </p:cNvPr>
          <p:cNvSpPr>
            <a:spLocks noGrp="1"/>
          </p:cNvSpPr>
          <p:nvPr>
            <p:ph idx="1"/>
          </p:nvPr>
        </p:nvSpPr>
        <p:spPr/>
        <p:txBody>
          <a:bodyPr/>
          <a:lstStyle/>
          <a:p>
            <a:r>
              <a:rPr lang="en-US" dirty="0"/>
              <a:t>The ability to call one function within another is called composition</a:t>
            </a:r>
          </a:p>
          <a:p>
            <a:endParaRPr lang="en-IN" dirty="0"/>
          </a:p>
        </p:txBody>
      </p:sp>
      <p:pic>
        <p:nvPicPr>
          <p:cNvPr id="4" name="Picture 3">
            <a:extLst>
              <a:ext uri="{FF2B5EF4-FFF2-40B4-BE49-F238E27FC236}">
                <a16:creationId xmlns:a16="http://schemas.microsoft.com/office/drawing/2014/main" id="{3A10F3BE-BF3A-470D-9510-390AF74B9589}"/>
              </a:ext>
            </a:extLst>
          </p:cNvPr>
          <p:cNvPicPr>
            <a:picLocks noChangeAspect="1"/>
          </p:cNvPicPr>
          <p:nvPr/>
        </p:nvPicPr>
        <p:blipFill>
          <a:blip r:embed="rId2"/>
          <a:stretch>
            <a:fillRect/>
          </a:stretch>
        </p:blipFill>
        <p:spPr>
          <a:xfrm>
            <a:off x="953628" y="2573547"/>
            <a:ext cx="3419475" cy="2571750"/>
          </a:xfrm>
          <a:prstGeom prst="rect">
            <a:avLst/>
          </a:prstGeom>
        </p:spPr>
      </p:pic>
      <p:sp>
        <p:nvSpPr>
          <p:cNvPr id="5" name="TextBox 4">
            <a:extLst>
              <a:ext uri="{FF2B5EF4-FFF2-40B4-BE49-F238E27FC236}">
                <a16:creationId xmlns:a16="http://schemas.microsoft.com/office/drawing/2014/main" id="{3F878FF1-5F9A-4FA3-A0F6-246B0C726CA6}"/>
              </a:ext>
            </a:extLst>
          </p:cNvPr>
          <p:cNvSpPr txBox="1"/>
          <p:nvPr/>
        </p:nvSpPr>
        <p:spPr>
          <a:xfrm>
            <a:off x="4876800" y="2573547"/>
            <a:ext cx="3946358" cy="1200329"/>
          </a:xfrm>
          <a:prstGeom prst="rect">
            <a:avLst/>
          </a:prstGeom>
          <a:noFill/>
        </p:spPr>
        <p:txBody>
          <a:bodyPr wrap="square" rtlCol="0">
            <a:spAutoFit/>
          </a:bodyPr>
          <a:lstStyle/>
          <a:p>
            <a:r>
              <a:rPr lang="en-US" dirty="0"/>
              <a:t>Here the </a:t>
            </a:r>
            <a:r>
              <a:rPr lang="en-US" i="1" dirty="0" err="1"/>
              <a:t>cat_twice</a:t>
            </a:r>
            <a:r>
              <a:rPr lang="en-US" i="1" dirty="0"/>
              <a:t> </a:t>
            </a:r>
            <a:r>
              <a:rPr lang="en-US" dirty="0"/>
              <a:t>function calls </a:t>
            </a:r>
            <a:r>
              <a:rPr lang="en-US" dirty="0" err="1"/>
              <a:t>print_twice</a:t>
            </a:r>
            <a:r>
              <a:rPr lang="en-US" dirty="0"/>
              <a:t> function.</a:t>
            </a:r>
          </a:p>
          <a:p>
            <a:r>
              <a:rPr lang="en-US" dirty="0"/>
              <a:t>We can say that the </a:t>
            </a:r>
            <a:r>
              <a:rPr lang="en-US" i="1" dirty="0" err="1"/>
              <a:t>cat_twice</a:t>
            </a:r>
            <a:r>
              <a:rPr lang="en-US" dirty="0"/>
              <a:t> function follows the </a:t>
            </a:r>
            <a:r>
              <a:rPr lang="en-US" b="1" dirty="0"/>
              <a:t>composition</a:t>
            </a:r>
            <a:r>
              <a:rPr lang="en-US" dirty="0"/>
              <a:t> principle.</a:t>
            </a:r>
            <a:endParaRPr lang="en-IN" dirty="0"/>
          </a:p>
        </p:txBody>
      </p:sp>
    </p:spTree>
    <p:extLst>
      <p:ext uri="{BB962C8B-B14F-4D97-AF65-F5344CB8AC3E}">
        <p14:creationId xmlns:p14="http://schemas.microsoft.com/office/powerpoint/2010/main" val="26080055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187E7-8345-44E5-A22F-566A7B894AEE}"/>
              </a:ext>
            </a:extLst>
          </p:cNvPr>
          <p:cNvSpPr>
            <a:spLocks noGrp="1"/>
          </p:cNvSpPr>
          <p:nvPr>
            <p:ph type="title"/>
          </p:nvPr>
        </p:nvSpPr>
        <p:spPr/>
        <p:txBody>
          <a:bodyPr/>
          <a:lstStyle/>
          <a:p>
            <a:pPr algn="ctr"/>
            <a:r>
              <a:rPr lang="en-US" dirty="0"/>
              <a:t>Boolean functions</a:t>
            </a:r>
            <a:endParaRPr lang="en-IN" dirty="0"/>
          </a:p>
        </p:txBody>
      </p:sp>
      <p:sp>
        <p:nvSpPr>
          <p:cNvPr id="3" name="Content Placeholder 2">
            <a:extLst>
              <a:ext uri="{FF2B5EF4-FFF2-40B4-BE49-F238E27FC236}">
                <a16:creationId xmlns:a16="http://schemas.microsoft.com/office/drawing/2014/main" id="{3247EE63-929A-4509-B35A-F0A0037E43CC}"/>
              </a:ext>
            </a:extLst>
          </p:cNvPr>
          <p:cNvSpPr>
            <a:spLocks noGrp="1"/>
          </p:cNvSpPr>
          <p:nvPr>
            <p:ph idx="1"/>
          </p:nvPr>
        </p:nvSpPr>
        <p:spPr/>
        <p:txBody>
          <a:bodyPr/>
          <a:lstStyle/>
          <a:p>
            <a:r>
              <a:rPr lang="en-US" dirty="0"/>
              <a:t>These are the functions which return a Boolean value</a:t>
            </a:r>
          </a:p>
          <a:p>
            <a:r>
              <a:rPr lang="en-US" dirty="0" err="1"/>
              <a:t>Eg</a:t>
            </a:r>
            <a:r>
              <a:rPr lang="en-US" dirty="0"/>
              <a:t>: </a:t>
            </a:r>
            <a:r>
              <a:rPr lang="en-US" i="1" dirty="0" err="1"/>
              <a:t>str.isalpha</a:t>
            </a:r>
            <a:r>
              <a:rPr lang="en-US" i="1" dirty="0"/>
              <a:t>()</a:t>
            </a:r>
          </a:p>
          <a:p>
            <a:r>
              <a:rPr lang="en-US" b="1" i="1" dirty="0" err="1"/>
              <a:t>isalpha</a:t>
            </a:r>
            <a:r>
              <a:rPr lang="en-US" b="1" i="1" dirty="0"/>
              <a:t>() </a:t>
            </a:r>
            <a:r>
              <a:rPr lang="en-US" dirty="0"/>
              <a:t>checks whether the string contains only letters and no special symbols</a:t>
            </a:r>
          </a:p>
          <a:p>
            <a:r>
              <a:rPr lang="en-US" dirty="0"/>
              <a:t>It will return true or false based on the evaluation of the function</a:t>
            </a:r>
            <a:endParaRPr lang="en-IN" dirty="0"/>
          </a:p>
        </p:txBody>
      </p:sp>
    </p:spTree>
    <p:extLst>
      <p:ext uri="{BB962C8B-B14F-4D97-AF65-F5344CB8AC3E}">
        <p14:creationId xmlns:p14="http://schemas.microsoft.com/office/powerpoint/2010/main" val="22347078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D941B-5272-4984-9DF4-0B2017EA7667}"/>
              </a:ext>
            </a:extLst>
          </p:cNvPr>
          <p:cNvSpPr>
            <a:spLocks noGrp="1"/>
          </p:cNvSpPr>
          <p:nvPr>
            <p:ph type="title"/>
          </p:nvPr>
        </p:nvSpPr>
        <p:spPr/>
        <p:txBody>
          <a:bodyPr/>
          <a:lstStyle/>
          <a:p>
            <a:pPr algn="ctr"/>
            <a:r>
              <a:rPr lang="en-US" dirty="0"/>
              <a:t>More recursion</a:t>
            </a:r>
            <a:endParaRPr lang="en-IN" dirty="0"/>
          </a:p>
        </p:txBody>
      </p:sp>
      <p:sp>
        <p:nvSpPr>
          <p:cNvPr id="3" name="Content Placeholder 2">
            <a:extLst>
              <a:ext uri="{FF2B5EF4-FFF2-40B4-BE49-F238E27FC236}">
                <a16:creationId xmlns:a16="http://schemas.microsoft.com/office/drawing/2014/main" id="{CC5DADC7-2E3B-40F9-91BF-74025D8F9992}"/>
              </a:ext>
            </a:extLst>
          </p:cNvPr>
          <p:cNvSpPr>
            <a:spLocks noGrp="1"/>
          </p:cNvSpPr>
          <p:nvPr>
            <p:ph idx="1"/>
          </p:nvPr>
        </p:nvSpPr>
        <p:spPr/>
        <p:txBody>
          <a:bodyPr/>
          <a:lstStyle/>
          <a:p>
            <a:r>
              <a:rPr lang="en-US" dirty="0"/>
              <a:t>Recursive function is a function which calls itself</a:t>
            </a:r>
            <a:endParaRPr lang="en-IN" dirty="0"/>
          </a:p>
        </p:txBody>
      </p:sp>
      <p:pic>
        <p:nvPicPr>
          <p:cNvPr id="5" name="Picture 4">
            <a:extLst>
              <a:ext uri="{FF2B5EF4-FFF2-40B4-BE49-F238E27FC236}">
                <a16:creationId xmlns:a16="http://schemas.microsoft.com/office/drawing/2014/main" id="{47E607EB-2051-4476-8374-15DC0CD4C9B3}"/>
              </a:ext>
            </a:extLst>
          </p:cNvPr>
          <p:cNvPicPr>
            <a:picLocks noChangeAspect="1"/>
          </p:cNvPicPr>
          <p:nvPr/>
        </p:nvPicPr>
        <p:blipFill>
          <a:blip r:embed="rId2"/>
          <a:stretch>
            <a:fillRect/>
          </a:stretch>
        </p:blipFill>
        <p:spPr>
          <a:xfrm>
            <a:off x="838200" y="3019425"/>
            <a:ext cx="2905125" cy="1428750"/>
          </a:xfrm>
          <a:prstGeom prst="rect">
            <a:avLst/>
          </a:prstGeom>
        </p:spPr>
      </p:pic>
      <p:pic>
        <p:nvPicPr>
          <p:cNvPr id="7" name="Picture 6">
            <a:extLst>
              <a:ext uri="{FF2B5EF4-FFF2-40B4-BE49-F238E27FC236}">
                <a16:creationId xmlns:a16="http://schemas.microsoft.com/office/drawing/2014/main" id="{39C7FD5B-6BCD-40A4-AD24-A6D19F5C6844}"/>
              </a:ext>
            </a:extLst>
          </p:cNvPr>
          <p:cNvPicPr>
            <a:picLocks noChangeAspect="1"/>
          </p:cNvPicPr>
          <p:nvPr/>
        </p:nvPicPr>
        <p:blipFill>
          <a:blip r:embed="rId3"/>
          <a:stretch>
            <a:fillRect/>
          </a:stretch>
        </p:blipFill>
        <p:spPr>
          <a:xfrm>
            <a:off x="6336881" y="2624137"/>
            <a:ext cx="4619625" cy="2219325"/>
          </a:xfrm>
          <a:prstGeom prst="rect">
            <a:avLst/>
          </a:prstGeom>
        </p:spPr>
      </p:pic>
      <p:sp>
        <p:nvSpPr>
          <p:cNvPr id="8" name="TextBox 7">
            <a:extLst>
              <a:ext uri="{FF2B5EF4-FFF2-40B4-BE49-F238E27FC236}">
                <a16:creationId xmlns:a16="http://schemas.microsoft.com/office/drawing/2014/main" id="{37D10C33-E1F0-41A4-9F41-025DEB7E5287}"/>
              </a:ext>
            </a:extLst>
          </p:cNvPr>
          <p:cNvSpPr txBox="1"/>
          <p:nvPr/>
        </p:nvSpPr>
        <p:spPr>
          <a:xfrm>
            <a:off x="1748589" y="5342021"/>
            <a:ext cx="1915268" cy="369332"/>
          </a:xfrm>
          <a:prstGeom prst="rect">
            <a:avLst/>
          </a:prstGeom>
          <a:noFill/>
        </p:spPr>
        <p:txBody>
          <a:bodyPr wrap="none" rtlCol="0">
            <a:spAutoFit/>
          </a:bodyPr>
          <a:lstStyle/>
          <a:p>
            <a:r>
              <a:rPr lang="en-US" dirty="0"/>
              <a:t>Recursive function</a:t>
            </a:r>
            <a:endParaRPr lang="en-IN" dirty="0"/>
          </a:p>
        </p:txBody>
      </p:sp>
      <p:sp>
        <p:nvSpPr>
          <p:cNvPr id="9" name="TextBox 8">
            <a:extLst>
              <a:ext uri="{FF2B5EF4-FFF2-40B4-BE49-F238E27FC236}">
                <a16:creationId xmlns:a16="http://schemas.microsoft.com/office/drawing/2014/main" id="{0750DEF6-2676-42B3-A4CB-D7276554866C}"/>
              </a:ext>
            </a:extLst>
          </p:cNvPr>
          <p:cNvSpPr txBox="1"/>
          <p:nvPr/>
        </p:nvSpPr>
        <p:spPr>
          <a:xfrm>
            <a:off x="7689059" y="5342021"/>
            <a:ext cx="1515608" cy="369332"/>
          </a:xfrm>
          <a:prstGeom prst="rect">
            <a:avLst/>
          </a:prstGeom>
          <a:noFill/>
        </p:spPr>
        <p:txBody>
          <a:bodyPr wrap="none" rtlCol="0">
            <a:spAutoFit/>
          </a:bodyPr>
          <a:lstStyle/>
          <a:p>
            <a:r>
              <a:rPr lang="en-US" dirty="0"/>
              <a:t>Stack Diagram</a:t>
            </a:r>
            <a:endParaRPr lang="en-IN" dirty="0"/>
          </a:p>
        </p:txBody>
      </p:sp>
    </p:spTree>
    <p:extLst>
      <p:ext uri="{BB962C8B-B14F-4D97-AF65-F5344CB8AC3E}">
        <p14:creationId xmlns:p14="http://schemas.microsoft.com/office/powerpoint/2010/main" val="3778997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39227-19D9-4D4F-A06D-2D1DF6D8BEC4}"/>
              </a:ext>
            </a:extLst>
          </p:cNvPr>
          <p:cNvSpPr>
            <a:spLocks noGrp="1"/>
          </p:cNvSpPr>
          <p:nvPr>
            <p:ph type="title"/>
          </p:nvPr>
        </p:nvSpPr>
        <p:spPr/>
        <p:txBody>
          <a:bodyPr/>
          <a:lstStyle/>
          <a:p>
            <a:pPr algn="ctr"/>
            <a:r>
              <a:rPr lang="en-US" dirty="0"/>
              <a:t>Why functions ? </a:t>
            </a:r>
            <a:endParaRPr lang="en-IN" dirty="0"/>
          </a:p>
        </p:txBody>
      </p:sp>
      <p:sp>
        <p:nvSpPr>
          <p:cNvPr id="3" name="Content Placeholder 2">
            <a:extLst>
              <a:ext uri="{FF2B5EF4-FFF2-40B4-BE49-F238E27FC236}">
                <a16:creationId xmlns:a16="http://schemas.microsoft.com/office/drawing/2014/main" id="{FDA5ADA4-1514-431D-AB9D-9510669D27FB}"/>
              </a:ext>
            </a:extLst>
          </p:cNvPr>
          <p:cNvSpPr>
            <a:spLocks noGrp="1"/>
          </p:cNvSpPr>
          <p:nvPr>
            <p:ph idx="1"/>
          </p:nvPr>
        </p:nvSpPr>
        <p:spPr/>
        <p:txBody>
          <a:bodyPr/>
          <a:lstStyle/>
          <a:p>
            <a:r>
              <a:rPr lang="en-US" dirty="0"/>
              <a:t>Most of the time, while writing program you will repeat the code. In order to avoid repetition and make the program structured, you can use functions</a:t>
            </a:r>
          </a:p>
          <a:p>
            <a:r>
              <a:rPr lang="en-US" dirty="0"/>
              <a:t>Functions alter the execution of the program flow</a:t>
            </a:r>
          </a:p>
          <a:p>
            <a:r>
              <a:rPr lang="en-US" dirty="0"/>
              <a:t>Creating new functions gives you an opportunity to name a group of statements, which makes your program easier to read and debug</a:t>
            </a:r>
            <a:endParaRPr lang="en-IN" dirty="0"/>
          </a:p>
        </p:txBody>
      </p:sp>
    </p:spTree>
    <p:extLst>
      <p:ext uri="{BB962C8B-B14F-4D97-AF65-F5344CB8AC3E}">
        <p14:creationId xmlns:p14="http://schemas.microsoft.com/office/powerpoint/2010/main" val="28160579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F3BC2-E601-4B4E-A703-343AF5585AA4}"/>
              </a:ext>
            </a:extLst>
          </p:cNvPr>
          <p:cNvSpPr>
            <a:spLocks noGrp="1"/>
          </p:cNvSpPr>
          <p:nvPr>
            <p:ph type="title"/>
          </p:nvPr>
        </p:nvSpPr>
        <p:spPr/>
        <p:txBody>
          <a:bodyPr/>
          <a:lstStyle/>
          <a:p>
            <a:pPr algn="ctr"/>
            <a:r>
              <a:rPr lang="en-US" dirty="0"/>
              <a:t>Leap of Faith</a:t>
            </a:r>
            <a:endParaRPr lang="en-IN" dirty="0"/>
          </a:p>
        </p:txBody>
      </p:sp>
      <p:sp>
        <p:nvSpPr>
          <p:cNvPr id="3" name="Content Placeholder 2">
            <a:extLst>
              <a:ext uri="{FF2B5EF4-FFF2-40B4-BE49-F238E27FC236}">
                <a16:creationId xmlns:a16="http://schemas.microsoft.com/office/drawing/2014/main" id="{2B967924-42CA-405F-81B7-33F37217A19A}"/>
              </a:ext>
            </a:extLst>
          </p:cNvPr>
          <p:cNvSpPr>
            <a:spLocks noGrp="1"/>
          </p:cNvSpPr>
          <p:nvPr>
            <p:ph idx="1"/>
          </p:nvPr>
        </p:nvSpPr>
        <p:spPr/>
        <p:txBody>
          <a:bodyPr/>
          <a:lstStyle/>
          <a:p>
            <a:r>
              <a:rPr lang="en-US" dirty="0"/>
              <a:t>Leap of faith basically means that assuming a function call works correctly and then moving ahead in the flow of execution</a:t>
            </a:r>
          </a:p>
          <a:p>
            <a:r>
              <a:rPr lang="en-US" dirty="0"/>
              <a:t>We are practicing this leap of faith concept through the use of functions like </a:t>
            </a:r>
            <a:r>
              <a:rPr lang="en-US" dirty="0" err="1"/>
              <a:t>math.pow</a:t>
            </a:r>
            <a:r>
              <a:rPr lang="en-US" dirty="0"/>
              <a:t> or </a:t>
            </a:r>
            <a:r>
              <a:rPr lang="en-US" dirty="0" err="1"/>
              <a:t>math.sin</a:t>
            </a:r>
            <a:r>
              <a:rPr lang="en-US" dirty="0"/>
              <a:t> </a:t>
            </a:r>
            <a:r>
              <a:rPr lang="en-US" dirty="0" err="1"/>
              <a:t>etc</a:t>
            </a:r>
            <a:endParaRPr lang="en-US" dirty="0"/>
          </a:p>
          <a:p>
            <a:r>
              <a:rPr lang="en-US" dirty="0"/>
              <a:t>Writing recursive program can be easier by assuming that the recursive call works and then moving ahead with the other part of the program</a:t>
            </a:r>
            <a:endParaRPr lang="en-IN" dirty="0"/>
          </a:p>
        </p:txBody>
      </p:sp>
      <p:pic>
        <p:nvPicPr>
          <p:cNvPr id="5" name="Picture 4">
            <a:extLst>
              <a:ext uri="{FF2B5EF4-FFF2-40B4-BE49-F238E27FC236}">
                <a16:creationId xmlns:a16="http://schemas.microsoft.com/office/drawing/2014/main" id="{924D1605-389D-42A9-8177-0001C31A95CE}"/>
              </a:ext>
            </a:extLst>
          </p:cNvPr>
          <p:cNvPicPr>
            <a:picLocks noChangeAspect="1"/>
          </p:cNvPicPr>
          <p:nvPr/>
        </p:nvPicPr>
        <p:blipFill>
          <a:blip r:embed="rId2"/>
          <a:stretch>
            <a:fillRect/>
          </a:stretch>
        </p:blipFill>
        <p:spPr>
          <a:xfrm>
            <a:off x="2209674" y="4911725"/>
            <a:ext cx="7772651" cy="1581150"/>
          </a:xfrm>
          <a:prstGeom prst="rect">
            <a:avLst/>
          </a:prstGeom>
        </p:spPr>
      </p:pic>
    </p:spTree>
    <p:extLst>
      <p:ext uri="{BB962C8B-B14F-4D97-AF65-F5344CB8AC3E}">
        <p14:creationId xmlns:p14="http://schemas.microsoft.com/office/powerpoint/2010/main" val="42272075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FB4DB-1AFE-493B-857C-4FBC98894AD7}"/>
              </a:ext>
            </a:extLst>
          </p:cNvPr>
          <p:cNvSpPr>
            <a:spLocks noGrp="1"/>
          </p:cNvSpPr>
          <p:nvPr>
            <p:ph type="title"/>
          </p:nvPr>
        </p:nvSpPr>
        <p:spPr/>
        <p:txBody>
          <a:bodyPr/>
          <a:lstStyle/>
          <a:p>
            <a:pPr algn="ctr"/>
            <a:r>
              <a:rPr lang="en-US" dirty="0"/>
              <a:t>Checking types</a:t>
            </a:r>
            <a:endParaRPr lang="en-IN" dirty="0"/>
          </a:p>
        </p:txBody>
      </p:sp>
      <p:sp>
        <p:nvSpPr>
          <p:cNvPr id="3" name="Content Placeholder 2">
            <a:extLst>
              <a:ext uri="{FF2B5EF4-FFF2-40B4-BE49-F238E27FC236}">
                <a16:creationId xmlns:a16="http://schemas.microsoft.com/office/drawing/2014/main" id="{05F26141-043A-4F7C-B6A0-3C441E5B457A}"/>
              </a:ext>
            </a:extLst>
          </p:cNvPr>
          <p:cNvSpPr>
            <a:spLocks noGrp="1"/>
          </p:cNvSpPr>
          <p:nvPr>
            <p:ph idx="1"/>
          </p:nvPr>
        </p:nvSpPr>
        <p:spPr>
          <a:xfrm>
            <a:off x="838200" y="1253331"/>
            <a:ext cx="10515600" cy="4351338"/>
          </a:xfrm>
        </p:spPr>
        <p:txBody>
          <a:bodyPr/>
          <a:lstStyle/>
          <a:p>
            <a:r>
              <a:rPr lang="en-US" dirty="0"/>
              <a:t>Checking the type of the argument or the type of a variable is known as checking types</a:t>
            </a:r>
          </a:p>
          <a:p>
            <a:r>
              <a:rPr lang="en-US" dirty="0"/>
              <a:t>We need to check the type because in many cases we want to stop our processing when a certain type of element or value is reached. Or we want to exit the function call when a proper input is not provided</a:t>
            </a:r>
          </a:p>
          <a:p>
            <a:r>
              <a:rPr lang="en-US" dirty="0"/>
              <a:t>We can use the </a:t>
            </a:r>
            <a:r>
              <a:rPr lang="en-US" i="1" dirty="0" err="1"/>
              <a:t>isinstance</a:t>
            </a:r>
            <a:r>
              <a:rPr lang="en-US" i="1" dirty="0"/>
              <a:t>()</a:t>
            </a:r>
            <a:r>
              <a:rPr lang="en-US" dirty="0"/>
              <a:t> and </a:t>
            </a:r>
            <a:r>
              <a:rPr lang="en-US" i="1" dirty="0"/>
              <a:t>type()</a:t>
            </a:r>
            <a:r>
              <a:rPr lang="en-US" dirty="0"/>
              <a:t> function to check the type of the variable</a:t>
            </a:r>
          </a:p>
          <a:p>
            <a:endParaRPr lang="en-IN" dirty="0"/>
          </a:p>
        </p:txBody>
      </p:sp>
      <p:pic>
        <p:nvPicPr>
          <p:cNvPr id="5" name="Picture 4">
            <a:extLst>
              <a:ext uri="{FF2B5EF4-FFF2-40B4-BE49-F238E27FC236}">
                <a16:creationId xmlns:a16="http://schemas.microsoft.com/office/drawing/2014/main" id="{C7D91A81-5936-4623-9E9C-0A21A31456E6}"/>
              </a:ext>
            </a:extLst>
          </p:cNvPr>
          <p:cNvPicPr>
            <a:picLocks noChangeAspect="1"/>
          </p:cNvPicPr>
          <p:nvPr/>
        </p:nvPicPr>
        <p:blipFill>
          <a:blip r:embed="rId3"/>
          <a:stretch>
            <a:fillRect/>
          </a:stretch>
        </p:blipFill>
        <p:spPr>
          <a:xfrm>
            <a:off x="838200" y="4273550"/>
            <a:ext cx="5562600" cy="2219325"/>
          </a:xfrm>
          <a:prstGeom prst="rect">
            <a:avLst/>
          </a:prstGeom>
        </p:spPr>
      </p:pic>
      <p:sp>
        <p:nvSpPr>
          <p:cNvPr id="6" name="TextBox 5">
            <a:extLst>
              <a:ext uri="{FF2B5EF4-FFF2-40B4-BE49-F238E27FC236}">
                <a16:creationId xmlns:a16="http://schemas.microsoft.com/office/drawing/2014/main" id="{B34CBB5E-93E3-4632-9FBE-9D8D73B23CC5}"/>
              </a:ext>
            </a:extLst>
          </p:cNvPr>
          <p:cNvSpPr txBox="1"/>
          <p:nvPr/>
        </p:nvSpPr>
        <p:spPr>
          <a:xfrm>
            <a:off x="6513095" y="5198546"/>
            <a:ext cx="3737810" cy="369332"/>
          </a:xfrm>
          <a:prstGeom prst="rect">
            <a:avLst/>
          </a:prstGeom>
          <a:noFill/>
        </p:spPr>
        <p:txBody>
          <a:bodyPr wrap="square" rtlCol="0">
            <a:spAutoFit/>
          </a:bodyPr>
          <a:lstStyle/>
          <a:p>
            <a:r>
              <a:rPr lang="en-US" dirty="0"/>
              <a:t>Problem of infinite recursion solved</a:t>
            </a:r>
            <a:endParaRPr lang="en-IN" dirty="0"/>
          </a:p>
        </p:txBody>
      </p:sp>
    </p:spTree>
    <p:extLst>
      <p:ext uri="{BB962C8B-B14F-4D97-AF65-F5344CB8AC3E}">
        <p14:creationId xmlns:p14="http://schemas.microsoft.com/office/powerpoint/2010/main" val="1856903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E8228-AA3E-4299-A972-125D73B8A30F}"/>
              </a:ext>
            </a:extLst>
          </p:cNvPr>
          <p:cNvSpPr>
            <a:spLocks noGrp="1"/>
          </p:cNvSpPr>
          <p:nvPr>
            <p:ph type="title"/>
          </p:nvPr>
        </p:nvSpPr>
        <p:spPr/>
        <p:txBody>
          <a:bodyPr/>
          <a:lstStyle/>
          <a:p>
            <a:pPr algn="ctr"/>
            <a:r>
              <a:rPr lang="en-US" dirty="0"/>
              <a:t>Function Calls</a:t>
            </a:r>
            <a:endParaRPr lang="en-IN" dirty="0"/>
          </a:p>
        </p:txBody>
      </p:sp>
      <p:sp>
        <p:nvSpPr>
          <p:cNvPr id="3" name="Content Placeholder 2">
            <a:extLst>
              <a:ext uri="{FF2B5EF4-FFF2-40B4-BE49-F238E27FC236}">
                <a16:creationId xmlns:a16="http://schemas.microsoft.com/office/drawing/2014/main" id="{786C7675-806D-475C-B4C5-D30DF82A8C5E}"/>
              </a:ext>
            </a:extLst>
          </p:cNvPr>
          <p:cNvSpPr>
            <a:spLocks noGrp="1"/>
          </p:cNvSpPr>
          <p:nvPr>
            <p:ph idx="1"/>
          </p:nvPr>
        </p:nvSpPr>
        <p:spPr/>
        <p:txBody>
          <a:bodyPr/>
          <a:lstStyle/>
          <a:p>
            <a:r>
              <a:rPr lang="en-US" dirty="0"/>
              <a:t>What is a function ? </a:t>
            </a:r>
            <a:r>
              <a:rPr lang="en-US" b="1" dirty="0"/>
              <a:t>a function is a named sequence of statements that performs a computation</a:t>
            </a:r>
          </a:p>
          <a:p>
            <a:r>
              <a:rPr lang="en-US" dirty="0"/>
              <a:t>A function call is a simple execution of a function in a statement </a:t>
            </a:r>
            <a:r>
              <a:rPr lang="en-US" dirty="0" err="1"/>
              <a:t>eg</a:t>
            </a:r>
            <a:r>
              <a:rPr lang="en-US" dirty="0"/>
              <a:t>: </a:t>
            </a:r>
            <a:r>
              <a:rPr lang="en-US" i="1" dirty="0"/>
              <a:t>type(32). </a:t>
            </a:r>
            <a:r>
              <a:rPr lang="en-US" dirty="0"/>
              <a:t>Here </a:t>
            </a:r>
            <a:r>
              <a:rPr lang="en-US" b="1" i="1" dirty="0"/>
              <a:t>type</a:t>
            </a:r>
            <a:r>
              <a:rPr lang="en-US" dirty="0"/>
              <a:t> is a function</a:t>
            </a:r>
            <a:endParaRPr lang="en-US" i="1" dirty="0"/>
          </a:p>
          <a:p>
            <a:r>
              <a:rPr lang="en-US" dirty="0"/>
              <a:t>The result of the function is called the return value</a:t>
            </a:r>
          </a:p>
          <a:p>
            <a:endParaRPr lang="en-IN" dirty="0"/>
          </a:p>
        </p:txBody>
      </p:sp>
      <p:pic>
        <p:nvPicPr>
          <p:cNvPr id="4" name="Picture 3">
            <a:extLst>
              <a:ext uri="{FF2B5EF4-FFF2-40B4-BE49-F238E27FC236}">
                <a16:creationId xmlns:a16="http://schemas.microsoft.com/office/drawing/2014/main" id="{35C07E25-877B-4476-B6A8-6FEFADF73E5F}"/>
              </a:ext>
            </a:extLst>
          </p:cNvPr>
          <p:cNvPicPr>
            <a:picLocks noChangeAspect="1"/>
          </p:cNvPicPr>
          <p:nvPr/>
        </p:nvPicPr>
        <p:blipFill>
          <a:blip r:embed="rId2"/>
          <a:stretch>
            <a:fillRect/>
          </a:stretch>
        </p:blipFill>
        <p:spPr>
          <a:xfrm>
            <a:off x="1079969" y="4508224"/>
            <a:ext cx="6915150" cy="1181100"/>
          </a:xfrm>
          <a:prstGeom prst="rect">
            <a:avLst/>
          </a:prstGeom>
        </p:spPr>
      </p:pic>
    </p:spTree>
    <p:extLst>
      <p:ext uri="{BB962C8B-B14F-4D97-AF65-F5344CB8AC3E}">
        <p14:creationId xmlns:p14="http://schemas.microsoft.com/office/powerpoint/2010/main" val="3793794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F7D23-A277-4836-9DFE-0AB7A597A418}"/>
              </a:ext>
            </a:extLst>
          </p:cNvPr>
          <p:cNvSpPr>
            <a:spLocks noGrp="1"/>
          </p:cNvSpPr>
          <p:nvPr>
            <p:ph type="title"/>
          </p:nvPr>
        </p:nvSpPr>
        <p:spPr/>
        <p:txBody>
          <a:bodyPr/>
          <a:lstStyle/>
          <a:p>
            <a:pPr algn="ctr"/>
            <a:r>
              <a:rPr lang="en-US" dirty="0"/>
              <a:t>Type Conversion functions</a:t>
            </a:r>
            <a:endParaRPr lang="en-IN" dirty="0"/>
          </a:p>
        </p:txBody>
      </p:sp>
      <p:sp>
        <p:nvSpPr>
          <p:cNvPr id="3" name="Content Placeholder 2">
            <a:extLst>
              <a:ext uri="{FF2B5EF4-FFF2-40B4-BE49-F238E27FC236}">
                <a16:creationId xmlns:a16="http://schemas.microsoft.com/office/drawing/2014/main" id="{5679260C-D1A9-4356-9FC1-5EC9BB6255F0}"/>
              </a:ext>
            </a:extLst>
          </p:cNvPr>
          <p:cNvSpPr>
            <a:spLocks noGrp="1"/>
          </p:cNvSpPr>
          <p:nvPr>
            <p:ph idx="1"/>
          </p:nvPr>
        </p:nvSpPr>
        <p:spPr/>
        <p:txBody>
          <a:bodyPr/>
          <a:lstStyle/>
          <a:p>
            <a:r>
              <a:rPr lang="en-US" dirty="0"/>
              <a:t>These are built in functions which help you to convert value from one type to another</a:t>
            </a:r>
          </a:p>
          <a:p>
            <a:r>
              <a:rPr lang="en-US" dirty="0" err="1"/>
              <a:t>Eg</a:t>
            </a:r>
            <a:r>
              <a:rPr lang="en-US" dirty="0"/>
              <a:t>: </a:t>
            </a:r>
            <a:r>
              <a:rPr lang="en-US" i="1" dirty="0"/>
              <a:t>int(), float(), str(),bool(), bin()</a:t>
            </a:r>
          </a:p>
          <a:p>
            <a:r>
              <a:rPr lang="en-US" dirty="0" err="1"/>
              <a:t>Eg</a:t>
            </a:r>
            <a:r>
              <a:rPr lang="en-US" dirty="0"/>
              <a:t>: </a:t>
            </a:r>
            <a:r>
              <a:rPr lang="en-US" i="1" dirty="0"/>
              <a:t>int(‘32’) </a:t>
            </a:r>
            <a:r>
              <a:rPr lang="en-US" i="1" dirty="0">
                <a:sym typeface="Wingdings" panose="05000000000000000000" pitchFamily="2" charset="2"/>
              </a:rPr>
              <a:t> 32  , str(3.14159)  '3.14159'</a:t>
            </a:r>
            <a:endParaRPr lang="en-US" i="1" dirty="0"/>
          </a:p>
          <a:p>
            <a:r>
              <a:rPr lang="en-US" dirty="0"/>
              <a:t>Note: Usually </a:t>
            </a:r>
            <a:r>
              <a:rPr lang="en-US" i="1" dirty="0" err="1"/>
              <a:t>ValueError</a:t>
            </a:r>
            <a:r>
              <a:rPr lang="en-US" dirty="0"/>
              <a:t> is encountered while using these type conversion functions. So be careful with the value you are passing to these functions.</a:t>
            </a:r>
          </a:p>
          <a:p>
            <a:endParaRPr lang="en-IN" dirty="0"/>
          </a:p>
        </p:txBody>
      </p:sp>
    </p:spTree>
    <p:extLst>
      <p:ext uri="{BB962C8B-B14F-4D97-AF65-F5344CB8AC3E}">
        <p14:creationId xmlns:p14="http://schemas.microsoft.com/office/powerpoint/2010/main" val="991643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33118-7A9E-497A-95D1-BF3E4C458F67}"/>
              </a:ext>
            </a:extLst>
          </p:cNvPr>
          <p:cNvSpPr>
            <a:spLocks noGrp="1"/>
          </p:cNvSpPr>
          <p:nvPr>
            <p:ph type="title"/>
          </p:nvPr>
        </p:nvSpPr>
        <p:spPr/>
        <p:txBody>
          <a:bodyPr/>
          <a:lstStyle/>
          <a:p>
            <a:pPr algn="ctr"/>
            <a:r>
              <a:rPr lang="en-US" dirty="0"/>
              <a:t>Math Functions</a:t>
            </a:r>
            <a:endParaRPr lang="en-IN" dirty="0"/>
          </a:p>
        </p:txBody>
      </p:sp>
      <p:sp>
        <p:nvSpPr>
          <p:cNvPr id="3" name="Content Placeholder 2">
            <a:extLst>
              <a:ext uri="{FF2B5EF4-FFF2-40B4-BE49-F238E27FC236}">
                <a16:creationId xmlns:a16="http://schemas.microsoft.com/office/drawing/2014/main" id="{F4A2CBBA-653A-4B74-9AC7-E3425279E84B}"/>
              </a:ext>
            </a:extLst>
          </p:cNvPr>
          <p:cNvSpPr>
            <a:spLocks noGrp="1"/>
          </p:cNvSpPr>
          <p:nvPr>
            <p:ph idx="1"/>
          </p:nvPr>
        </p:nvSpPr>
        <p:spPr/>
        <p:txBody>
          <a:bodyPr/>
          <a:lstStyle/>
          <a:p>
            <a:r>
              <a:rPr lang="en-US" dirty="0"/>
              <a:t>All the Math functions are stored in the math module</a:t>
            </a:r>
          </a:p>
          <a:p>
            <a:r>
              <a:rPr lang="en-US" dirty="0"/>
              <a:t>Module can be imported with statement </a:t>
            </a:r>
            <a:r>
              <a:rPr lang="en-US" i="1" dirty="0"/>
              <a:t>import math</a:t>
            </a:r>
          </a:p>
          <a:p>
            <a:r>
              <a:rPr lang="en-US" dirty="0"/>
              <a:t>On printing the math module we get the following output: </a:t>
            </a:r>
          </a:p>
          <a:p>
            <a:pPr marL="0" indent="0">
              <a:buNone/>
            </a:pPr>
            <a:r>
              <a:rPr lang="en-US" i="1" dirty="0"/>
              <a:t>Print(math) </a:t>
            </a:r>
            <a:r>
              <a:rPr lang="en-US" i="1" dirty="0">
                <a:sym typeface="Wingdings" panose="05000000000000000000" pitchFamily="2" charset="2"/>
              </a:rPr>
              <a:t> </a:t>
            </a:r>
            <a:r>
              <a:rPr lang="en-US" i="1" dirty="0"/>
              <a:t>&lt;module 'math' (built-in)&gt;</a:t>
            </a:r>
          </a:p>
          <a:p>
            <a:r>
              <a:rPr lang="en-US" dirty="0"/>
              <a:t>One of the examples of the math functions are: </a:t>
            </a:r>
          </a:p>
          <a:p>
            <a:pPr marL="0" indent="0">
              <a:buNone/>
            </a:pPr>
            <a:r>
              <a:rPr lang="en-IN" i="1" dirty="0" err="1"/>
              <a:t>math.sqrt</a:t>
            </a:r>
            <a:r>
              <a:rPr lang="en-IN" i="1" dirty="0"/>
              <a:t>(2) / 2.0 </a:t>
            </a:r>
            <a:r>
              <a:rPr lang="en-IN" i="1" dirty="0">
                <a:sym typeface="Wingdings" panose="05000000000000000000" pitchFamily="2" charset="2"/>
              </a:rPr>
              <a:t> </a:t>
            </a:r>
            <a:r>
              <a:rPr lang="en-IN" i="1" dirty="0"/>
              <a:t>0.707106781187</a:t>
            </a:r>
          </a:p>
        </p:txBody>
      </p:sp>
    </p:spTree>
    <p:extLst>
      <p:ext uri="{BB962C8B-B14F-4D97-AF65-F5344CB8AC3E}">
        <p14:creationId xmlns:p14="http://schemas.microsoft.com/office/powerpoint/2010/main" val="780694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B0763-EA0F-44D2-A93A-27C16D64D670}"/>
              </a:ext>
            </a:extLst>
          </p:cNvPr>
          <p:cNvSpPr>
            <a:spLocks noGrp="1"/>
          </p:cNvSpPr>
          <p:nvPr>
            <p:ph type="title"/>
          </p:nvPr>
        </p:nvSpPr>
        <p:spPr/>
        <p:txBody>
          <a:bodyPr/>
          <a:lstStyle/>
          <a:p>
            <a:pPr algn="ctr"/>
            <a:r>
              <a:rPr lang="en-US" dirty="0"/>
              <a:t>Composition</a:t>
            </a:r>
            <a:endParaRPr lang="en-IN" dirty="0"/>
          </a:p>
        </p:txBody>
      </p:sp>
      <p:sp>
        <p:nvSpPr>
          <p:cNvPr id="3" name="Content Placeholder 2">
            <a:extLst>
              <a:ext uri="{FF2B5EF4-FFF2-40B4-BE49-F238E27FC236}">
                <a16:creationId xmlns:a16="http://schemas.microsoft.com/office/drawing/2014/main" id="{A2893A42-B270-4197-90B1-865F186C08AA}"/>
              </a:ext>
            </a:extLst>
          </p:cNvPr>
          <p:cNvSpPr>
            <a:spLocks noGrp="1"/>
          </p:cNvSpPr>
          <p:nvPr>
            <p:ph idx="1"/>
          </p:nvPr>
        </p:nvSpPr>
        <p:spPr/>
        <p:txBody>
          <a:bodyPr/>
          <a:lstStyle/>
          <a:p>
            <a:r>
              <a:rPr lang="en-US" dirty="0"/>
              <a:t>This topic emphasizes on how we compose our program using constructs like variables, expressions, statements and values</a:t>
            </a:r>
          </a:p>
          <a:p>
            <a:r>
              <a:rPr lang="en-US" dirty="0"/>
              <a:t>One such case is that argument to the function can be composed of  quite complex expressions</a:t>
            </a:r>
          </a:p>
          <a:p>
            <a:r>
              <a:rPr lang="en-US" dirty="0" err="1"/>
              <a:t>Eg</a:t>
            </a:r>
            <a:r>
              <a:rPr lang="en-US" dirty="0"/>
              <a:t>: </a:t>
            </a:r>
            <a:r>
              <a:rPr lang="en-US" i="1" dirty="0"/>
              <a:t>x = </a:t>
            </a:r>
            <a:r>
              <a:rPr lang="en-US" i="1" dirty="0" err="1"/>
              <a:t>math.sin</a:t>
            </a:r>
            <a:r>
              <a:rPr lang="en-US" i="1" dirty="0"/>
              <a:t>(degrees / 360.0 * 2 * </a:t>
            </a:r>
            <a:r>
              <a:rPr lang="en-US" i="1" dirty="0" err="1"/>
              <a:t>math.pi</a:t>
            </a:r>
            <a:r>
              <a:rPr lang="en-US" i="1" dirty="0"/>
              <a:t>)</a:t>
            </a:r>
          </a:p>
          <a:p>
            <a:r>
              <a:rPr lang="en-IN" dirty="0"/>
              <a:t>Composition focuses on how you can legally compose the program by following the syntactical rules</a:t>
            </a:r>
            <a:r>
              <a:rPr lang="en-US" dirty="0"/>
              <a:t>. Like on the left side of ‘=’ you can only have a variable etc.</a:t>
            </a:r>
            <a:endParaRPr lang="en-IN" dirty="0"/>
          </a:p>
        </p:txBody>
      </p:sp>
    </p:spTree>
    <p:extLst>
      <p:ext uri="{BB962C8B-B14F-4D97-AF65-F5344CB8AC3E}">
        <p14:creationId xmlns:p14="http://schemas.microsoft.com/office/powerpoint/2010/main" val="987149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234DE-A64B-4AF7-9D73-55A03AD741A9}"/>
              </a:ext>
            </a:extLst>
          </p:cNvPr>
          <p:cNvSpPr>
            <a:spLocks noGrp="1"/>
          </p:cNvSpPr>
          <p:nvPr>
            <p:ph type="title"/>
          </p:nvPr>
        </p:nvSpPr>
        <p:spPr/>
        <p:txBody>
          <a:bodyPr/>
          <a:lstStyle/>
          <a:p>
            <a:pPr algn="ctr"/>
            <a:r>
              <a:rPr lang="en-US" dirty="0"/>
              <a:t>Adding new functions</a:t>
            </a:r>
            <a:endParaRPr lang="en-IN" dirty="0"/>
          </a:p>
        </p:txBody>
      </p:sp>
      <p:sp>
        <p:nvSpPr>
          <p:cNvPr id="3" name="Content Placeholder 2">
            <a:extLst>
              <a:ext uri="{FF2B5EF4-FFF2-40B4-BE49-F238E27FC236}">
                <a16:creationId xmlns:a16="http://schemas.microsoft.com/office/drawing/2014/main" id="{8CF11319-6795-4176-80EA-E68CAB55B6EB}"/>
              </a:ext>
            </a:extLst>
          </p:cNvPr>
          <p:cNvSpPr>
            <a:spLocks noGrp="1"/>
          </p:cNvSpPr>
          <p:nvPr>
            <p:ph idx="1"/>
          </p:nvPr>
        </p:nvSpPr>
        <p:spPr/>
        <p:txBody>
          <a:bodyPr>
            <a:normAutofit/>
          </a:bodyPr>
          <a:lstStyle/>
          <a:p>
            <a:r>
              <a:rPr lang="en-US" sz="2000" dirty="0"/>
              <a:t>New and custom functions can be created using the def keyword</a:t>
            </a:r>
          </a:p>
          <a:p>
            <a:r>
              <a:rPr lang="en-US" sz="2000" dirty="0" err="1"/>
              <a:t>Eg</a:t>
            </a:r>
            <a:r>
              <a:rPr lang="en-US" sz="2000" dirty="0"/>
              <a:t>: </a:t>
            </a:r>
            <a:r>
              <a:rPr lang="en-US" sz="2000" i="1" dirty="0"/>
              <a:t>def </a:t>
            </a:r>
            <a:r>
              <a:rPr lang="en-US" sz="2000" i="1" dirty="0" err="1"/>
              <a:t>addNumbers</a:t>
            </a:r>
            <a:r>
              <a:rPr lang="en-US" sz="2000" i="1" dirty="0"/>
              <a:t>(</a:t>
            </a:r>
            <a:r>
              <a:rPr lang="en-US" sz="2000" i="1" dirty="0" err="1"/>
              <a:t>a,b</a:t>
            </a:r>
            <a:r>
              <a:rPr lang="en-US" sz="2000" i="1" dirty="0"/>
              <a:t>): return </a:t>
            </a:r>
            <a:r>
              <a:rPr lang="en-US" sz="2000" i="1" dirty="0" err="1"/>
              <a:t>a+b</a:t>
            </a:r>
            <a:endParaRPr lang="en-US" sz="2000" i="1" dirty="0"/>
          </a:p>
          <a:p>
            <a:r>
              <a:rPr lang="en-US" sz="2000" dirty="0"/>
              <a:t>The rules for function names are the same as for variable names: letters, numbers and some punctuation marks are legal, but the first character can’t be a number</a:t>
            </a:r>
          </a:p>
          <a:p>
            <a:r>
              <a:rPr lang="en-US" sz="2000" dirty="0"/>
              <a:t>The empty parenthesis after a function indicates no arguments to that function</a:t>
            </a:r>
          </a:p>
          <a:p>
            <a:r>
              <a:rPr lang="en-US" sz="2000" dirty="0"/>
              <a:t>The first line of the function is called the </a:t>
            </a:r>
            <a:r>
              <a:rPr lang="en-US" sz="2000" b="1" dirty="0"/>
              <a:t>header</a:t>
            </a:r>
            <a:r>
              <a:rPr lang="en-US" sz="2000" dirty="0"/>
              <a:t> and the rest is called </a:t>
            </a:r>
            <a:r>
              <a:rPr lang="en-US" sz="2000" b="1" dirty="0"/>
              <a:t>body</a:t>
            </a:r>
          </a:p>
          <a:p>
            <a:r>
              <a:rPr lang="en-US" sz="2000" dirty="0"/>
              <a:t>The function header must be terminated with a “:” and the body should be indented by 4 spaces</a:t>
            </a:r>
          </a:p>
          <a:p>
            <a:endParaRPr lang="en-US" dirty="0"/>
          </a:p>
          <a:p>
            <a:endParaRPr lang="en-IN" i="1" dirty="0"/>
          </a:p>
        </p:txBody>
      </p:sp>
      <p:pic>
        <p:nvPicPr>
          <p:cNvPr id="5" name="Picture 4">
            <a:extLst>
              <a:ext uri="{FF2B5EF4-FFF2-40B4-BE49-F238E27FC236}">
                <a16:creationId xmlns:a16="http://schemas.microsoft.com/office/drawing/2014/main" id="{BB483CFC-BFED-4DA5-98B0-DEAA2ECF87D1}"/>
              </a:ext>
            </a:extLst>
          </p:cNvPr>
          <p:cNvPicPr>
            <a:picLocks noChangeAspect="1"/>
          </p:cNvPicPr>
          <p:nvPr/>
        </p:nvPicPr>
        <p:blipFill>
          <a:blip r:embed="rId2"/>
          <a:stretch>
            <a:fillRect/>
          </a:stretch>
        </p:blipFill>
        <p:spPr>
          <a:xfrm>
            <a:off x="1079969" y="4508224"/>
            <a:ext cx="6915150" cy="1181100"/>
          </a:xfrm>
          <a:prstGeom prst="rect">
            <a:avLst/>
          </a:prstGeom>
        </p:spPr>
      </p:pic>
    </p:spTree>
    <p:extLst>
      <p:ext uri="{BB962C8B-B14F-4D97-AF65-F5344CB8AC3E}">
        <p14:creationId xmlns:p14="http://schemas.microsoft.com/office/powerpoint/2010/main" val="2912797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864B2-D590-4B99-8C6B-89ED056E99C5}"/>
              </a:ext>
            </a:extLst>
          </p:cNvPr>
          <p:cNvSpPr>
            <a:spLocks noGrp="1"/>
          </p:cNvSpPr>
          <p:nvPr>
            <p:ph type="title"/>
          </p:nvPr>
        </p:nvSpPr>
        <p:spPr/>
        <p:txBody>
          <a:bodyPr/>
          <a:lstStyle/>
          <a:p>
            <a:pPr algn="ctr"/>
            <a:r>
              <a:rPr lang="en-IN" dirty="0"/>
              <a:t>Definitions and Uses</a:t>
            </a:r>
          </a:p>
        </p:txBody>
      </p:sp>
      <p:sp>
        <p:nvSpPr>
          <p:cNvPr id="3" name="Content Placeholder 2">
            <a:extLst>
              <a:ext uri="{FF2B5EF4-FFF2-40B4-BE49-F238E27FC236}">
                <a16:creationId xmlns:a16="http://schemas.microsoft.com/office/drawing/2014/main" id="{0A0B3114-356E-48AE-B60C-9DD1FA71F901}"/>
              </a:ext>
            </a:extLst>
          </p:cNvPr>
          <p:cNvSpPr>
            <a:spLocks noGrp="1"/>
          </p:cNvSpPr>
          <p:nvPr>
            <p:ph idx="1"/>
          </p:nvPr>
        </p:nvSpPr>
        <p:spPr/>
        <p:txBody>
          <a:bodyPr/>
          <a:lstStyle/>
          <a:p>
            <a:r>
              <a:rPr lang="en-US" dirty="0"/>
              <a:t>The point to be emphasized here is that the function should be defined before it is used.</a:t>
            </a:r>
          </a:p>
          <a:p>
            <a:r>
              <a:rPr lang="en-US" dirty="0"/>
              <a:t>If you make a function call before defining it, you will get a </a:t>
            </a:r>
            <a:r>
              <a:rPr lang="en-US" dirty="0" err="1"/>
              <a:t>NameError</a:t>
            </a:r>
            <a:r>
              <a:rPr lang="en-US" dirty="0"/>
              <a:t> message in the program</a:t>
            </a:r>
            <a:endParaRPr lang="en-IN" dirty="0"/>
          </a:p>
        </p:txBody>
      </p:sp>
      <p:pic>
        <p:nvPicPr>
          <p:cNvPr id="5" name="Picture 4">
            <a:extLst>
              <a:ext uri="{FF2B5EF4-FFF2-40B4-BE49-F238E27FC236}">
                <a16:creationId xmlns:a16="http://schemas.microsoft.com/office/drawing/2014/main" id="{660C7816-D880-4574-BD01-05059905F873}"/>
              </a:ext>
            </a:extLst>
          </p:cNvPr>
          <p:cNvPicPr>
            <a:picLocks noChangeAspect="1"/>
          </p:cNvPicPr>
          <p:nvPr/>
        </p:nvPicPr>
        <p:blipFill>
          <a:blip r:embed="rId2"/>
          <a:stretch>
            <a:fillRect/>
          </a:stretch>
        </p:blipFill>
        <p:spPr>
          <a:xfrm>
            <a:off x="5517150" y="4071068"/>
            <a:ext cx="6069101" cy="800928"/>
          </a:xfrm>
          <a:prstGeom prst="rect">
            <a:avLst/>
          </a:prstGeom>
        </p:spPr>
      </p:pic>
      <p:pic>
        <p:nvPicPr>
          <p:cNvPr id="7" name="Picture 6">
            <a:extLst>
              <a:ext uri="{FF2B5EF4-FFF2-40B4-BE49-F238E27FC236}">
                <a16:creationId xmlns:a16="http://schemas.microsoft.com/office/drawing/2014/main" id="{5237E816-5317-45B0-9FAD-2D9AB3653C05}"/>
              </a:ext>
            </a:extLst>
          </p:cNvPr>
          <p:cNvPicPr>
            <a:picLocks noChangeAspect="1"/>
          </p:cNvPicPr>
          <p:nvPr/>
        </p:nvPicPr>
        <p:blipFill>
          <a:blip r:embed="rId3"/>
          <a:stretch>
            <a:fillRect/>
          </a:stretch>
        </p:blipFill>
        <p:spPr>
          <a:xfrm>
            <a:off x="1233818" y="4129584"/>
            <a:ext cx="2790825" cy="1000125"/>
          </a:xfrm>
          <a:prstGeom prst="rect">
            <a:avLst/>
          </a:prstGeom>
        </p:spPr>
      </p:pic>
      <p:sp>
        <p:nvSpPr>
          <p:cNvPr id="8" name="TextBox 7">
            <a:extLst>
              <a:ext uri="{FF2B5EF4-FFF2-40B4-BE49-F238E27FC236}">
                <a16:creationId xmlns:a16="http://schemas.microsoft.com/office/drawing/2014/main" id="{31C3CB1D-E72F-4524-9625-0136324EB1AE}"/>
              </a:ext>
            </a:extLst>
          </p:cNvPr>
          <p:cNvSpPr txBox="1"/>
          <p:nvPr/>
        </p:nvSpPr>
        <p:spPr>
          <a:xfrm>
            <a:off x="1757238" y="5557962"/>
            <a:ext cx="980910" cy="369332"/>
          </a:xfrm>
          <a:prstGeom prst="rect">
            <a:avLst/>
          </a:prstGeom>
          <a:noFill/>
        </p:spPr>
        <p:txBody>
          <a:bodyPr wrap="none" rtlCol="0">
            <a:spAutoFit/>
          </a:bodyPr>
          <a:lstStyle/>
          <a:p>
            <a:r>
              <a:rPr lang="en-US" dirty="0"/>
              <a:t>Program</a:t>
            </a:r>
            <a:endParaRPr lang="en-IN" dirty="0"/>
          </a:p>
        </p:txBody>
      </p:sp>
      <p:sp>
        <p:nvSpPr>
          <p:cNvPr id="9" name="TextBox 8">
            <a:extLst>
              <a:ext uri="{FF2B5EF4-FFF2-40B4-BE49-F238E27FC236}">
                <a16:creationId xmlns:a16="http://schemas.microsoft.com/office/drawing/2014/main" id="{F87EA310-D92E-41C0-A777-A3FE018406A4}"/>
              </a:ext>
            </a:extLst>
          </p:cNvPr>
          <p:cNvSpPr txBox="1"/>
          <p:nvPr/>
        </p:nvSpPr>
        <p:spPr>
          <a:xfrm>
            <a:off x="8061245" y="5575651"/>
            <a:ext cx="1520737" cy="369332"/>
          </a:xfrm>
          <a:prstGeom prst="rect">
            <a:avLst/>
          </a:prstGeom>
          <a:noFill/>
        </p:spPr>
        <p:txBody>
          <a:bodyPr wrap="none" rtlCol="0">
            <a:spAutoFit/>
          </a:bodyPr>
          <a:lstStyle/>
          <a:p>
            <a:r>
              <a:rPr lang="en-US" dirty="0"/>
              <a:t>Error message</a:t>
            </a:r>
            <a:endParaRPr lang="en-IN" dirty="0"/>
          </a:p>
        </p:txBody>
      </p:sp>
    </p:spTree>
    <p:extLst>
      <p:ext uri="{BB962C8B-B14F-4D97-AF65-F5344CB8AC3E}">
        <p14:creationId xmlns:p14="http://schemas.microsoft.com/office/powerpoint/2010/main" val="248965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53AC4-4A20-4976-87A5-2DD7C61C3486}"/>
              </a:ext>
            </a:extLst>
          </p:cNvPr>
          <p:cNvSpPr>
            <a:spLocks noGrp="1"/>
          </p:cNvSpPr>
          <p:nvPr>
            <p:ph type="title"/>
          </p:nvPr>
        </p:nvSpPr>
        <p:spPr/>
        <p:txBody>
          <a:bodyPr/>
          <a:lstStyle/>
          <a:p>
            <a:pPr algn="ctr"/>
            <a:r>
              <a:rPr lang="en-US" dirty="0"/>
              <a:t>Flow of Execution</a:t>
            </a:r>
            <a:endParaRPr lang="en-IN" dirty="0"/>
          </a:p>
        </p:txBody>
      </p:sp>
      <p:sp>
        <p:nvSpPr>
          <p:cNvPr id="3" name="Content Placeholder 2">
            <a:extLst>
              <a:ext uri="{FF2B5EF4-FFF2-40B4-BE49-F238E27FC236}">
                <a16:creationId xmlns:a16="http://schemas.microsoft.com/office/drawing/2014/main" id="{F56C3796-B195-4B03-B0AB-2B663311B995}"/>
              </a:ext>
            </a:extLst>
          </p:cNvPr>
          <p:cNvSpPr>
            <a:spLocks noGrp="1"/>
          </p:cNvSpPr>
          <p:nvPr>
            <p:ph idx="1"/>
          </p:nvPr>
        </p:nvSpPr>
        <p:spPr>
          <a:xfrm>
            <a:off x="838200" y="1825625"/>
            <a:ext cx="10515600" cy="4667250"/>
          </a:xfrm>
        </p:spPr>
        <p:txBody>
          <a:bodyPr/>
          <a:lstStyle/>
          <a:p>
            <a:r>
              <a:rPr lang="en-US" dirty="0"/>
              <a:t>Execution always begins at the first statement of the program</a:t>
            </a:r>
          </a:p>
          <a:p>
            <a:r>
              <a:rPr lang="en-US" dirty="0"/>
              <a:t>Statements are executed one at a time, in order from top to bottom</a:t>
            </a:r>
          </a:p>
          <a:p>
            <a:r>
              <a:rPr lang="en-US" dirty="0"/>
              <a:t>A function call is like a detour in the flow of execution. It jumps to the function body, executes it and then returns back</a:t>
            </a:r>
          </a:p>
          <a:p>
            <a:r>
              <a:rPr lang="en-US" dirty="0"/>
              <a:t>So whenever you read a program, read it by keeping the flow of execution in mind</a:t>
            </a:r>
            <a:endParaRPr lang="en-IN" dirty="0"/>
          </a:p>
        </p:txBody>
      </p:sp>
      <p:pic>
        <p:nvPicPr>
          <p:cNvPr id="4" name="Picture 3">
            <a:extLst>
              <a:ext uri="{FF2B5EF4-FFF2-40B4-BE49-F238E27FC236}">
                <a16:creationId xmlns:a16="http://schemas.microsoft.com/office/drawing/2014/main" id="{79E4DC53-E708-46F0-AC9B-9D02F4A7B991}"/>
              </a:ext>
            </a:extLst>
          </p:cNvPr>
          <p:cNvPicPr>
            <a:picLocks noChangeAspect="1"/>
          </p:cNvPicPr>
          <p:nvPr/>
        </p:nvPicPr>
        <p:blipFill>
          <a:blip r:embed="rId2"/>
          <a:stretch>
            <a:fillRect/>
          </a:stretch>
        </p:blipFill>
        <p:spPr>
          <a:xfrm>
            <a:off x="1057355" y="4755226"/>
            <a:ext cx="2790825" cy="1000125"/>
          </a:xfrm>
          <a:prstGeom prst="rect">
            <a:avLst/>
          </a:prstGeom>
        </p:spPr>
      </p:pic>
      <p:sp>
        <p:nvSpPr>
          <p:cNvPr id="5" name="TextBox 4">
            <a:extLst>
              <a:ext uri="{FF2B5EF4-FFF2-40B4-BE49-F238E27FC236}">
                <a16:creationId xmlns:a16="http://schemas.microsoft.com/office/drawing/2014/main" id="{5DA664D7-4EFC-4D4A-852C-30F39D95329F}"/>
              </a:ext>
            </a:extLst>
          </p:cNvPr>
          <p:cNvSpPr txBox="1"/>
          <p:nvPr/>
        </p:nvSpPr>
        <p:spPr>
          <a:xfrm>
            <a:off x="4723911" y="4755226"/>
            <a:ext cx="7394845" cy="646331"/>
          </a:xfrm>
          <a:prstGeom prst="rect">
            <a:avLst/>
          </a:prstGeom>
          <a:noFill/>
        </p:spPr>
        <p:txBody>
          <a:bodyPr wrap="none" rtlCol="0">
            <a:spAutoFit/>
          </a:bodyPr>
          <a:lstStyle/>
          <a:p>
            <a:r>
              <a:rPr lang="en-US" dirty="0"/>
              <a:t>This is the errored program from last slide. We are getting this error because </a:t>
            </a:r>
          </a:p>
          <a:p>
            <a:r>
              <a:rPr lang="en-US" dirty="0"/>
              <a:t>The statement execution is from top to bottom starting from first line.</a:t>
            </a:r>
            <a:endParaRPr lang="en-IN" dirty="0"/>
          </a:p>
        </p:txBody>
      </p:sp>
      <p:sp>
        <p:nvSpPr>
          <p:cNvPr id="6" name="TextBox 5">
            <a:extLst>
              <a:ext uri="{FF2B5EF4-FFF2-40B4-BE49-F238E27FC236}">
                <a16:creationId xmlns:a16="http://schemas.microsoft.com/office/drawing/2014/main" id="{172D4CC8-92B2-4061-AEFE-DBF91DE7FA41}"/>
              </a:ext>
            </a:extLst>
          </p:cNvPr>
          <p:cNvSpPr txBox="1"/>
          <p:nvPr/>
        </p:nvSpPr>
        <p:spPr>
          <a:xfrm>
            <a:off x="1057355" y="5977844"/>
            <a:ext cx="7201395" cy="369332"/>
          </a:xfrm>
          <a:prstGeom prst="rect">
            <a:avLst/>
          </a:prstGeom>
          <a:noFill/>
        </p:spPr>
        <p:txBody>
          <a:bodyPr wrap="none" rtlCol="0">
            <a:spAutoFit/>
          </a:bodyPr>
          <a:lstStyle/>
          <a:p>
            <a:r>
              <a:rPr lang="en-US" dirty="0"/>
              <a:t>Note: </a:t>
            </a:r>
            <a:r>
              <a:rPr lang="en-US" b="1" dirty="0"/>
              <a:t>Trace</a:t>
            </a:r>
            <a:r>
              <a:rPr lang="en-US" dirty="0"/>
              <a:t> module can be useful for tracing the flow of the program[</a:t>
            </a:r>
            <a:r>
              <a:rPr lang="en-US" dirty="0">
                <a:hlinkClick r:id="rId3"/>
              </a:rPr>
              <a:t>LINK</a:t>
            </a:r>
            <a:r>
              <a:rPr lang="en-US" dirty="0"/>
              <a:t>]</a:t>
            </a:r>
            <a:endParaRPr lang="en-IN" dirty="0"/>
          </a:p>
        </p:txBody>
      </p:sp>
    </p:spTree>
    <p:extLst>
      <p:ext uri="{BB962C8B-B14F-4D97-AF65-F5344CB8AC3E}">
        <p14:creationId xmlns:p14="http://schemas.microsoft.com/office/powerpoint/2010/main" val="22734515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1178</TotalTime>
  <Words>1440</Words>
  <Application>Microsoft Office PowerPoint</Application>
  <PresentationFormat>Widescreen</PresentationFormat>
  <Paragraphs>118</Paragraphs>
  <Slides>21</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Lecture 4-Python(Functions)</vt:lpstr>
      <vt:lpstr>Why functions ? </vt:lpstr>
      <vt:lpstr>Function Calls</vt:lpstr>
      <vt:lpstr>Type Conversion functions</vt:lpstr>
      <vt:lpstr>Math Functions</vt:lpstr>
      <vt:lpstr>Composition</vt:lpstr>
      <vt:lpstr>Adding new functions</vt:lpstr>
      <vt:lpstr>Definitions and Uses</vt:lpstr>
      <vt:lpstr>Flow of Execution</vt:lpstr>
      <vt:lpstr>Parameters and arguments</vt:lpstr>
      <vt:lpstr>Variables and parameters are local</vt:lpstr>
      <vt:lpstr>Stack Diagrams</vt:lpstr>
      <vt:lpstr>Fruitful function and void functions </vt:lpstr>
      <vt:lpstr>Importing with from</vt:lpstr>
      <vt:lpstr>Return Values</vt:lpstr>
      <vt:lpstr>Incremental development</vt:lpstr>
      <vt:lpstr>Composition for a function</vt:lpstr>
      <vt:lpstr>Boolean functions</vt:lpstr>
      <vt:lpstr>More recursion</vt:lpstr>
      <vt:lpstr>Leap of Faith</vt:lpstr>
      <vt:lpstr>Checking types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4-Python(Functions)</dc:title>
  <dc:creator>Pratik Sanghvi</dc:creator>
  <cp:lastModifiedBy>Pratik Sanghvi</cp:lastModifiedBy>
  <cp:revision>140</cp:revision>
  <dcterms:created xsi:type="dcterms:W3CDTF">2021-05-30T22:58:02Z</dcterms:created>
  <dcterms:modified xsi:type="dcterms:W3CDTF">2021-06-07T23:38:32Z</dcterms:modified>
</cp:coreProperties>
</file>